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51"/>
  </p:notesMasterIdLst>
  <p:handoutMasterIdLst>
    <p:handoutMasterId r:id="rId52"/>
  </p:handoutMasterIdLst>
  <p:sldIdLst>
    <p:sldId id="310" r:id="rId5"/>
    <p:sldId id="288" r:id="rId6"/>
    <p:sldId id="470" r:id="rId7"/>
    <p:sldId id="438" r:id="rId8"/>
    <p:sldId id="439" r:id="rId9"/>
    <p:sldId id="440" r:id="rId10"/>
    <p:sldId id="441" r:id="rId11"/>
    <p:sldId id="471" r:id="rId12"/>
    <p:sldId id="442" r:id="rId13"/>
    <p:sldId id="443" r:id="rId14"/>
    <p:sldId id="472" r:id="rId15"/>
    <p:sldId id="473" r:id="rId16"/>
    <p:sldId id="297" r:id="rId17"/>
    <p:sldId id="474" r:id="rId18"/>
    <p:sldId id="444" r:id="rId19"/>
    <p:sldId id="475" r:id="rId20"/>
    <p:sldId id="447" r:id="rId21"/>
    <p:sldId id="445" r:id="rId22"/>
    <p:sldId id="476" r:id="rId23"/>
    <p:sldId id="449" r:id="rId24"/>
    <p:sldId id="450" r:id="rId25"/>
    <p:sldId id="451" r:id="rId26"/>
    <p:sldId id="452" r:id="rId27"/>
    <p:sldId id="453" r:id="rId28"/>
    <p:sldId id="477" r:id="rId29"/>
    <p:sldId id="454" r:id="rId30"/>
    <p:sldId id="455" r:id="rId31"/>
    <p:sldId id="478" r:id="rId32"/>
    <p:sldId id="456" r:id="rId33"/>
    <p:sldId id="457" r:id="rId34"/>
    <p:sldId id="458" r:id="rId35"/>
    <p:sldId id="479" r:id="rId36"/>
    <p:sldId id="459" r:id="rId37"/>
    <p:sldId id="460" r:id="rId38"/>
    <p:sldId id="461" r:id="rId39"/>
    <p:sldId id="462" r:id="rId40"/>
    <p:sldId id="463" r:id="rId41"/>
    <p:sldId id="468" r:id="rId42"/>
    <p:sldId id="464" r:id="rId43"/>
    <p:sldId id="480" r:id="rId44"/>
    <p:sldId id="469" r:id="rId45"/>
    <p:sldId id="481" r:id="rId46"/>
    <p:sldId id="466" r:id="rId47"/>
    <p:sldId id="467" r:id="rId48"/>
    <p:sldId id="483"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Boven-Flier" initials="DB" lastIdx="5" clrIdx="0">
    <p:extLst>
      <p:ext uri="{19B8F6BF-5375-455C-9EA6-DF929625EA0E}">
        <p15:presenceInfo xmlns:p15="http://schemas.microsoft.com/office/powerpoint/2012/main" userId="Debora Boven-Fl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39"/>
    <a:srgbClr val="0D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716D7-4328-44F2-9664-1211EB8BBE74}" v="303" dt="2019-05-14T16:51:16.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7"/>
    <p:restoredTop sz="94578"/>
  </p:normalViewPr>
  <p:slideViewPr>
    <p:cSldViewPr snapToGrid="0" snapToObjects="1">
      <p:cViewPr varScale="1">
        <p:scale>
          <a:sx n="67" d="100"/>
          <a:sy n="67" d="100"/>
        </p:scale>
        <p:origin x="716" y="48"/>
      </p:cViewPr>
      <p:guideLst/>
    </p:cSldViewPr>
  </p:slideViewPr>
  <p:notesTextViewPr>
    <p:cViewPr>
      <p:scale>
        <a:sx n="1" d="1"/>
        <a:sy n="1" d="1"/>
      </p:scale>
      <p:origin x="0" y="0"/>
    </p:cViewPr>
  </p:notesTextViewPr>
  <p:notesViewPr>
    <p:cSldViewPr snapToGrid="0" snapToObjects="1">
      <p:cViewPr varScale="1">
        <p:scale>
          <a:sx n="116" d="100"/>
          <a:sy n="116" d="100"/>
        </p:scale>
        <p:origin x="4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D1FA7-5D4F-9344-BE0D-55EEDB15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3E9E3-71D9-884B-861B-8C6B7A3357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E98D2-61B2-4A46-B573-178E7EF2D4EC}" type="datetimeFigureOut">
              <a:rPr lang="en-US" smtClean="0"/>
              <a:t>5/16/2019</a:t>
            </a:fld>
            <a:endParaRPr lang="en-US"/>
          </a:p>
        </p:txBody>
      </p:sp>
      <p:sp>
        <p:nvSpPr>
          <p:cNvPr id="4" name="Footer Placeholder 3">
            <a:extLst>
              <a:ext uri="{FF2B5EF4-FFF2-40B4-BE49-F238E27FC236}">
                <a16:creationId xmlns:a16="http://schemas.microsoft.com/office/drawing/2014/main" id="{20602731-7D24-9943-A219-54A82D544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82F9E-4766-C143-BE6C-13600321BF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7C56A-0264-3B45-A1B1-C18F731BFF37}" type="slidenum">
              <a:rPr lang="en-US" smtClean="0"/>
              <a:t>‹#›</a:t>
            </a:fld>
            <a:endParaRPr lang="en-US"/>
          </a:p>
        </p:txBody>
      </p:sp>
    </p:spTree>
    <p:extLst>
      <p:ext uri="{BB962C8B-B14F-4D97-AF65-F5344CB8AC3E}">
        <p14:creationId xmlns:p14="http://schemas.microsoft.com/office/powerpoint/2010/main" val="93005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95AD-50B1-3140-BED5-44205FCC8515}"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B7DB6-5A55-3146-B4EA-6DC91481F5EF}" type="slidenum">
              <a:rPr lang="en-US" smtClean="0"/>
              <a:t>‹#›</a:t>
            </a:fld>
            <a:endParaRPr lang="en-US"/>
          </a:p>
        </p:txBody>
      </p:sp>
    </p:spTree>
    <p:extLst>
      <p:ext uri="{BB962C8B-B14F-4D97-AF65-F5344CB8AC3E}">
        <p14:creationId xmlns:p14="http://schemas.microsoft.com/office/powerpoint/2010/main" val="210410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2</a:t>
            </a:fld>
            <a:endParaRPr lang="en-GB"/>
          </a:p>
        </p:txBody>
      </p:sp>
    </p:spTree>
    <p:extLst>
      <p:ext uri="{BB962C8B-B14F-4D97-AF65-F5344CB8AC3E}">
        <p14:creationId xmlns:p14="http://schemas.microsoft.com/office/powerpoint/2010/main" val="46867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11</a:t>
            </a:fld>
            <a:endParaRPr lang="en-GB"/>
          </a:p>
        </p:txBody>
      </p:sp>
    </p:spTree>
    <p:extLst>
      <p:ext uri="{BB962C8B-B14F-4D97-AF65-F5344CB8AC3E}">
        <p14:creationId xmlns:p14="http://schemas.microsoft.com/office/powerpoint/2010/main" val="12206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12</a:t>
            </a:fld>
            <a:endParaRPr lang="en-GB"/>
          </a:p>
        </p:txBody>
      </p:sp>
    </p:spTree>
    <p:extLst>
      <p:ext uri="{BB962C8B-B14F-4D97-AF65-F5344CB8AC3E}">
        <p14:creationId xmlns:p14="http://schemas.microsoft.com/office/powerpoint/2010/main" val="150914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13</a:t>
            </a:fld>
            <a:endParaRPr lang="en-GB"/>
          </a:p>
        </p:txBody>
      </p:sp>
    </p:spTree>
    <p:extLst>
      <p:ext uri="{BB962C8B-B14F-4D97-AF65-F5344CB8AC3E}">
        <p14:creationId xmlns:p14="http://schemas.microsoft.com/office/powerpoint/2010/main" val="220312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14</a:t>
            </a:fld>
            <a:endParaRPr lang="en-GB"/>
          </a:p>
        </p:txBody>
      </p:sp>
    </p:spTree>
    <p:extLst>
      <p:ext uri="{BB962C8B-B14F-4D97-AF65-F5344CB8AC3E}">
        <p14:creationId xmlns:p14="http://schemas.microsoft.com/office/powerpoint/2010/main" val="244588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15</a:t>
            </a:fld>
            <a:endParaRPr lang="en-GB"/>
          </a:p>
        </p:txBody>
      </p:sp>
    </p:spTree>
    <p:extLst>
      <p:ext uri="{BB962C8B-B14F-4D97-AF65-F5344CB8AC3E}">
        <p14:creationId xmlns:p14="http://schemas.microsoft.com/office/powerpoint/2010/main" val="375059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16</a:t>
            </a:fld>
            <a:endParaRPr lang="en-GB"/>
          </a:p>
        </p:txBody>
      </p:sp>
    </p:spTree>
    <p:extLst>
      <p:ext uri="{BB962C8B-B14F-4D97-AF65-F5344CB8AC3E}">
        <p14:creationId xmlns:p14="http://schemas.microsoft.com/office/powerpoint/2010/main" val="198281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17</a:t>
            </a:fld>
            <a:endParaRPr lang="en-GB"/>
          </a:p>
        </p:txBody>
      </p:sp>
    </p:spTree>
    <p:extLst>
      <p:ext uri="{BB962C8B-B14F-4D97-AF65-F5344CB8AC3E}">
        <p14:creationId xmlns:p14="http://schemas.microsoft.com/office/powerpoint/2010/main" val="227796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18</a:t>
            </a:fld>
            <a:endParaRPr lang="en-GB"/>
          </a:p>
        </p:txBody>
      </p:sp>
    </p:spTree>
    <p:extLst>
      <p:ext uri="{BB962C8B-B14F-4D97-AF65-F5344CB8AC3E}">
        <p14:creationId xmlns:p14="http://schemas.microsoft.com/office/powerpoint/2010/main" val="3463728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19</a:t>
            </a:fld>
            <a:endParaRPr lang="en-GB"/>
          </a:p>
        </p:txBody>
      </p:sp>
    </p:spTree>
    <p:extLst>
      <p:ext uri="{BB962C8B-B14F-4D97-AF65-F5344CB8AC3E}">
        <p14:creationId xmlns:p14="http://schemas.microsoft.com/office/powerpoint/2010/main" val="3368710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20</a:t>
            </a:fld>
            <a:endParaRPr lang="en-GB"/>
          </a:p>
        </p:txBody>
      </p:sp>
    </p:spTree>
    <p:extLst>
      <p:ext uri="{BB962C8B-B14F-4D97-AF65-F5344CB8AC3E}">
        <p14:creationId xmlns:p14="http://schemas.microsoft.com/office/powerpoint/2010/main" val="67604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3</a:t>
            </a:fld>
            <a:endParaRPr lang="en-GB"/>
          </a:p>
        </p:txBody>
      </p:sp>
    </p:spTree>
    <p:extLst>
      <p:ext uri="{BB962C8B-B14F-4D97-AF65-F5344CB8AC3E}">
        <p14:creationId xmlns:p14="http://schemas.microsoft.com/office/powerpoint/2010/main" val="317434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21</a:t>
            </a:fld>
            <a:endParaRPr lang="en-GB"/>
          </a:p>
        </p:txBody>
      </p:sp>
    </p:spTree>
    <p:extLst>
      <p:ext uri="{BB962C8B-B14F-4D97-AF65-F5344CB8AC3E}">
        <p14:creationId xmlns:p14="http://schemas.microsoft.com/office/powerpoint/2010/main" val="154258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22</a:t>
            </a:fld>
            <a:endParaRPr lang="en-GB"/>
          </a:p>
        </p:txBody>
      </p:sp>
    </p:spTree>
    <p:extLst>
      <p:ext uri="{BB962C8B-B14F-4D97-AF65-F5344CB8AC3E}">
        <p14:creationId xmlns:p14="http://schemas.microsoft.com/office/powerpoint/2010/main" val="333705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23</a:t>
            </a:fld>
            <a:endParaRPr lang="en-GB"/>
          </a:p>
        </p:txBody>
      </p:sp>
    </p:spTree>
    <p:extLst>
      <p:ext uri="{BB962C8B-B14F-4D97-AF65-F5344CB8AC3E}">
        <p14:creationId xmlns:p14="http://schemas.microsoft.com/office/powerpoint/2010/main" val="149875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24</a:t>
            </a:fld>
            <a:endParaRPr lang="en-GB"/>
          </a:p>
        </p:txBody>
      </p:sp>
    </p:spTree>
    <p:extLst>
      <p:ext uri="{BB962C8B-B14F-4D97-AF65-F5344CB8AC3E}">
        <p14:creationId xmlns:p14="http://schemas.microsoft.com/office/powerpoint/2010/main" val="155478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25</a:t>
            </a:fld>
            <a:endParaRPr lang="en-GB"/>
          </a:p>
        </p:txBody>
      </p:sp>
    </p:spTree>
    <p:extLst>
      <p:ext uri="{BB962C8B-B14F-4D97-AF65-F5344CB8AC3E}">
        <p14:creationId xmlns:p14="http://schemas.microsoft.com/office/powerpoint/2010/main" val="228047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26</a:t>
            </a:fld>
            <a:endParaRPr lang="en-GB"/>
          </a:p>
        </p:txBody>
      </p:sp>
    </p:spTree>
    <p:extLst>
      <p:ext uri="{BB962C8B-B14F-4D97-AF65-F5344CB8AC3E}">
        <p14:creationId xmlns:p14="http://schemas.microsoft.com/office/powerpoint/2010/main" val="3889043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27</a:t>
            </a:fld>
            <a:endParaRPr lang="en-GB"/>
          </a:p>
        </p:txBody>
      </p:sp>
    </p:spTree>
    <p:extLst>
      <p:ext uri="{BB962C8B-B14F-4D97-AF65-F5344CB8AC3E}">
        <p14:creationId xmlns:p14="http://schemas.microsoft.com/office/powerpoint/2010/main" val="145207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28</a:t>
            </a:fld>
            <a:endParaRPr lang="en-GB"/>
          </a:p>
        </p:txBody>
      </p:sp>
    </p:spTree>
    <p:extLst>
      <p:ext uri="{BB962C8B-B14F-4D97-AF65-F5344CB8AC3E}">
        <p14:creationId xmlns:p14="http://schemas.microsoft.com/office/powerpoint/2010/main" val="2249863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29</a:t>
            </a:fld>
            <a:endParaRPr lang="en-GB"/>
          </a:p>
        </p:txBody>
      </p:sp>
    </p:spTree>
    <p:extLst>
      <p:ext uri="{BB962C8B-B14F-4D97-AF65-F5344CB8AC3E}">
        <p14:creationId xmlns:p14="http://schemas.microsoft.com/office/powerpoint/2010/main" val="1027086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30</a:t>
            </a:fld>
            <a:endParaRPr lang="en-GB"/>
          </a:p>
        </p:txBody>
      </p:sp>
    </p:spTree>
    <p:extLst>
      <p:ext uri="{BB962C8B-B14F-4D97-AF65-F5344CB8AC3E}">
        <p14:creationId xmlns:p14="http://schemas.microsoft.com/office/powerpoint/2010/main" val="155524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4</a:t>
            </a:fld>
            <a:endParaRPr lang="en-GB"/>
          </a:p>
        </p:txBody>
      </p:sp>
    </p:spTree>
    <p:extLst>
      <p:ext uri="{BB962C8B-B14F-4D97-AF65-F5344CB8AC3E}">
        <p14:creationId xmlns:p14="http://schemas.microsoft.com/office/powerpoint/2010/main" val="14696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31</a:t>
            </a:fld>
            <a:endParaRPr lang="en-GB"/>
          </a:p>
        </p:txBody>
      </p:sp>
    </p:spTree>
    <p:extLst>
      <p:ext uri="{BB962C8B-B14F-4D97-AF65-F5344CB8AC3E}">
        <p14:creationId xmlns:p14="http://schemas.microsoft.com/office/powerpoint/2010/main" val="1870048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32</a:t>
            </a:fld>
            <a:endParaRPr lang="en-GB"/>
          </a:p>
        </p:txBody>
      </p:sp>
    </p:spTree>
    <p:extLst>
      <p:ext uri="{BB962C8B-B14F-4D97-AF65-F5344CB8AC3E}">
        <p14:creationId xmlns:p14="http://schemas.microsoft.com/office/powerpoint/2010/main" val="1487677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33</a:t>
            </a:fld>
            <a:endParaRPr lang="en-GB"/>
          </a:p>
        </p:txBody>
      </p:sp>
    </p:spTree>
    <p:extLst>
      <p:ext uri="{BB962C8B-B14F-4D97-AF65-F5344CB8AC3E}">
        <p14:creationId xmlns:p14="http://schemas.microsoft.com/office/powerpoint/2010/main" val="2545574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34</a:t>
            </a:fld>
            <a:endParaRPr lang="en-GB"/>
          </a:p>
        </p:txBody>
      </p:sp>
    </p:spTree>
    <p:extLst>
      <p:ext uri="{BB962C8B-B14F-4D97-AF65-F5344CB8AC3E}">
        <p14:creationId xmlns:p14="http://schemas.microsoft.com/office/powerpoint/2010/main" val="1552796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35</a:t>
            </a:fld>
            <a:endParaRPr lang="en-GB"/>
          </a:p>
        </p:txBody>
      </p:sp>
    </p:spTree>
    <p:extLst>
      <p:ext uri="{BB962C8B-B14F-4D97-AF65-F5344CB8AC3E}">
        <p14:creationId xmlns:p14="http://schemas.microsoft.com/office/powerpoint/2010/main" val="688316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36</a:t>
            </a:fld>
            <a:endParaRPr lang="en-GB"/>
          </a:p>
        </p:txBody>
      </p:sp>
    </p:spTree>
    <p:extLst>
      <p:ext uri="{BB962C8B-B14F-4D97-AF65-F5344CB8AC3E}">
        <p14:creationId xmlns:p14="http://schemas.microsoft.com/office/powerpoint/2010/main" val="3740153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37</a:t>
            </a:fld>
            <a:endParaRPr lang="en-GB"/>
          </a:p>
        </p:txBody>
      </p:sp>
    </p:spTree>
    <p:extLst>
      <p:ext uri="{BB962C8B-B14F-4D97-AF65-F5344CB8AC3E}">
        <p14:creationId xmlns:p14="http://schemas.microsoft.com/office/powerpoint/2010/main" val="832799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38</a:t>
            </a:fld>
            <a:endParaRPr lang="en-GB"/>
          </a:p>
        </p:txBody>
      </p:sp>
    </p:spTree>
    <p:extLst>
      <p:ext uri="{BB962C8B-B14F-4D97-AF65-F5344CB8AC3E}">
        <p14:creationId xmlns:p14="http://schemas.microsoft.com/office/powerpoint/2010/main" val="1633918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39</a:t>
            </a:fld>
            <a:endParaRPr lang="en-GB"/>
          </a:p>
        </p:txBody>
      </p:sp>
    </p:spTree>
    <p:extLst>
      <p:ext uri="{BB962C8B-B14F-4D97-AF65-F5344CB8AC3E}">
        <p14:creationId xmlns:p14="http://schemas.microsoft.com/office/powerpoint/2010/main" val="3356066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40</a:t>
            </a:fld>
            <a:endParaRPr lang="en-GB"/>
          </a:p>
        </p:txBody>
      </p:sp>
    </p:spTree>
    <p:extLst>
      <p:ext uri="{BB962C8B-B14F-4D97-AF65-F5344CB8AC3E}">
        <p14:creationId xmlns:p14="http://schemas.microsoft.com/office/powerpoint/2010/main" val="274694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5</a:t>
            </a:fld>
            <a:endParaRPr lang="en-GB"/>
          </a:p>
        </p:txBody>
      </p:sp>
    </p:spTree>
    <p:extLst>
      <p:ext uri="{BB962C8B-B14F-4D97-AF65-F5344CB8AC3E}">
        <p14:creationId xmlns:p14="http://schemas.microsoft.com/office/powerpoint/2010/main" val="2336457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41</a:t>
            </a:fld>
            <a:endParaRPr lang="en-GB"/>
          </a:p>
        </p:txBody>
      </p:sp>
    </p:spTree>
    <p:extLst>
      <p:ext uri="{BB962C8B-B14F-4D97-AF65-F5344CB8AC3E}">
        <p14:creationId xmlns:p14="http://schemas.microsoft.com/office/powerpoint/2010/main" val="3208166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42</a:t>
            </a:fld>
            <a:endParaRPr lang="en-GB"/>
          </a:p>
        </p:txBody>
      </p:sp>
    </p:spTree>
    <p:extLst>
      <p:ext uri="{BB962C8B-B14F-4D97-AF65-F5344CB8AC3E}">
        <p14:creationId xmlns:p14="http://schemas.microsoft.com/office/powerpoint/2010/main" val="766913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43</a:t>
            </a:fld>
            <a:endParaRPr lang="en-GB"/>
          </a:p>
        </p:txBody>
      </p:sp>
    </p:spTree>
    <p:extLst>
      <p:ext uri="{BB962C8B-B14F-4D97-AF65-F5344CB8AC3E}">
        <p14:creationId xmlns:p14="http://schemas.microsoft.com/office/powerpoint/2010/main" val="832957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44</a:t>
            </a:fld>
            <a:endParaRPr lang="en-GB"/>
          </a:p>
        </p:txBody>
      </p:sp>
    </p:spTree>
    <p:extLst>
      <p:ext uri="{BB962C8B-B14F-4D97-AF65-F5344CB8AC3E}">
        <p14:creationId xmlns:p14="http://schemas.microsoft.com/office/powerpoint/2010/main" val="143803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45</a:t>
            </a:fld>
            <a:endParaRPr lang="en-GB"/>
          </a:p>
        </p:txBody>
      </p:sp>
    </p:spTree>
    <p:extLst>
      <p:ext uri="{BB962C8B-B14F-4D97-AF65-F5344CB8AC3E}">
        <p14:creationId xmlns:p14="http://schemas.microsoft.com/office/powerpoint/2010/main" val="219023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6</a:t>
            </a:fld>
            <a:endParaRPr lang="en-GB"/>
          </a:p>
        </p:txBody>
      </p:sp>
    </p:spTree>
    <p:extLst>
      <p:ext uri="{BB962C8B-B14F-4D97-AF65-F5344CB8AC3E}">
        <p14:creationId xmlns:p14="http://schemas.microsoft.com/office/powerpoint/2010/main" val="146819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7</a:t>
            </a:fld>
            <a:endParaRPr lang="en-GB"/>
          </a:p>
        </p:txBody>
      </p:sp>
    </p:spTree>
    <p:extLst>
      <p:ext uri="{BB962C8B-B14F-4D97-AF65-F5344CB8AC3E}">
        <p14:creationId xmlns:p14="http://schemas.microsoft.com/office/powerpoint/2010/main" val="240497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8</a:t>
            </a:fld>
            <a:endParaRPr lang="en-GB"/>
          </a:p>
        </p:txBody>
      </p:sp>
    </p:spTree>
    <p:extLst>
      <p:ext uri="{BB962C8B-B14F-4D97-AF65-F5344CB8AC3E}">
        <p14:creationId xmlns:p14="http://schemas.microsoft.com/office/powerpoint/2010/main" val="269641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9</a:t>
            </a:fld>
            <a:endParaRPr lang="en-GB"/>
          </a:p>
        </p:txBody>
      </p:sp>
    </p:spTree>
    <p:extLst>
      <p:ext uri="{BB962C8B-B14F-4D97-AF65-F5344CB8AC3E}">
        <p14:creationId xmlns:p14="http://schemas.microsoft.com/office/powerpoint/2010/main" val="17036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dirty="0">
                <a:solidFill>
                  <a:schemeClr val="accent3">
                    <a:lumMod val="75000"/>
                  </a:schemeClr>
                </a:solidFill>
              </a:rPr>
              <a:t>Ultimate purpose of CoC standard is to </a:t>
            </a:r>
            <a:r>
              <a:rPr lang="en-US" sz="1200" b="1" dirty="0">
                <a:solidFill>
                  <a:schemeClr val="accent3">
                    <a:lumMod val="75000"/>
                  </a:schemeClr>
                </a:solidFill>
              </a:rPr>
              <a:t>ensure integrity and traceability </a:t>
            </a:r>
            <a:r>
              <a:rPr lang="en-US" sz="1200" dirty="0">
                <a:solidFill>
                  <a:schemeClr val="accent3">
                    <a:lumMod val="75000"/>
                  </a:schemeClr>
                </a:solidFill>
              </a:rPr>
              <a:t>of certified product. Both issues are priorities and their requirements are established in </a:t>
            </a:r>
            <a:r>
              <a:rPr lang="en-US" sz="1200" b="1" dirty="0">
                <a:solidFill>
                  <a:schemeClr val="accent3">
                    <a:lumMod val="75000"/>
                  </a:schemeClr>
                </a:solidFill>
              </a:rPr>
              <a:t>Principle 2</a:t>
            </a:r>
            <a:r>
              <a:rPr lang="en-US" sz="1200" dirty="0">
                <a:solidFill>
                  <a:schemeClr val="accent3">
                    <a:lumMod val="75000"/>
                  </a:schemeClr>
                </a:solidFill>
              </a:rPr>
              <a:t>.</a:t>
            </a:r>
          </a:p>
          <a:p>
            <a:pPr>
              <a:lnSpc>
                <a:spcPct val="120000"/>
              </a:lnSpc>
              <a:spcBef>
                <a:spcPts val="600"/>
              </a:spcBef>
              <a:spcAft>
                <a:spcPts val="1200"/>
              </a:spcAft>
            </a:pPr>
            <a:endParaRPr lang="en-US" sz="1200" dirty="0">
              <a:solidFill>
                <a:schemeClr val="accent3">
                  <a:lumMod val="75000"/>
                </a:schemeClr>
              </a:solidFill>
            </a:endParaRPr>
          </a:p>
          <a:p>
            <a:pPr>
              <a:lnSpc>
                <a:spcPct val="120000"/>
              </a:lnSpc>
              <a:spcBef>
                <a:spcPts val="600"/>
              </a:spcBef>
              <a:spcAft>
                <a:spcPts val="1200"/>
              </a:spcAft>
            </a:pPr>
            <a:r>
              <a:rPr lang="en-US" sz="1200" dirty="0">
                <a:solidFill>
                  <a:schemeClr val="accent3">
                    <a:lumMod val="75000"/>
                  </a:schemeClr>
                </a:solidFill>
              </a:rPr>
              <a:t>Rainforest Alliance registered trademarks can be used on products from certified farms. The criteria related to this topic are given in </a:t>
            </a:r>
            <a:r>
              <a:rPr lang="en-US" sz="1200" b="1" dirty="0">
                <a:solidFill>
                  <a:schemeClr val="accent3">
                    <a:lumMod val="75000"/>
                  </a:schemeClr>
                </a:solidFill>
              </a:rPr>
              <a:t>Principle 3</a:t>
            </a:r>
            <a:r>
              <a:rPr lang="en-US" sz="1200" dirty="0">
                <a:solidFill>
                  <a:schemeClr val="accent3">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821509F0-F38A-400F-B11E-F2084963143E}" type="slidenum">
              <a:rPr lang="en-GB" smtClean="0"/>
              <a:t>10</a:t>
            </a:fld>
            <a:endParaRPr lang="en-GB"/>
          </a:p>
        </p:txBody>
      </p:sp>
    </p:spTree>
    <p:extLst>
      <p:ext uri="{BB962C8B-B14F-4D97-AF65-F5344CB8AC3E}">
        <p14:creationId xmlns:p14="http://schemas.microsoft.com/office/powerpoint/2010/main" val="2461166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slideMaster" Target="../slideMasters/slideMaster1.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tags" Target="../tags/tag287.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312" Type="http://schemas.openxmlformats.org/officeDocument/2006/relationships/tags" Target="../tags/tag31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A6A89A-1179-2745-A8AD-3C6222A76300}"/>
              </a:ext>
            </a:extLst>
          </p:cNvPr>
          <p:cNvPicPr>
            <a:picLocks noChangeAspect="1"/>
          </p:cNvPicPr>
          <p:nvPr userDrawn="1"/>
        </p:nvPicPr>
        <p:blipFill rotWithShape="1">
          <a:blip r:embed="rId2"/>
          <a:srcRect b="6796"/>
          <a:stretch/>
        </p:blipFill>
        <p:spPr>
          <a:xfrm rot="584269">
            <a:off x="-414687" y="-340287"/>
            <a:ext cx="12271384" cy="7182368"/>
          </a:xfrm>
          <a:prstGeom prst="rect">
            <a:avLst/>
          </a:prstGeom>
        </p:spPr>
      </p:pic>
      <p:sp>
        <p:nvSpPr>
          <p:cNvPr id="11" name="Rectangle 10">
            <a:extLst>
              <a:ext uri="{FF2B5EF4-FFF2-40B4-BE49-F238E27FC236}">
                <a16:creationId xmlns:a16="http://schemas.microsoft.com/office/drawing/2014/main" id="{CE3B1280-80D1-A044-9C4C-3A9CE8EA74A3}"/>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9" name="Picture 8">
            <a:extLst>
              <a:ext uri="{FF2B5EF4-FFF2-40B4-BE49-F238E27FC236}">
                <a16:creationId xmlns:a16="http://schemas.microsoft.com/office/drawing/2014/main" id="{30725A53-4865-BD4D-9A28-0849EEC2E0A3}"/>
              </a:ext>
            </a:extLst>
          </p:cNvPr>
          <p:cNvPicPr>
            <a:picLocks noChangeAspect="1"/>
          </p:cNvPicPr>
          <p:nvPr userDrawn="1"/>
        </p:nvPicPr>
        <p:blipFill>
          <a:blip r:embed="rId3"/>
          <a:stretch>
            <a:fillRect/>
          </a:stretch>
        </p:blipFill>
        <p:spPr>
          <a:xfrm>
            <a:off x="781817" y="903677"/>
            <a:ext cx="2694207" cy="835485"/>
          </a:xfrm>
          <a:prstGeom prst="rect">
            <a:avLst/>
          </a:prstGeom>
        </p:spPr>
      </p:pic>
    </p:spTree>
    <p:extLst>
      <p:ext uri="{BB962C8B-B14F-4D97-AF65-F5344CB8AC3E}">
        <p14:creationId xmlns:p14="http://schemas.microsoft.com/office/powerpoint/2010/main" val="82518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Vertical Photo (R)">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4"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3" name="Picture Placeholder 2"/>
          <p:cNvSpPr>
            <a:spLocks noGrp="1"/>
          </p:cNvSpPr>
          <p:nvPr>
            <p:ph type="pic" sz="quarter" idx="14"/>
          </p:nvPr>
        </p:nvSpPr>
        <p:spPr>
          <a:xfrm>
            <a:off x="7940675" y="1694148"/>
            <a:ext cx="3413125" cy="4487810"/>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6B013BC-9950-A84D-B10D-66127FA0D56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51D6765B-6B24-C049-94B4-8B321C7320D8}"/>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9947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Vertical Photo (L)">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3EB71DA-1595-0748-80EC-5717A9AB105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ext Placeholder 18">
            <a:extLst>
              <a:ext uri="{FF2B5EF4-FFF2-40B4-BE49-F238E27FC236}">
                <a16:creationId xmlns:a16="http://schemas.microsoft.com/office/drawing/2014/main" id="{16173D20-9AC6-EC4D-BAC1-CFAE50FDAF63}"/>
              </a:ext>
            </a:extLst>
          </p:cNvPr>
          <p:cNvSpPr>
            <a:spLocks noGrp="1"/>
          </p:cNvSpPr>
          <p:nvPr>
            <p:ph type="body" sz="quarter" idx="13" hasCustomPrompt="1"/>
          </p:nvPr>
        </p:nvSpPr>
        <p:spPr>
          <a:xfrm>
            <a:off x="6424547"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8" name="Picture Placeholder 2">
            <a:extLst>
              <a:ext uri="{FF2B5EF4-FFF2-40B4-BE49-F238E27FC236}">
                <a16:creationId xmlns:a16="http://schemas.microsoft.com/office/drawing/2014/main" id="{1E65EE4D-C926-CD4D-9453-52BE6313E21C}"/>
              </a:ext>
            </a:extLst>
          </p:cNvPr>
          <p:cNvSpPr>
            <a:spLocks noGrp="1"/>
          </p:cNvSpPr>
          <p:nvPr>
            <p:ph type="pic" sz="quarter" idx="14"/>
          </p:nvPr>
        </p:nvSpPr>
        <p:spPr>
          <a:xfrm>
            <a:off x="2767914" y="1694148"/>
            <a:ext cx="3413125" cy="4487810"/>
          </a:xfrm>
        </p:spPr>
        <p:txBody>
          <a:bodyPr/>
          <a:lstStyle/>
          <a:p>
            <a:r>
              <a:rPr lang="en-US"/>
              <a:t>Click icon to add picture</a:t>
            </a:r>
            <a:endParaRPr lang="en-US" dirty="0"/>
          </a:p>
        </p:txBody>
      </p:sp>
      <p:sp>
        <p:nvSpPr>
          <p:cNvPr id="9" name="Title Placeholder 1">
            <a:extLst>
              <a:ext uri="{FF2B5EF4-FFF2-40B4-BE49-F238E27FC236}">
                <a16:creationId xmlns:a16="http://schemas.microsoft.com/office/drawing/2014/main" id="{46FC478F-79DF-0347-BA85-64A223E996C2}"/>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3619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Horizontal Photo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847976" y="1804988"/>
            <a:ext cx="4849190" cy="4162425"/>
          </a:xfrm>
        </p:spPr>
        <p:txBody>
          <a:bodyPr/>
          <a:lstStyle>
            <a:lvl1pPr marL="0" indent="0">
              <a:lnSpc>
                <a:spcPct val="100000"/>
              </a:lnSpc>
              <a:spcAft>
                <a:spcPts val="1000"/>
              </a:spcAft>
              <a:buNone/>
              <a:defRPr/>
            </a:lvl1pPr>
            <a:lvl3pPr marL="914400" marR="0"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lvl3pPr>
          </a:lstStyle>
          <a:p>
            <a:pPr lvl="0"/>
            <a:r>
              <a:rPr lang="en-US" dirty="0"/>
              <a:t>Click to add text. </a:t>
            </a:r>
          </a:p>
          <a:p>
            <a:pPr lvl="0"/>
            <a:r>
              <a:rPr lang="en-US" dirty="0"/>
              <a:t>Try to avoid putting too much text on one slide! </a:t>
            </a:r>
          </a:p>
        </p:txBody>
      </p:sp>
      <p:sp>
        <p:nvSpPr>
          <p:cNvPr id="3" name="Picture Placeholder 2"/>
          <p:cNvSpPr>
            <a:spLocks noGrp="1"/>
          </p:cNvSpPr>
          <p:nvPr>
            <p:ph type="pic" sz="quarter" idx="14"/>
          </p:nvPr>
        </p:nvSpPr>
        <p:spPr>
          <a:xfrm>
            <a:off x="7940675" y="1828800"/>
            <a:ext cx="3413125" cy="1898248"/>
          </a:xfrm>
        </p:spPr>
        <p:txBody>
          <a:bodyPr/>
          <a:lstStyle/>
          <a:p>
            <a:r>
              <a:rPr lang="en-US"/>
              <a:t>Click icon to add picture</a:t>
            </a:r>
          </a:p>
        </p:txBody>
      </p:sp>
      <p:sp>
        <p:nvSpPr>
          <p:cNvPr id="9" name="Picture Placeholder 2"/>
          <p:cNvSpPr>
            <a:spLocks noGrp="1"/>
          </p:cNvSpPr>
          <p:nvPr>
            <p:ph type="pic" sz="quarter" idx="15"/>
          </p:nvPr>
        </p:nvSpPr>
        <p:spPr>
          <a:xfrm>
            <a:off x="7940675" y="3955052"/>
            <a:ext cx="3413125" cy="2012362"/>
          </a:xfrm>
        </p:spPr>
        <p:txBody>
          <a:bodyPr/>
          <a:lstStyle/>
          <a:p>
            <a:r>
              <a:rPr lang="en-US"/>
              <a:t>Click icon to add picture</a:t>
            </a:r>
          </a:p>
        </p:txBody>
      </p:sp>
      <p:sp>
        <p:nvSpPr>
          <p:cNvPr id="11" name="Slide Number Placeholder 5">
            <a:extLst>
              <a:ext uri="{FF2B5EF4-FFF2-40B4-BE49-F238E27FC236}">
                <a16:creationId xmlns:a16="http://schemas.microsoft.com/office/drawing/2014/main" id="{796643AA-D51D-0840-9B14-C2DC1198A0D9}"/>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8" name="Title Placeholder 1">
            <a:extLst>
              <a:ext uri="{FF2B5EF4-FFF2-40B4-BE49-F238E27FC236}">
                <a16:creationId xmlns:a16="http://schemas.microsoft.com/office/drawing/2014/main" id="{848791A0-CE73-7E48-87FF-7FF7648FEE46}"/>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9983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Photo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35477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0" name="Picture Placeholder 2"/>
          <p:cNvSpPr>
            <a:spLocks noGrp="1"/>
          </p:cNvSpPr>
          <p:nvPr>
            <p:ph type="pic" sz="quarter" idx="15"/>
          </p:nvPr>
        </p:nvSpPr>
        <p:spPr>
          <a:xfrm>
            <a:off x="2963119" y="1828801"/>
            <a:ext cx="3993266" cy="3622876"/>
          </a:xfrm>
        </p:spPr>
        <p:txBody>
          <a:bodyPr/>
          <a:lstStyle/>
          <a:p>
            <a:r>
              <a:rPr lang="en-US"/>
              <a:t>Click icon to add picture</a:t>
            </a:r>
          </a:p>
        </p:txBody>
      </p:sp>
      <p:sp>
        <p:nvSpPr>
          <p:cNvPr id="12" name="Text Placeholder 18"/>
          <p:cNvSpPr>
            <a:spLocks noGrp="1"/>
          </p:cNvSpPr>
          <p:nvPr>
            <p:ph type="body" sz="quarter" idx="16" hasCustomPrompt="1"/>
          </p:nvPr>
        </p:nvSpPr>
        <p:spPr>
          <a:xfrm>
            <a:off x="78888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3" name="Picture Placeholder 2"/>
          <p:cNvSpPr>
            <a:spLocks noGrp="1"/>
          </p:cNvSpPr>
          <p:nvPr>
            <p:ph type="pic" sz="quarter" idx="17"/>
          </p:nvPr>
        </p:nvSpPr>
        <p:spPr>
          <a:xfrm>
            <a:off x="7304219" y="1828801"/>
            <a:ext cx="3993266" cy="3622876"/>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6E94872F-8685-714D-8DFC-91FEDB80B895}"/>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9" name="Title Placeholder 1">
            <a:extLst>
              <a:ext uri="{FF2B5EF4-FFF2-40B4-BE49-F238E27FC236}">
                <a16:creationId xmlns:a16="http://schemas.microsoft.com/office/drawing/2014/main" id="{FA817E24-9B1C-004F-8847-90D9E3188F00}"/>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715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732102" y="2186991"/>
            <a:ext cx="1293470" cy="3403582"/>
          </a:xfrm>
        </p:spPr>
        <p:txBody>
          <a:bodyPr anchor="b">
            <a:noAutofit/>
          </a:bodyPr>
          <a:lstStyle>
            <a:lvl1pPr marL="0" indent="0" algn="r">
              <a:buNone/>
              <a:defRPr sz="1400" baseline="0">
                <a:solidFill>
                  <a:schemeClr val="accent1"/>
                </a:solidFill>
              </a:defRPr>
            </a:lvl1pPr>
            <a:lvl2pPr>
              <a:defRPr sz="1600"/>
            </a:lvl2pPr>
            <a:lvl3pPr>
              <a:defRPr sz="1600"/>
            </a:lvl3pPr>
            <a:lvl4pPr>
              <a:defRPr sz="1600"/>
            </a:lvl4pPr>
            <a:lvl5pPr>
              <a:defRPr sz="1600"/>
            </a:lvl5pPr>
          </a:lstStyle>
          <a:p>
            <a:pPr lvl="0"/>
            <a:r>
              <a:rPr lang="en-US" dirty="0"/>
              <a:t>Click to add caption or related info about the full photo</a:t>
            </a:r>
          </a:p>
        </p:txBody>
      </p:sp>
      <p:sp>
        <p:nvSpPr>
          <p:cNvPr id="3" name="Picture Placeholder 2"/>
          <p:cNvSpPr>
            <a:spLocks noGrp="1"/>
          </p:cNvSpPr>
          <p:nvPr>
            <p:ph type="pic" sz="quarter" idx="14"/>
          </p:nvPr>
        </p:nvSpPr>
        <p:spPr>
          <a:xfrm>
            <a:off x="2449513" y="0"/>
            <a:ext cx="9742487" cy="6858000"/>
          </a:xfrm>
        </p:spPr>
        <p:txBody>
          <a:bodyPr/>
          <a:lstStyle/>
          <a:p>
            <a:r>
              <a:rPr lang="en-US"/>
              <a:t>Click icon to add picture</a:t>
            </a:r>
            <a:endParaRPr lang="en-US" dirty="0"/>
          </a:p>
        </p:txBody>
      </p:sp>
      <p:sp>
        <p:nvSpPr>
          <p:cNvPr id="10" name="Text Placeholder 6"/>
          <p:cNvSpPr>
            <a:spLocks noGrp="1"/>
          </p:cNvSpPr>
          <p:nvPr>
            <p:ph type="body" sz="quarter" idx="15" hasCustomPrompt="1"/>
          </p:nvPr>
        </p:nvSpPr>
        <p:spPr>
          <a:xfrm>
            <a:off x="9556082" y="642392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Tree>
    <p:extLst>
      <p:ext uri="{BB962C8B-B14F-4D97-AF65-F5344CB8AC3E}">
        <p14:creationId xmlns:p14="http://schemas.microsoft.com/office/powerpoint/2010/main" val="467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4772481"/>
          </a:xfrm>
        </p:spPr>
        <p:txBody>
          <a:bodyPr/>
          <a:lstStyle/>
          <a:p>
            <a:r>
              <a:rPr lang="en-US"/>
              <a:t>Click icon to add picture</a:t>
            </a:r>
          </a:p>
        </p:txBody>
      </p:sp>
      <p:sp>
        <p:nvSpPr>
          <p:cNvPr id="9" name="Text Placeholder 18"/>
          <p:cNvSpPr>
            <a:spLocks noGrp="1"/>
          </p:cNvSpPr>
          <p:nvPr>
            <p:ph type="body" sz="quarter" idx="13" hasCustomPrompt="1"/>
          </p:nvPr>
        </p:nvSpPr>
        <p:spPr>
          <a:xfrm>
            <a:off x="3128763" y="5609141"/>
            <a:ext cx="8003078" cy="579397"/>
          </a:xfrm>
        </p:spPr>
        <p:txBody>
          <a:bodyPr>
            <a:normAutofit/>
          </a:bodyPr>
          <a:lstStyle>
            <a:lvl1pPr marL="0" indent="0" algn="ctr">
              <a:buNone/>
              <a:defRPr sz="1400" baseline="0">
                <a:solidFill>
                  <a:schemeClr val="accent1"/>
                </a:solidFill>
              </a:defRPr>
            </a:lvl1pPr>
          </a:lstStyle>
          <a:p>
            <a:pPr lvl="0"/>
            <a:r>
              <a:rPr lang="en-US" dirty="0"/>
              <a:t>Click to add related text or caption</a:t>
            </a:r>
          </a:p>
        </p:txBody>
      </p:sp>
      <p:sp>
        <p:nvSpPr>
          <p:cNvPr id="12" name="Text Placeholder 6"/>
          <p:cNvSpPr>
            <a:spLocks noGrp="1"/>
          </p:cNvSpPr>
          <p:nvPr>
            <p:ph type="body" sz="quarter" idx="15" hasCustomPrompt="1"/>
          </p:nvPr>
        </p:nvSpPr>
        <p:spPr>
          <a:xfrm>
            <a:off x="8738887" y="507266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5E553A56-C08C-294F-B082-8DA3E3875610}"/>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71120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5555641"/>
          </a:xfrm>
        </p:spPr>
        <p:txBody>
          <a:bodyPr/>
          <a:lstStyle/>
          <a:p>
            <a:r>
              <a:rPr lang="en-US"/>
              <a:t>Click icon to add picture</a:t>
            </a:r>
          </a:p>
        </p:txBody>
      </p:sp>
      <p:sp>
        <p:nvSpPr>
          <p:cNvPr id="10" name="Text Placeholder 6"/>
          <p:cNvSpPr>
            <a:spLocks noGrp="1"/>
          </p:cNvSpPr>
          <p:nvPr>
            <p:ph type="body" sz="quarter" idx="15" hasCustomPrompt="1"/>
          </p:nvPr>
        </p:nvSpPr>
        <p:spPr>
          <a:xfrm>
            <a:off x="8738887" y="581344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8" name="Slide Number Placeholder 5">
            <a:extLst>
              <a:ext uri="{FF2B5EF4-FFF2-40B4-BE49-F238E27FC236}">
                <a16:creationId xmlns:a16="http://schemas.microsoft.com/office/drawing/2014/main" id="{6FB4AF5C-A121-3841-BD01-288675522A2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2754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4"/>
          </p:nvPr>
        </p:nvSpPr>
        <p:spPr>
          <a:xfrm>
            <a:off x="2767914" y="1595682"/>
            <a:ext cx="8529571" cy="4348163"/>
          </a:xfrm>
        </p:spPr>
        <p:txBody>
          <a:bodyPr/>
          <a:lstStyle/>
          <a:p>
            <a:r>
              <a:rPr lang="en-US"/>
              <a:t>Click icon to add picture</a:t>
            </a:r>
          </a:p>
        </p:txBody>
      </p:sp>
      <p:sp>
        <p:nvSpPr>
          <p:cNvPr id="14" name="Text Placeholder 6"/>
          <p:cNvSpPr>
            <a:spLocks noGrp="1"/>
          </p:cNvSpPr>
          <p:nvPr>
            <p:ph type="body" sz="quarter" idx="15" hasCustomPrompt="1"/>
          </p:nvPr>
        </p:nvSpPr>
        <p:spPr>
          <a:xfrm>
            <a:off x="8738887" y="5631286"/>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1B086D5A-6E01-054C-A914-D7836BE3DB3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6CE02B12-A2EB-F147-9BC7-CD64AD70A8E5}"/>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00887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Vertical Image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977946" y="4631058"/>
            <a:ext cx="2596445" cy="1341479"/>
          </a:xfrm>
        </p:spPr>
        <p:txBody>
          <a:bodyPr>
            <a:normAutofit/>
          </a:bodyPr>
          <a:lstStyle>
            <a:lvl1pPr marL="0" indent="0" algn="ctr">
              <a:buNone/>
              <a:defRPr sz="1800">
                <a:solidFill>
                  <a:schemeClr val="accent1"/>
                </a:solidFill>
              </a:defRPr>
            </a:lvl1pPr>
          </a:lstStyle>
          <a:p>
            <a:pPr lvl="0"/>
            <a:r>
              <a:rPr lang="en-US" dirty="0"/>
              <a:t>Click to edit caption</a:t>
            </a:r>
          </a:p>
        </p:txBody>
      </p:sp>
      <p:sp>
        <p:nvSpPr>
          <p:cNvPr id="10" name="Picture Placeholder 2"/>
          <p:cNvSpPr>
            <a:spLocks noGrp="1"/>
          </p:cNvSpPr>
          <p:nvPr>
            <p:ph type="pic" sz="quarter" idx="15"/>
          </p:nvPr>
        </p:nvSpPr>
        <p:spPr>
          <a:xfrm>
            <a:off x="2963119" y="621323"/>
            <a:ext cx="2627452" cy="3800206"/>
          </a:xfrm>
        </p:spPr>
        <p:txBody>
          <a:bodyPr/>
          <a:lstStyle/>
          <a:p>
            <a:r>
              <a:rPr lang="en-US"/>
              <a:t>Click icon to add picture</a:t>
            </a:r>
          </a:p>
        </p:txBody>
      </p:sp>
      <p:sp>
        <p:nvSpPr>
          <p:cNvPr id="26" name="Text Placeholder 18"/>
          <p:cNvSpPr>
            <a:spLocks noGrp="1"/>
          </p:cNvSpPr>
          <p:nvPr>
            <p:ph type="body" sz="quarter" idx="22" hasCustomPrompt="1"/>
          </p:nvPr>
        </p:nvSpPr>
        <p:spPr>
          <a:xfrm>
            <a:off x="5836895"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3"/>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7" name="Picture Placeholder 2"/>
          <p:cNvSpPr>
            <a:spLocks noGrp="1"/>
          </p:cNvSpPr>
          <p:nvPr>
            <p:ph type="pic" sz="quarter" idx="23"/>
          </p:nvPr>
        </p:nvSpPr>
        <p:spPr>
          <a:xfrm>
            <a:off x="5822068" y="621323"/>
            <a:ext cx="2627452" cy="3800206"/>
          </a:xfrm>
        </p:spPr>
        <p:txBody>
          <a:bodyPr/>
          <a:lstStyle/>
          <a:p>
            <a:r>
              <a:rPr lang="en-US"/>
              <a:t>Click icon to add picture</a:t>
            </a:r>
          </a:p>
        </p:txBody>
      </p:sp>
      <p:sp>
        <p:nvSpPr>
          <p:cNvPr id="28" name="Text Placeholder 18"/>
          <p:cNvSpPr>
            <a:spLocks noGrp="1"/>
          </p:cNvSpPr>
          <p:nvPr>
            <p:ph type="body" sz="quarter" idx="24" hasCustomPrompt="1"/>
          </p:nvPr>
        </p:nvSpPr>
        <p:spPr>
          <a:xfrm>
            <a:off x="8684860"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9" name="Picture Placeholder 2"/>
          <p:cNvSpPr>
            <a:spLocks noGrp="1"/>
          </p:cNvSpPr>
          <p:nvPr>
            <p:ph type="pic" sz="quarter" idx="25"/>
          </p:nvPr>
        </p:nvSpPr>
        <p:spPr>
          <a:xfrm>
            <a:off x="8670033" y="621323"/>
            <a:ext cx="2627452" cy="3800206"/>
          </a:xfrm>
        </p:spPr>
        <p:txBody>
          <a:bodyPr/>
          <a:lstStyle/>
          <a:p>
            <a:r>
              <a:rPr lang="en-US"/>
              <a:t>Click icon to add picture</a:t>
            </a:r>
          </a:p>
        </p:txBody>
      </p:sp>
      <p:sp>
        <p:nvSpPr>
          <p:cNvPr id="12" name="Slide Number Placeholder 5">
            <a:extLst>
              <a:ext uri="{FF2B5EF4-FFF2-40B4-BE49-F238E27FC236}">
                <a16:creationId xmlns:a16="http://schemas.microsoft.com/office/drawing/2014/main" id="{ACC60360-004D-854B-9A5B-AD351341EB9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45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8"/>
          <p:cNvSpPr>
            <a:spLocks noGrp="1"/>
          </p:cNvSpPr>
          <p:nvPr>
            <p:ph type="body" sz="quarter" idx="21" hasCustomPrompt="1"/>
          </p:nvPr>
        </p:nvSpPr>
        <p:spPr>
          <a:xfrm>
            <a:off x="7844963" y="3855545"/>
            <a:ext cx="3409824"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p:txBody>
      </p:sp>
      <p:sp>
        <p:nvSpPr>
          <p:cNvPr id="18" name="Text Placeholder 7"/>
          <p:cNvSpPr>
            <a:spLocks noGrp="1"/>
          </p:cNvSpPr>
          <p:nvPr>
            <p:ph type="body" sz="quarter" idx="22" hasCustomPrompt="1"/>
          </p:nvPr>
        </p:nvSpPr>
        <p:spPr>
          <a:xfrm>
            <a:off x="7842794"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12" name="Text Placeholder 18"/>
          <p:cNvSpPr>
            <a:spLocks noGrp="1"/>
          </p:cNvSpPr>
          <p:nvPr>
            <p:ph type="body" sz="quarter" idx="23" hasCustomPrompt="1"/>
          </p:nvPr>
        </p:nvSpPr>
        <p:spPr>
          <a:xfrm>
            <a:off x="3168782" y="3855545"/>
            <a:ext cx="3409824" cy="1341479"/>
          </a:xfrm>
        </p:spPr>
        <p:txBody>
          <a:bodyPr>
            <a:normAutofit/>
          </a:bodyPr>
          <a:lstStyle>
            <a:lvl1pPr marL="0" indent="0" algn="ctr">
              <a:buNone/>
              <a:defRPr sz="2800" baseline="0">
                <a:solidFill>
                  <a:schemeClr val="accent1"/>
                </a:solidFill>
              </a:defRPr>
            </a:lvl1pPr>
          </a:lstStyle>
          <a:p>
            <a:pPr lvl="0"/>
            <a:r>
              <a:rPr lang="en-US" dirty="0"/>
              <a:t>and continue stat sentence on this line</a:t>
            </a:r>
          </a:p>
        </p:txBody>
      </p:sp>
      <p:sp>
        <p:nvSpPr>
          <p:cNvPr id="13" name="Text Placeholder 7"/>
          <p:cNvSpPr>
            <a:spLocks noGrp="1"/>
          </p:cNvSpPr>
          <p:nvPr>
            <p:ph type="body" sz="quarter" idx="24" hasCustomPrompt="1"/>
          </p:nvPr>
        </p:nvSpPr>
        <p:spPr>
          <a:xfrm>
            <a:off x="3166613"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cxnSp>
        <p:nvCxnSpPr>
          <p:cNvPr id="21" name="Straight Connector 20"/>
          <p:cNvCxnSpPr/>
          <p:nvPr userDrawn="1"/>
        </p:nvCxnSpPr>
        <p:spPr>
          <a:xfrm flipH="1">
            <a:off x="7196186" y="1400536"/>
            <a:ext cx="26860" cy="35842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A037E25-3112-0148-ABFD-4F43C1EB0AEC}"/>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9465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947100-C0C0-6041-B5E0-B7C4968C0EDB}"/>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5"/>
            <a:ext cx="5643456" cy="7706656"/>
          </a:xfrm>
          <a:prstGeom prst="rect">
            <a:avLst/>
          </a:prstGeom>
        </p:spPr>
      </p:pic>
    </p:spTree>
    <p:extLst>
      <p:ext uri="{BB962C8B-B14F-4D97-AF65-F5344CB8AC3E}">
        <p14:creationId xmlns:p14="http://schemas.microsoft.com/office/powerpoint/2010/main" val="505904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23" hasCustomPrompt="1"/>
          </p:nvPr>
        </p:nvSpPr>
        <p:spPr>
          <a:xfrm>
            <a:off x="4249305" y="3820820"/>
            <a:ext cx="6040712"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baseline="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a:p>
            <a:pPr lvl="0"/>
            <a:endParaRPr lang="en-US" dirty="0"/>
          </a:p>
        </p:txBody>
      </p:sp>
      <p:sp>
        <p:nvSpPr>
          <p:cNvPr id="13" name="Text Placeholder 7"/>
          <p:cNvSpPr>
            <a:spLocks noGrp="1"/>
          </p:cNvSpPr>
          <p:nvPr>
            <p:ph type="body" sz="quarter" idx="24" hasCustomPrompt="1"/>
          </p:nvPr>
        </p:nvSpPr>
        <p:spPr>
          <a:xfrm>
            <a:off x="4238988" y="1064861"/>
            <a:ext cx="6078131"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8" name="Slide Number Placeholder 5">
            <a:extLst>
              <a:ext uri="{FF2B5EF4-FFF2-40B4-BE49-F238E27FC236}">
                <a16:creationId xmlns:a16="http://schemas.microsoft.com/office/drawing/2014/main" id="{E35D5D8F-8496-E74D-9B75-D871228E33C8}"/>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89697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93EE459-8819-2141-AAE1-FA9DEC7738FA}"/>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1593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ere We Work Map">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4"/>
          <p:cNvSpPr>
            <a:spLocks/>
          </p:cNvSpPr>
          <p:nvPr userDrawn="1">
            <p:custDataLst>
              <p:tags r:id="rId1"/>
            </p:custDataLst>
          </p:nvPr>
        </p:nvSpPr>
        <p:spPr bwMode="auto">
          <a:xfrm>
            <a:off x="5016005" y="6106905"/>
            <a:ext cx="36780" cy="63052"/>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7" name="Freeform 5"/>
          <p:cNvSpPr>
            <a:spLocks/>
          </p:cNvSpPr>
          <p:nvPr userDrawn="1">
            <p:custDataLst>
              <p:tags r:id="rId2"/>
            </p:custDataLst>
          </p:nvPr>
        </p:nvSpPr>
        <p:spPr bwMode="auto">
          <a:xfrm>
            <a:off x="2984320" y="1805338"/>
            <a:ext cx="865217" cy="49215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8" name="Freeform 6"/>
          <p:cNvSpPr>
            <a:spLocks/>
          </p:cNvSpPr>
          <p:nvPr userDrawn="1">
            <p:custDataLst>
              <p:tags r:id="rId3"/>
            </p:custDataLst>
          </p:nvPr>
        </p:nvSpPr>
        <p:spPr bwMode="auto">
          <a:xfrm>
            <a:off x="3492241" y="2484902"/>
            <a:ext cx="1523764" cy="849455"/>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solidFill>
          <a:ln w="6350" cmpd="sng">
            <a:solidFill>
              <a:schemeClr val="bg1"/>
            </a:solidFill>
            <a:prstDash val="solid"/>
            <a:round/>
            <a:headEnd/>
            <a:tailEnd/>
          </a:ln>
        </p:spPr>
        <p:txBody>
          <a:bodyPr/>
          <a:lstStyle/>
          <a:p>
            <a:endParaRPr lang="en-US"/>
          </a:p>
        </p:txBody>
      </p:sp>
      <p:sp>
        <p:nvSpPr>
          <p:cNvPr id="9" name="Freeform 7"/>
          <p:cNvSpPr>
            <a:spLocks/>
          </p:cNvSpPr>
          <p:nvPr userDrawn="1">
            <p:custDataLst>
              <p:tags r:id="rId4"/>
            </p:custDataLst>
          </p:nvPr>
        </p:nvSpPr>
        <p:spPr bwMode="auto">
          <a:xfrm>
            <a:off x="4411753" y="4196071"/>
            <a:ext cx="374811" cy="65154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0" name="Freeform 8"/>
          <p:cNvSpPr>
            <a:spLocks/>
          </p:cNvSpPr>
          <p:nvPr userDrawn="1">
            <p:custDataLst>
              <p:tags r:id="rId5"/>
            </p:custDataLst>
          </p:nvPr>
        </p:nvSpPr>
        <p:spPr bwMode="auto">
          <a:xfrm>
            <a:off x="4742778" y="4817836"/>
            <a:ext cx="288989" cy="1247034"/>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1" name="Freeform 9"/>
          <p:cNvSpPr>
            <a:spLocks/>
          </p:cNvSpPr>
          <p:nvPr userDrawn="1">
            <p:custDataLst>
              <p:tags r:id="rId6"/>
            </p:custDataLst>
          </p:nvPr>
        </p:nvSpPr>
        <p:spPr bwMode="auto">
          <a:xfrm>
            <a:off x="4637691" y="4026180"/>
            <a:ext cx="1066634" cy="1327601"/>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2" name="Freeform 10"/>
          <p:cNvSpPr>
            <a:spLocks/>
          </p:cNvSpPr>
          <p:nvPr userDrawn="1">
            <p:custDataLst>
              <p:tags r:id="rId7"/>
            </p:custDataLst>
          </p:nvPr>
        </p:nvSpPr>
        <p:spPr bwMode="auto">
          <a:xfrm>
            <a:off x="6968874" y="2863215"/>
            <a:ext cx="77064" cy="54296"/>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3" name="Freeform 11"/>
          <p:cNvSpPr>
            <a:spLocks/>
          </p:cNvSpPr>
          <p:nvPr userDrawn="1">
            <p:custDataLst>
              <p:tags r:id="rId8"/>
            </p:custDataLst>
          </p:nvPr>
        </p:nvSpPr>
        <p:spPr bwMode="auto">
          <a:xfrm>
            <a:off x="6415415" y="2724851"/>
            <a:ext cx="91076" cy="176896"/>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 name="Freeform 12"/>
          <p:cNvSpPr>
            <a:spLocks/>
          </p:cNvSpPr>
          <p:nvPr userDrawn="1">
            <p:custDataLst>
              <p:tags r:id="rId9"/>
            </p:custDataLst>
          </p:nvPr>
        </p:nvSpPr>
        <p:spPr bwMode="auto">
          <a:xfrm>
            <a:off x="6504739" y="2157381"/>
            <a:ext cx="189157" cy="297747"/>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solidFill>
          <a:ln w="6350" cmpd="sng">
            <a:solidFill>
              <a:schemeClr val="bg1"/>
            </a:solidFill>
            <a:prstDash val="solid"/>
            <a:round/>
            <a:headEnd/>
            <a:tailEnd/>
          </a:ln>
        </p:spPr>
        <p:txBody>
          <a:bodyPr/>
          <a:lstStyle/>
          <a:p>
            <a:endParaRPr lang="en-US"/>
          </a:p>
        </p:txBody>
      </p:sp>
      <p:sp>
        <p:nvSpPr>
          <p:cNvPr id="15" name="Freeform 13"/>
          <p:cNvSpPr>
            <a:spLocks/>
          </p:cNvSpPr>
          <p:nvPr userDrawn="1">
            <p:custDataLst>
              <p:tags r:id="rId10"/>
            </p:custDataLst>
          </p:nvPr>
        </p:nvSpPr>
        <p:spPr bwMode="auto">
          <a:xfrm>
            <a:off x="6900568" y="2491907"/>
            <a:ext cx="187405" cy="8407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 name="Freeform 14"/>
          <p:cNvSpPr>
            <a:spLocks/>
          </p:cNvSpPr>
          <p:nvPr userDrawn="1">
            <p:custDataLst>
              <p:tags r:id="rId11"/>
            </p:custDataLst>
          </p:nvPr>
        </p:nvSpPr>
        <p:spPr bwMode="auto">
          <a:xfrm>
            <a:off x="8546933" y="2325520"/>
            <a:ext cx="1413422" cy="114545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solidFill>
          <a:ln w="6350" cmpd="sng">
            <a:solidFill>
              <a:schemeClr val="bg1"/>
            </a:solidFill>
            <a:prstDash val="solid"/>
            <a:round/>
            <a:headEnd/>
            <a:tailEnd/>
          </a:ln>
        </p:spPr>
        <p:txBody>
          <a:bodyPr/>
          <a:lstStyle/>
          <a:p>
            <a:endParaRPr lang="en-US"/>
          </a:p>
        </p:txBody>
      </p:sp>
      <p:sp>
        <p:nvSpPr>
          <p:cNvPr id="17" name="Freeform 15"/>
          <p:cNvSpPr>
            <a:spLocks/>
          </p:cNvSpPr>
          <p:nvPr userDrawn="1">
            <p:custDataLst>
              <p:tags r:id="rId12"/>
            </p:custDataLst>
          </p:nvPr>
        </p:nvSpPr>
        <p:spPr bwMode="auto">
          <a:xfrm>
            <a:off x="7103736" y="1819350"/>
            <a:ext cx="243451" cy="3012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16"/>
          <p:cNvSpPr>
            <a:spLocks/>
          </p:cNvSpPr>
          <p:nvPr userDrawn="1">
            <p:custDataLst>
              <p:tags r:id="rId13"/>
            </p:custDataLst>
          </p:nvPr>
        </p:nvSpPr>
        <p:spPr bwMode="auto">
          <a:xfrm>
            <a:off x="6812995" y="2279982"/>
            <a:ext cx="201416" cy="262718"/>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17"/>
          <p:cNvSpPr>
            <a:spLocks/>
          </p:cNvSpPr>
          <p:nvPr userDrawn="1">
            <p:custDataLst>
              <p:tags r:id="rId14"/>
            </p:custDataLst>
          </p:nvPr>
        </p:nvSpPr>
        <p:spPr bwMode="auto">
          <a:xfrm>
            <a:off x="6841018" y="2563717"/>
            <a:ext cx="276729" cy="303001"/>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18"/>
          <p:cNvSpPr>
            <a:spLocks/>
          </p:cNvSpPr>
          <p:nvPr userDrawn="1">
            <p:custDataLst>
              <p:tags r:id="rId15"/>
            </p:custDataLst>
          </p:nvPr>
        </p:nvSpPr>
        <p:spPr bwMode="auto">
          <a:xfrm>
            <a:off x="6860284" y="2749371"/>
            <a:ext cx="36781" cy="91076"/>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21" name="Group 19"/>
          <p:cNvGrpSpPr>
            <a:grpSpLocks/>
          </p:cNvGrpSpPr>
          <p:nvPr userDrawn="1">
            <p:custDataLst>
              <p:tags r:id="rId16"/>
            </p:custDataLst>
          </p:nvPr>
        </p:nvGrpSpPr>
        <p:grpSpPr bwMode="auto">
          <a:xfrm>
            <a:off x="9419156" y="3919342"/>
            <a:ext cx="521933" cy="234695"/>
            <a:chOff x="4488" y="2394"/>
            <a:chExt cx="358" cy="124"/>
          </a:xfrm>
          <a:solidFill>
            <a:schemeClr val="bg2"/>
          </a:solidFill>
        </p:grpSpPr>
        <p:sp>
          <p:nvSpPr>
            <p:cNvPr id="22"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 name="Freeform 22"/>
          <p:cNvSpPr>
            <a:spLocks/>
          </p:cNvSpPr>
          <p:nvPr userDrawn="1">
            <p:custDataLst>
              <p:tags r:id="rId17"/>
            </p:custDataLst>
          </p:nvPr>
        </p:nvSpPr>
        <p:spPr bwMode="auto">
          <a:xfrm>
            <a:off x="7236846" y="1575898"/>
            <a:ext cx="3382054" cy="1185733"/>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5" name="Freeform 23"/>
          <p:cNvSpPr>
            <a:spLocks/>
          </p:cNvSpPr>
          <p:nvPr userDrawn="1">
            <p:custDataLst>
              <p:tags r:id="rId18"/>
            </p:custDataLst>
          </p:nvPr>
        </p:nvSpPr>
        <p:spPr bwMode="auto">
          <a:xfrm>
            <a:off x="6424172" y="2665302"/>
            <a:ext cx="310007" cy="273227"/>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6" name="Freeform 24"/>
          <p:cNvSpPr>
            <a:spLocks/>
          </p:cNvSpPr>
          <p:nvPr userDrawn="1">
            <p:custDataLst>
              <p:tags r:id="rId19"/>
            </p:custDataLst>
          </p:nvPr>
        </p:nvSpPr>
        <p:spPr bwMode="auto">
          <a:xfrm>
            <a:off x="9328081" y="3479726"/>
            <a:ext cx="229440" cy="50266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solidFill>
          <a:ln w="6350" cmpd="sng">
            <a:solidFill>
              <a:schemeClr val="bg1"/>
            </a:solidFill>
            <a:prstDash val="solid"/>
            <a:round/>
            <a:headEnd/>
            <a:tailEnd/>
          </a:ln>
        </p:spPr>
        <p:txBody>
          <a:bodyPr/>
          <a:lstStyle/>
          <a:p>
            <a:endParaRPr lang="en-US"/>
          </a:p>
        </p:txBody>
      </p:sp>
      <p:sp>
        <p:nvSpPr>
          <p:cNvPr id="27" name="Freeform 25"/>
          <p:cNvSpPr>
            <a:spLocks/>
          </p:cNvSpPr>
          <p:nvPr userDrawn="1">
            <p:custDataLst>
              <p:tags r:id="rId20"/>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28" name="Line 26" descr="Horizontal dunkel"/>
          <p:cNvSpPr>
            <a:spLocks noChangeShapeType="1"/>
          </p:cNvSpPr>
          <p:nvPr userDrawn="1">
            <p:custDataLst>
              <p:tags r:id="rId21"/>
            </p:custDataLst>
          </p:nvPr>
        </p:nvSpPr>
        <p:spPr bwMode="auto">
          <a:xfrm>
            <a:off x="3338113" y="2717845"/>
            <a:ext cx="3503" cy="10509"/>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Freeform 27"/>
          <p:cNvSpPr>
            <a:spLocks/>
          </p:cNvSpPr>
          <p:nvPr userDrawn="1">
            <p:custDataLst>
              <p:tags r:id="rId22"/>
            </p:custDataLst>
          </p:nvPr>
        </p:nvSpPr>
        <p:spPr bwMode="auto">
          <a:xfrm>
            <a:off x="3341616" y="2714342"/>
            <a:ext cx="3503" cy="61300"/>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solidFill>
          <a:ln w="6350" cmpd="sng">
            <a:solidFill>
              <a:schemeClr val="bg1"/>
            </a:solidFill>
            <a:prstDash val="solid"/>
            <a:round/>
            <a:headEnd/>
            <a:tailEnd/>
          </a:ln>
        </p:spPr>
        <p:txBody>
          <a:bodyPr/>
          <a:lstStyle/>
          <a:p>
            <a:endParaRPr lang="en-US"/>
          </a:p>
        </p:txBody>
      </p:sp>
      <p:sp>
        <p:nvSpPr>
          <p:cNvPr id="30" name="Freeform 28"/>
          <p:cNvSpPr>
            <a:spLocks/>
          </p:cNvSpPr>
          <p:nvPr userDrawn="1">
            <p:custDataLst>
              <p:tags r:id="rId23"/>
            </p:custDataLst>
          </p:nvPr>
        </p:nvSpPr>
        <p:spPr bwMode="auto">
          <a:xfrm>
            <a:off x="3315344" y="2773892"/>
            <a:ext cx="26272" cy="63052"/>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solidFill>
          <a:ln w="6350" cmpd="sng">
            <a:solidFill>
              <a:schemeClr val="bg1"/>
            </a:solidFill>
            <a:prstDash val="solid"/>
            <a:round/>
            <a:headEnd/>
            <a:tailEnd/>
          </a:ln>
        </p:spPr>
        <p:txBody>
          <a:bodyPr/>
          <a:lstStyle/>
          <a:p>
            <a:endParaRPr lang="en-US"/>
          </a:p>
        </p:txBody>
      </p:sp>
      <p:sp>
        <p:nvSpPr>
          <p:cNvPr id="31" name="Freeform 29"/>
          <p:cNvSpPr>
            <a:spLocks/>
          </p:cNvSpPr>
          <p:nvPr userDrawn="1">
            <p:custDataLst>
              <p:tags r:id="rId24"/>
            </p:custDataLst>
          </p:nvPr>
        </p:nvSpPr>
        <p:spPr bwMode="auto">
          <a:xfrm>
            <a:off x="4777807" y="2768637"/>
            <a:ext cx="54294" cy="6305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32" name="Freeform 30"/>
          <p:cNvSpPr>
            <a:spLocks/>
          </p:cNvSpPr>
          <p:nvPr userDrawn="1">
            <p:custDataLst>
              <p:tags r:id="rId25"/>
            </p:custDataLst>
          </p:nvPr>
        </p:nvSpPr>
        <p:spPr bwMode="auto">
          <a:xfrm>
            <a:off x="7799062" y="2279982"/>
            <a:ext cx="965051" cy="499163"/>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solidFill>
          <a:ln w="6350" cmpd="sng">
            <a:solidFill>
              <a:schemeClr val="bg1"/>
            </a:solidFill>
            <a:prstDash val="solid"/>
            <a:round/>
            <a:headEnd/>
            <a:tailEnd/>
          </a:ln>
        </p:spPr>
        <p:txBody>
          <a:bodyPr/>
          <a:lstStyle/>
          <a:p>
            <a:endParaRPr lang="en-US"/>
          </a:p>
        </p:txBody>
      </p:sp>
      <p:sp>
        <p:nvSpPr>
          <p:cNvPr id="33" name="Freeform 31"/>
          <p:cNvSpPr>
            <a:spLocks/>
          </p:cNvSpPr>
          <p:nvPr userDrawn="1">
            <p:custDataLst>
              <p:tags r:id="rId26"/>
            </p:custDataLst>
          </p:nvPr>
        </p:nvSpPr>
        <p:spPr bwMode="auto">
          <a:xfrm>
            <a:off x="8053023" y="2614509"/>
            <a:ext cx="451875" cy="274979"/>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solidFill>
          <a:ln w="6350" cmpd="sng">
            <a:solidFill>
              <a:schemeClr val="bg1"/>
            </a:solidFill>
            <a:prstDash val="solid"/>
            <a:round/>
            <a:headEnd/>
            <a:tailEnd/>
          </a:ln>
        </p:spPr>
        <p:txBody>
          <a:bodyPr/>
          <a:lstStyle/>
          <a:p>
            <a:endParaRPr lang="en-US"/>
          </a:p>
        </p:txBody>
      </p:sp>
      <p:sp>
        <p:nvSpPr>
          <p:cNvPr id="34" name="Freeform 32"/>
          <p:cNvSpPr>
            <a:spLocks/>
          </p:cNvSpPr>
          <p:nvPr userDrawn="1">
            <p:custDataLst>
              <p:tags r:id="rId27"/>
            </p:custDataLst>
          </p:nvPr>
        </p:nvSpPr>
        <p:spPr bwMode="auto">
          <a:xfrm>
            <a:off x="6737682" y="3721427"/>
            <a:ext cx="327522" cy="318764"/>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solidFill>
          <a:ln w="6350" cmpd="sng">
            <a:solidFill>
              <a:schemeClr val="bg1"/>
            </a:solidFill>
            <a:prstDash val="solid"/>
            <a:round/>
            <a:headEnd/>
            <a:tailEnd/>
          </a:ln>
        </p:spPr>
        <p:txBody>
          <a:bodyPr/>
          <a:lstStyle/>
          <a:p>
            <a:endParaRPr lang="en-US"/>
          </a:p>
        </p:txBody>
      </p:sp>
      <p:sp>
        <p:nvSpPr>
          <p:cNvPr id="35" name="Freeform 33"/>
          <p:cNvSpPr>
            <a:spLocks/>
          </p:cNvSpPr>
          <p:nvPr userDrawn="1">
            <p:custDataLst>
              <p:tags r:id="rId28"/>
            </p:custDataLst>
          </p:nvPr>
        </p:nvSpPr>
        <p:spPr bwMode="auto">
          <a:xfrm>
            <a:off x="7667704" y="3572554"/>
            <a:ext cx="168139" cy="18740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solidFill>
          <a:ln w="6350" cmpd="sng">
            <a:solidFill>
              <a:schemeClr val="bg1"/>
            </a:solidFill>
            <a:prstDash val="solid"/>
            <a:round/>
            <a:headEnd/>
            <a:tailEnd/>
          </a:ln>
        </p:spPr>
        <p:txBody>
          <a:bodyPr/>
          <a:lstStyle/>
          <a:p>
            <a:endParaRPr lang="en-US"/>
          </a:p>
        </p:txBody>
      </p:sp>
      <p:sp>
        <p:nvSpPr>
          <p:cNvPr id="36" name="Freeform 34"/>
          <p:cNvSpPr>
            <a:spLocks/>
          </p:cNvSpPr>
          <p:nvPr userDrawn="1">
            <p:custDataLst>
              <p:tags r:id="rId29"/>
            </p:custDataLst>
          </p:nvPr>
        </p:nvSpPr>
        <p:spPr bwMode="auto">
          <a:xfrm>
            <a:off x="7073961" y="2474393"/>
            <a:ext cx="138365" cy="6305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35"/>
          <p:cNvSpPr>
            <a:spLocks/>
          </p:cNvSpPr>
          <p:nvPr userDrawn="1">
            <p:custDataLst>
              <p:tags r:id="rId30"/>
            </p:custDataLst>
          </p:nvPr>
        </p:nvSpPr>
        <p:spPr bwMode="auto">
          <a:xfrm>
            <a:off x="8026751" y="3269552"/>
            <a:ext cx="21017" cy="6305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solidFill>
          <a:ln w="6350" cmpd="sng">
            <a:solidFill>
              <a:schemeClr val="bg1"/>
            </a:solidFill>
            <a:prstDash val="solid"/>
            <a:round/>
            <a:headEnd/>
            <a:tailEnd/>
          </a:ln>
        </p:spPr>
        <p:txBody>
          <a:bodyPr/>
          <a:lstStyle/>
          <a:p>
            <a:endParaRPr lang="en-US"/>
          </a:p>
        </p:txBody>
      </p:sp>
      <p:sp>
        <p:nvSpPr>
          <p:cNvPr id="38" name="Freeform 36"/>
          <p:cNvSpPr>
            <a:spLocks/>
          </p:cNvSpPr>
          <p:nvPr userDrawn="1">
            <p:custDataLst>
              <p:tags r:id="rId31"/>
            </p:custDataLst>
          </p:nvPr>
        </p:nvSpPr>
        <p:spPr bwMode="auto">
          <a:xfrm>
            <a:off x="8158110" y="3274807"/>
            <a:ext cx="15763" cy="6305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solidFill>
          <a:ln w="6350" cmpd="sng">
            <a:solidFill>
              <a:schemeClr val="bg1"/>
            </a:solidFill>
            <a:prstDash val="solid"/>
            <a:round/>
            <a:headEnd/>
            <a:tailEnd/>
          </a:ln>
        </p:spPr>
        <p:txBody>
          <a:bodyPr/>
          <a:lstStyle/>
          <a:p>
            <a:endParaRPr lang="en-US"/>
          </a:p>
        </p:txBody>
      </p:sp>
      <p:sp>
        <p:nvSpPr>
          <p:cNvPr id="39" name="Freeform 37"/>
          <p:cNvSpPr>
            <a:spLocks/>
          </p:cNvSpPr>
          <p:nvPr userDrawn="1">
            <p:custDataLst>
              <p:tags r:id="rId32"/>
            </p:custDataLst>
          </p:nvPr>
        </p:nvSpPr>
        <p:spPr bwMode="auto">
          <a:xfrm>
            <a:off x="9799221" y="4003411"/>
            <a:ext cx="49041" cy="6305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solidFill>
          <a:ln w="6350" cmpd="sng">
            <a:solidFill>
              <a:schemeClr val="bg1"/>
            </a:solidFill>
            <a:prstDash val="solid"/>
            <a:round/>
            <a:headEnd/>
            <a:tailEnd/>
          </a:ln>
        </p:spPr>
        <p:txBody>
          <a:bodyPr/>
          <a:lstStyle/>
          <a:p>
            <a:endParaRPr lang="en-US"/>
          </a:p>
        </p:txBody>
      </p:sp>
      <p:grpSp>
        <p:nvGrpSpPr>
          <p:cNvPr id="40" name="Group 38"/>
          <p:cNvGrpSpPr>
            <a:grpSpLocks/>
          </p:cNvGrpSpPr>
          <p:nvPr userDrawn="1">
            <p:custDataLst>
              <p:tags r:id="rId33"/>
            </p:custDataLst>
          </p:nvPr>
        </p:nvGrpSpPr>
        <p:grpSpPr bwMode="auto">
          <a:xfrm>
            <a:off x="5222676" y="5998315"/>
            <a:ext cx="71809" cy="61301"/>
            <a:chOff x="1654" y="3671"/>
            <a:chExt cx="49" cy="17"/>
          </a:xfrm>
          <a:solidFill>
            <a:schemeClr val="bg2"/>
          </a:solidFill>
        </p:grpSpPr>
        <p:sp>
          <p:nvSpPr>
            <p:cNvPr id="4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6350" cmpd="sng">
              <a:solidFill>
                <a:schemeClr val="bg1"/>
              </a:solidFill>
              <a:prstDash val="solid"/>
              <a:round/>
              <a:headEnd/>
              <a:tailEnd/>
            </a:ln>
          </p:spPr>
          <p:txBody>
            <a:bodyPr/>
            <a:lstStyle/>
            <a:p>
              <a:endParaRPr lang="en-US"/>
            </a:p>
          </p:txBody>
        </p:sp>
        <p:sp>
          <p:nvSpPr>
            <p:cNvPr id="4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6350" cmpd="sng">
              <a:solidFill>
                <a:schemeClr val="bg1"/>
              </a:solidFill>
              <a:prstDash val="solid"/>
              <a:round/>
              <a:headEnd/>
              <a:tailEnd/>
            </a:ln>
          </p:spPr>
          <p:txBody>
            <a:bodyPr/>
            <a:lstStyle/>
            <a:p>
              <a:endParaRPr lang="en-US"/>
            </a:p>
          </p:txBody>
        </p:sp>
      </p:grpSp>
      <p:sp>
        <p:nvSpPr>
          <p:cNvPr id="43" name="Freeform 41"/>
          <p:cNvSpPr>
            <a:spLocks/>
          </p:cNvSpPr>
          <p:nvPr userDrawn="1">
            <p:custDataLst>
              <p:tags r:id="rId34"/>
            </p:custDataLst>
          </p:nvPr>
        </p:nvSpPr>
        <p:spPr bwMode="auto">
          <a:xfrm>
            <a:off x="4833854" y="3565548"/>
            <a:ext cx="35029" cy="6480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solidFill>
          <a:ln w="6350" cmpd="sng">
            <a:solidFill>
              <a:schemeClr val="bg1"/>
            </a:solidFill>
            <a:prstDash val="solid"/>
            <a:round/>
            <a:headEnd/>
            <a:tailEnd/>
          </a:ln>
        </p:spPr>
        <p:txBody>
          <a:bodyPr/>
          <a:lstStyle/>
          <a:p>
            <a:endParaRPr lang="en-US"/>
          </a:p>
        </p:txBody>
      </p:sp>
      <p:sp>
        <p:nvSpPr>
          <p:cNvPr id="44" name="Freeform 42"/>
          <p:cNvSpPr>
            <a:spLocks/>
          </p:cNvSpPr>
          <p:nvPr userDrawn="1">
            <p:custDataLst>
              <p:tags r:id="rId35"/>
            </p:custDataLst>
          </p:nvPr>
        </p:nvSpPr>
        <p:spPr bwMode="auto">
          <a:xfrm>
            <a:off x="4895154" y="3572554"/>
            <a:ext cx="1752" cy="6480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solidFill>
          <a:ln w="6350" cmpd="sng">
            <a:solidFill>
              <a:schemeClr val="bg1"/>
            </a:solidFill>
            <a:prstDash val="solid"/>
            <a:round/>
            <a:headEnd/>
            <a:tailEnd/>
          </a:ln>
        </p:spPr>
        <p:txBody>
          <a:bodyPr/>
          <a:lstStyle/>
          <a:p>
            <a:endParaRPr lang="en-US"/>
          </a:p>
        </p:txBody>
      </p:sp>
      <p:sp>
        <p:nvSpPr>
          <p:cNvPr id="45" name="Freeform 43"/>
          <p:cNvSpPr>
            <a:spLocks/>
          </p:cNvSpPr>
          <p:nvPr userDrawn="1">
            <p:custDataLst>
              <p:tags r:id="rId36"/>
            </p:custDataLst>
          </p:nvPr>
        </p:nvSpPr>
        <p:spPr bwMode="auto">
          <a:xfrm>
            <a:off x="4909166" y="3574305"/>
            <a:ext cx="7006" cy="6480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6" name="Freeform 44"/>
          <p:cNvSpPr>
            <a:spLocks/>
          </p:cNvSpPr>
          <p:nvPr userDrawn="1">
            <p:custDataLst>
              <p:tags r:id="rId37"/>
            </p:custDataLst>
          </p:nvPr>
        </p:nvSpPr>
        <p:spPr bwMode="auto">
          <a:xfrm>
            <a:off x="4924929" y="3563796"/>
            <a:ext cx="8757" cy="6305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47" name="Freeform 45"/>
          <p:cNvSpPr>
            <a:spLocks/>
          </p:cNvSpPr>
          <p:nvPr userDrawn="1">
            <p:custDataLst>
              <p:tags r:id="rId38"/>
            </p:custDataLst>
          </p:nvPr>
        </p:nvSpPr>
        <p:spPr bwMode="auto">
          <a:xfrm>
            <a:off x="4902160" y="3555039"/>
            <a:ext cx="12261" cy="6480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8" name="Freeform 46"/>
          <p:cNvSpPr>
            <a:spLocks/>
          </p:cNvSpPr>
          <p:nvPr userDrawn="1">
            <p:custDataLst>
              <p:tags r:id="rId39"/>
            </p:custDataLst>
          </p:nvPr>
        </p:nvSpPr>
        <p:spPr bwMode="auto">
          <a:xfrm>
            <a:off x="4956455" y="3586566"/>
            <a:ext cx="15763" cy="6655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solidFill>
          <a:ln w="6350" cmpd="sng">
            <a:solidFill>
              <a:schemeClr val="bg1"/>
            </a:solidFill>
            <a:prstDash val="solid"/>
            <a:round/>
            <a:headEnd/>
            <a:tailEnd/>
          </a:ln>
        </p:spPr>
        <p:txBody>
          <a:bodyPr/>
          <a:lstStyle/>
          <a:p>
            <a:endParaRPr lang="en-US"/>
          </a:p>
        </p:txBody>
      </p:sp>
      <p:sp>
        <p:nvSpPr>
          <p:cNvPr id="49" name="Line 47"/>
          <p:cNvSpPr>
            <a:spLocks noChangeShapeType="1"/>
          </p:cNvSpPr>
          <p:nvPr userDrawn="1">
            <p:custDataLst>
              <p:tags r:id="rId40"/>
            </p:custDataLst>
          </p:nvPr>
        </p:nvSpPr>
        <p:spPr bwMode="auto">
          <a:xfrm flipH="1" flipV="1">
            <a:off x="4965212" y="3583063"/>
            <a:ext cx="7006" cy="10509"/>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48"/>
          <p:cNvSpPr>
            <a:spLocks noChangeShapeType="1"/>
          </p:cNvSpPr>
          <p:nvPr userDrawn="1">
            <p:custDataLst>
              <p:tags r:id="rId41"/>
            </p:custDataLst>
          </p:nvPr>
        </p:nvSpPr>
        <p:spPr bwMode="auto">
          <a:xfrm flipH="1">
            <a:off x="4965212" y="3611086"/>
            <a:ext cx="7006" cy="12260"/>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Freeform 49"/>
          <p:cNvSpPr>
            <a:spLocks/>
          </p:cNvSpPr>
          <p:nvPr userDrawn="1">
            <p:custDataLst>
              <p:tags r:id="rId42"/>
            </p:custDataLst>
          </p:nvPr>
        </p:nvSpPr>
        <p:spPr bwMode="auto">
          <a:xfrm>
            <a:off x="4965212" y="3605831"/>
            <a:ext cx="12261" cy="6480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52" name="Freeform 50"/>
          <p:cNvSpPr>
            <a:spLocks/>
          </p:cNvSpPr>
          <p:nvPr userDrawn="1">
            <p:custDataLst>
              <p:tags r:id="rId43"/>
            </p:custDataLst>
          </p:nvPr>
        </p:nvSpPr>
        <p:spPr bwMode="auto">
          <a:xfrm>
            <a:off x="4972218" y="3637357"/>
            <a:ext cx="19267" cy="61301"/>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solidFill>
          <a:ln w="6350" cmpd="sng">
            <a:solidFill>
              <a:schemeClr val="bg1"/>
            </a:solidFill>
            <a:prstDash val="solid"/>
            <a:round/>
            <a:headEnd/>
            <a:tailEnd/>
          </a:ln>
        </p:spPr>
        <p:txBody>
          <a:bodyPr/>
          <a:lstStyle/>
          <a:p>
            <a:endParaRPr lang="en-US"/>
          </a:p>
        </p:txBody>
      </p:sp>
      <p:sp>
        <p:nvSpPr>
          <p:cNvPr id="53" name="Freeform 51"/>
          <p:cNvSpPr>
            <a:spLocks/>
          </p:cNvSpPr>
          <p:nvPr userDrawn="1">
            <p:custDataLst>
              <p:tags r:id="rId44"/>
            </p:custDataLst>
          </p:nvPr>
        </p:nvSpPr>
        <p:spPr bwMode="auto">
          <a:xfrm>
            <a:off x="4979224" y="3689901"/>
            <a:ext cx="17515" cy="6305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4" name="Freeform 52"/>
          <p:cNvSpPr>
            <a:spLocks/>
          </p:cNvSpPr>
          <p:nvPr userDrawn="1">
            <p:custDataLst>
              <p:tags r:id="rId45"/>
            </p:custDataLst>
          </p:nvPr>
        </p:nvSpPr>
        <p:spPr bwMode="auto">
          <a:xfrm>
            <a:off x="4989732" y="3717924"/>
            <a:ext cx="3503" cy="6305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solidFill>
          <a:ln w="6350" cmpd="sng">
            <a:solidFill>
              <a:schemeClr val="bg1"/>
            </a:solidFill>
            <a:prstDash val="solid"/>
            <a:round/>
            <a:headEnd/>
            <a:tailEnd/>
          </a:ln>
        </p:spPr>
        <p:txBody>
          <a:bodyPr/>
          <a:lstStyle/>
          <a:p>
            <a:endParaRPr lang="en-US"/>
          </a:p>
        </p:txBody>
      </p:sp>
      <p:sp>
        <p:nvSpPr>
          <p:cNvPr id="55" name="Freeform 53"/>
          <p:cNvSpPr>
            <a:spLocks/>
          </p:cNvSpPr>
          <p:nvPr userDrawn="1">
            <p:custDataLst>
              <p:tags r:id="rId46"/>
            </p:custDataLst>
          </p:nvPr>
        </p:nvSpPr>
        <p:spPr bwMode="auto">
          <a:xfrm>
            <a:off x="5014253" y="3751202"/>
            <a:ext cx="1752" cy="61300"/>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6" name="Freeform 54"/>
          <p:cNvSpPr>
            <a:spLocks/>
          </p:cNvSpPr>
          <p:nvPr userDrawn="1">
            <p:custDataLst>
              <p:tags r:id="rId47"/>
            </p:custDataLst>
          </p:nvPr>
        </p:nvSpPr>
        <p:spPr bwMode="auto">
          <a:xfrm>
            <a:off x="4972218" y="3765214"/>
            <a:ext cx="17515" cy="6480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57" name="Freeform 55"/>
          <p:cNvSpPr>
            <a:spLocks/>
          </p:cNvSpPr>
          <p:nvPr userDrawn="1">
            <p:custDataLst>
              <p:tags r:id="rId48"/>
            </p:custDataLst>
          </p:nvPr>
        </p:nvSpPr>
        <p:spPr bwMode="auto">
          <a:xfrm>
            <a:off x="4956455" y="3837023"/>
            <a:ext cx="26271" cy="6305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58" name="Freeform 56"/>
          <p:cNvSpPr>
            <a:spLocks/>
          </p:cNvSpPr>
          <p:nvPr userDrawn="1">
            <p:custDataLst>
              <p:tags r:id="rId49"/>
            </p:custDataLst>
          </p:nvPr>
        </p:nvSpPr>
        <p:spPr bwMode="auto">
          <a:xfrm>
            <a:off x="4977473" y="3810751"/>
            <a:ext cx="14012" cy="6305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9" name="Freeform 57"/>
          <p:cNvSpPr>
            <a:spLocks/>
          </p:cNvSpPr>
          <p:nvPr userDrawn="1">
            <p:custDataLst>
              <p:tags r:id="rId50"/>
            </p:custDataLst>
          </p:nvPr>
        </p:nvSpPr>
        <p:spPr bwMode="auto">
          <a:xfrm>
            <a:off x="4406499" y="3448200"/>
            <a:ext cx="17515" cy="6305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60" name="Group 58"/>
          <p:cNvGrpSpPr>
            <a:grpSpLocks/>
          </p:cNvGrpSpPr>
          <p:nvPr userDrawn="1">
            <p:custDataLst>
              <p:tags r:id="rId51"/>
            </p:custDataLst>
          </p:nvPr>
        </p:nvGrpSpPr>
        <p:grpSpPr bwMode="auto">
          <a:xfrm>
            <a:off x="4544864" y="3264298"/>
            <a:ext cx="145371" cy="215428"/>
            <a:chOff x="1199" y="2121"/>
            <a:chExt cx="97" cy="123"/>
          </a:xfrm>
          <a:solidFill>
            <a:schemeClr val="bg2"/>
          </a:solidFill>
        </p:grpSpPr>
        <p:sp>
          <p:nvSpPr>
            <p:cNvPr id="61"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6350" cmpd="sng">
              <a:solidFill>
                <a:schemeClr val="bg1"/>
              </a:solidFill>
              <a:prstDash val="solid"/>
              <a:round/>
              <a:headEnd/>
              <a:tailEnd/>
            </a:ln>
          </p:spPr>
          <p:txBody>
            <a:bodyPr/>
            <a:lstStyle/>
            <a:p>
              <a:endParaRPr lang="en-US"/>
            </a:p>
          </p:txBody>
        </p:sp>
        <p:sp>
          <p:nvSpPr>
            <p:cNvPr id="62"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6350" cmpd="sng">
              <a:solidFill>
                <a:schemeClr val="bg1"/>
              </a:solidFill>
              <a:prstDash val="solid"/>
              <a:round/>
              <a:headEnd/>
              <a:tailEnd/>
            </a:ln>
          </p:spPr>
          <p:txBody>
            <a:bodyPr/>
            <a:lstStyle/>
            <a:p>
              <a:endParaRPr lang="en-US"/>
            </a:p>
          </p:txBody>
        </p:sp>
        <p:sp>
          <p:nvSpPr>
            <p:cNvPr id="63"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6350" cmpd="sng">
              <a:solidFill>
                <a:schemeClr val="bg1"/>
              </a:solidFill>
              <a:prstDash val="solid"/>
              <a:round/>
              <a:headEnd/>
              <a:tailEnd/>
            </a:ln>
          </p:spPr>
          <p:txBody>
            <a:bodyPr/>
            <a:lstStyle/>
            <a:p>
              <a:endParaRPr lang="en-US"/>
            </a:p>
          </p:txBody>
        </p:sp>
        <p:sp>
          <p:nvSpPr>
            <p:cNvPr id="64"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6350" cmpd="sng">
              <a:solidFill>
                <a:schemeClr val="bg1"/>
              </a:solidFill>
              <a:prstDash val="solid"/>
              <a:round/>
              <a:headEnd/>
              <a:tailEnd/>
            </a:ln>
          </p:spPr>
          <p:txBody>
            <a:bodyPr/>
            <a:lstStyle/>
            <a:p>
              <a:endParaRPr lang="en-US"/>
            </a:p>
          </p:txBody>
        </p:sp>
        <p:sp>
          <p:nvSpPr>
            <p:cNvPr id="65"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6350" cmpd="sng">
              <a:solidFill>
                <a:schemeClr val="bg1"/>
              </a:solidFill>
              <a:prstDash val="solid"/>
              <a:round/>
              <a:headEnd/>
              <a:tailEnd/>
            </a:ln>
          </p:spPr>
          <p:txBody>
            <a:bodyPr/>
            <a:lstStyle/>
            <a:p>
              <a:endParaRPr lang="en-US"/>
            </a:p>
          </p:txBody>
        </p:sp>
        <p:sp>
          <p:nvSpPr>
            <p:cNvPr id="66"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6350" cmpd="sng">
              <a:solidFill>
                <a:schemeClr val="bg1"/>
              </a:solidFill>
              <a:prstDash val="solid"/>
              <a:round/>
              <a:headEnd/>
              <a:tailEnd/>
            </a:ln>
          </p:spPr>
          <p:txBody>
            <a:bodyPr/>
            <a:lstStyle/>
            <a:p>
              <a:endParaRPr lang="en-US"/>
            </a:p>
          </p:txBody>
        </p:sp>
        <p:sp>
          <p:nvSpPr>
            <p:cNvPr id="67"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6350" cmpd="sng">
              <a:solidFill>
                <a:schemeClr val="bg1"/>
              </a:solidFill>
              <a:prstDash val="solid"/>
              <a:round/>
              <a:headEnd/>
              <a:tailEnd/>
            </a:ln>
          </p:spPr>
          <p:txBody>
            <a:bodyPr/>
            <a:lstStyle/>
            <a:p>
              <a:endParaRPr lang="en-US"/>
            </a:p>
          </p:txBody>
        </p:sp>
        <p:sp>
          <p:nvSpPr>
            <p:cNvPr id="68"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6350" cmpd="sng">
              <a:solidFill>
                <a:schemeClr val="bg1"/>
              </a:solidFill>
              <a:prstDash val="solid"/>
              <a:round/>
              <a:headEnd/>
              <a:tailEnd/>
            </a:ln>
          </p:spPr>
          <p:txBody>
            <a:bodyPr/>
            <a:lstStyle/>
            <a:p>
              <a:endParaRPr lang="en-US"/>
            </a:p>
          </p:txBody>
        </p:sp>
        <p:sp>
          <p:nvSpPr>
            <p:cNvPr id="69"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6350" cmpd="sng">
              <a:solidFill>
                <a:schemeClr val="bg1"/>
              </a:solidFill>
              <a:prstDash val="solid"/>
              <a:round/>
              <a:headEnd/>
              <a:tailEnd/>
            </a:ln>
          </p:spPr>
          <p:txBody>
            <a:bodyPr/>
            <a:lstStyle/>
            <a:p>
              <a:endParaRPr lang="en-US"/>
            </a:p>
          </p:txBody>
        </p:sp>
        <p:sp>
          <p:nvSpPr>
            <p:cNvPr id="70"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6350" cmpd="sng">
              <a:solidFill>
                <a:schemeClr val="bg1"/>
              </a:solidFill>
              <a:prstDash val="solid"/>
              <a:round/>
              <a:headEnd/>
              <a:tailEnd/>
            </a:ln>
          </p:spPr>
          <p:txBody>
            <a:bodyPr/>
            <a:lstStyle/>
            <a:p>
              <a:endParaRPr lang="en-US"/>
            </a:p>
          </p:txBody>
        </p:sp>
      </p:grpSp>
      <p:sp>
        <p:nvSpPr>
          <p:cNvPr id="71" name="Freeform 71"/>
          <p:cNvSpPr>
            <a:spLocks/>
          </p:cNvSpPr>
          <p:nvPr userDrawn="1">
            <p:custDataLst>
              <p:tags r:id="rId52"/>
            </p:custDataLst>
          </p:nvPr>
        </p:nvSpPr>
        <p:spPr bwMode="auto">
          <a:xfrm>
            <a:off x="11095295" y="4838853"/>
            <a:ext cx="85822" cy="143619"/>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solidFill>
          <a:ln w="6350" cmpd="sng">
            <a:solidFill>
              <a:schemeClr val="bg1"/>
            </a:solidFill>
            <a:prstDash val="solid"/>
            <a:round/>
            <a:headEnd/>
            <a:tailEnd/>
          </a:ln>
        </p:spPr>
        <p:txBody>
          <a:bodyPr/>
          <a:lstStyle/>
          <a:p>
            <a:endParaRPr lang="en-US"/>
          </a:p>
        </p:txBody>
      </p:sp>
      <p:sp>
        <p:nvSpPr>
          <p:cNvPr id="72" name="Freeform 72"/>
          <p:cNvSpPr>
            <a:spLocks/>
          </p:cNvSpPr>
          <p:nvPr userDrawn="1">
            <p:custDataLst>
              <p:tags r:id="rId53"/>
            </p:custDataLst>
          </p:nvPr>
        </p:nvSpPr>
        <p:spPr bwMode="auto">
          <a:xfrm>
            <a:off x="11095295" y="4809079"/>
            <a:ext cx="15764" cy="6305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73" name="Group 73"/>
          <p:cNvGrpSpPr>
            <a:grpSpLocks/>
          </p:cNvGrpSpPr>
          <p:nvPr userDrawn="1">
            <p:custDataLst>
              <p:tags r:id="rId54"/>
            </p:custDataLst>
          </p:nvPr>
        </p:nvGrpSpPr>
        <p:grpSpPr bwMode="auto">
          <a:xfrm>
            <a:off x="10753763" y="5383556"/>
            <a:ext cx="506169" cy="446620"/>
            <a:chOff x="5372" y="3323"/>
            <a:chExt cx="341" cy="253"/>
          </a:xfrm>
          <a:solidFill>
            <a:schemeClr val="bg2"/>
          </a:solidFill>
        </p:grpSpPr>
        <p:sp>
          <p:nvSpPr>
            <p:cNvPr id="74"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5"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7" name="Group 94"/>
          <p:cNvGrpSpPr>
            <a:grpSpLocks/>
          </p:cNvGrpSpPr>
          <p:nvPr userDrawn="1">
            <p:custDataLst>
              <p:tags r:id="rId55"/>
            </p:custDataLst>
          </p:nvPr>
        </p:nvGrpSpPr>
        <p:grpSpPr bwMode="auto">
          <a:xfrm>
            <a:off x="10760769" y="3870301"/>
            <a:ext cx="180399" cy="126105"/>
            <a:chOff x="5379" y="2466"/>
            <a:chExt cx="122" cy="71"/>
          </a:xfrm>
          <a:solidFill>
            <a:schemeClr val="bg2"/>
          </a:solidFill>
        </p:grpSpPr>
        <p:sp>
          <p:nvSpPr>
            <p:cNvPr id="78"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6350" cmpd="sng">
              <a:solidFill>
                <a:schemeClr val="bg1"/>
              </a:solidFill>
              <a:prstDash val="solid"/>
              <a:round/>
              <a:headEnd/>
              <a:tailEnd/>
            </a:ln>
          </p:spPr>
          <p:txBody>
            <a:bodyPr/>
            <a:lstStyle/>
            <a:p>
              <a:endParaRPr lang="en-US"/>
            </a:p>
          </p:txBody>
        </p:sp>
        <p:sp>
          <p:nvSpPr>
            <p:cNvPr id="79"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6350" cmpd="sng">
              <a:solidFill>
                <a:schemeClr val="bg1"/>
              </a:solidFill>
              <a:prstDash val="solid"/>
              <a:round/>
              <a:headEnd/>
              <a:tailEnd/>
            </a:ln>
          </p:spPr>
          <p:txBody>
            <a:bodyPr/>
            <a:lstStyle/>
            <a:p>
              <a:endParaRPr lang="en-US"/>
            </a:p>
          </p:txBody>
        </p:sp>
        <p:sp>
          <p:nvSpPr>
            <p:cNvPr id="80"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6350" cmpd="sng">
              <a:solidFill>
                <a:schemeClr val="bg1"/>
              </a:solidFill>
              <a:prstDash val="solid"/>
              <a:round/>
              <a:headEnd/>
              <a:tailEnd/>
            </a:ln>
          </p:spPr>
          <p:txBody>
            <a:bodyPr/>
            <a:lstStyle/>
            <a:p>
              <a:endParaRPr lang="en-US"/>
            </a:p>
          </p:txBody>
        </p:sp>
        <p:sp>
          <p:nvSpPr>
            <p:cNvPr id="81"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6350" cmpd="sng">
              <a:solidFill>
                <a:schemeClr val="bg1"/>
              </a:solidFill>
              <a:prstDash val="solid"/>
              <a:round/>
              <a:headEnd/>
              <a:tailEnd/>
            </a:ln>
          </p:spPr>
          <p:txBody>
            <a:bodyPr/>
            <a:lstStyle/>
            <a:p>
              <a:endParaRPr lang="en-US"/>
            </a:p>
          </p:txBody>
        </p:sp>
        <p:sp>
          <p:nvSpPr>
            <p:cNvPr id="82"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6350" cmpd="sng">
              <a:solidFill>
                <a:schemeClr val="bg1"/>
              </a:solidFill>
              <a:prstDash val="solid"/>
              <a:round/>
              <a:headEnd/>
              <a:tailEnd/>
            </a:ln>
          </p:spPr>
          <p:txBody>
            <a:bodyPr/>
            <a:lstStyle/>
            <a:p>
              <a:endParaRPr lang="en-US"/>
            </a:p>
          </p:txBody>
        </p:sp>
        <p:sp>
          <p:nvSpPr>
            <p:cNvPr id="83" name="Line 100"/>
            <p:cNvSpPr>
              <a:spLocks noChangeShapeType="1"/>
            </p:cNvSpPr>
            <p:nvPr/>
          </p:nvSpPr>
          <p:spPr bwMode="auto">
            <a:xfrm flipH="1">
              <a:off x="5495" y="2490"/>
              <a:ext cx="6" cy="1"/>
            </a:xfrm>
            <a:prstGeom prst="line">
              <a:avLst/>
            </a:prstGeom>
            <a:grpFill/>
            <a:ln w="6350">
              <a:solidFill>
                <a:schemeClr val="bg1"/>
              </a:solidFill>
              <a:round/>
              <a:headEnd/>
              <a:tailEnd/>
            </a:ln>
            <a:extLst/>
          </p:spPr>
          <p:txBody>
            <a:bodyPr/>
            <a:lstStyle/>
            <a:p>
              <a:endParaRPr lang="en-US"/>
            </a:p>
          </p:txBody>
        </p:sp>
        <p:sp>
          <p:nvSpPr>
            <p:cNvPr id="84"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6350" cmpd="sng">
              <a:solidFill>
                <a:schemeClr val="bg1"/>
              </a:solidFill>
              <a:prstDash val="solid"/>
              <a:round/>
              <a:headEnd/>
              <a:tailEnd/>
            </a:ln>
          </p:spPr>
          <p:txBody>
            <a:bodyPr/>
            <a:lstStyle/>
            <a:p>
              <a:endParaRPr lang="en-US"/>
            </a:p>
          </p:txBody>
        </p:sp>
        <p:sp>
          <p:nvSpPr>
            <p:cNvPr id="85" name="Line 102"/>
            <p:cNvSpPr>
              <a:spLocks noChangeShapeType="1"/>
            </p:cNvSpPr>
            <p:nvPr/>
          </p:nvSpPr>
          <p:spPr bwMode="auto">
            <a:xfrm>
              <a:off x="5464" y="2530"/>
              <a:ext cx="6" cy="1"/>
            </a:xfrm>
            <a:prstGeom prst="line">
              <a:avLst/>
            </a:prstGeom>
            <a:grpFill/>
            <a:ln w="6350">
              <a:solidFill>
                <a:schemeClr val="bg1"/>
              </a:solidFill>
              <a:round/>
              <a:headEnd/>
              <a:tailEnd/>
            </a:ln>
            <a:extLst/>
          </p:spPr>
          <p:txBody>
            <a:bodyPr/>
            <a:lstStyle/>
            <a:p>
              <a:endParaRPr lang="en-US"/>
            </a:p>
          </p:txBody>
        </p:sp>
        <p:sp>
          <p:nvSpPr>
            <p:cNvPr id="86"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6350" cmpd="sng">
              <a:solidFill>
                <a:schemeClr val="bg1"/>
              </a:solidFill>
              <a:prstDash val="solid"/>
              <a:round/>
              <a:headEnd/>
              <a:tailEnd/>
            </a:ln>
          </p:spPr>
          <p:txBody>
            <a:bodyPr/>
            <a:lstStyle/>
            <a:p>
              <a:endParaRPr lang="en-US"/>
            </a:p>
          </p:txBody>
        </p:sp>
      </p:grpSp>
      <p:sp>
        <p:nvSpPr>
          <p:cNvPr id="87" name="Freeform 104"/>
          <p:cNvSpPr>
            <a:spLocks/>
          </p:cNvSpPr>
          <p:nvPr userDrawn="1">
            <p:custDataLst>
              <p:tags r:id="rId56"/>
            </p:custDataLst>
          </p:nvPr>
        </p:nvSpPr>
        <p:spPr bwMode="auto">
          <a:xfrm>
            <a:off x="9198473" y="3717924"/>
            <a:ext cx="7006" cy="6305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solidFill>
          <a:ln w="6350" cmpd="sng">
            <a:solidFill>
              <a:schemeClr val="bg1"/>
            </a:solidFill>
            <a:prstDash val="solid"/>
            <a:round/>
            <a:headEnd/>
            <a:tailEnd/>
          </a:ln>
        </p:spPr>
        <p:txBody>
          <a:bodyPr/>
          <a:lstStyle/>
          <a:p>
            <a:endParaRPr lang="en-US"/>
          </a:p>
        </p:txBody>
      </p:sp>
      <p:sp>
        <p:nvSpPr>
          <p:cNvPr id="88" name="Freeform 105"/>
          <p:cNvSpPr>
            <a:spLocks/>
          </p:cNvSpPr>
          <p:nvPr userDrawn="1">
            <p:custDataLst>
              <p:tags r:id="rId57"/>
            </p:custDataLst>
          </p:nvPr>
        </p:nvSpPr>
        <p:spPr bwMode="auto">
          <a:xfrm>
            <a:off x="5777886" y="6078882"/>
            <a:ext cx="59549" cy="64804"/>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89" name="Freeform 106"/>
          <p:cNvSpPr>
            <a:spLocks/>
          </p:cNvSpPr>
          <p:nvPr userDrawn="1">
            <p:custDataLst>
              <p:tags r:id="rId58"/>
            </p:custDataLst>
          </p:nvPr>
        </p:nvSpPr>
        <p:spPr bwMode="auto">
          <a:xfrm>
            <a:off x="8317492" y="5900234"/>
            <a:ext cx="33278" cy="61301"/>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90" name="Freeform 109"/>
          <p:cNvSpPr>
            <a:spLocks/>
          </p:cNvSpPr>
          <p:nvPr userDrawn="1">
            <p:custDataLst>
              <p:tags r:id="rId59"/>
            </p:custDataLst>
          </p:nvPr>
        </p:nvSpPr>
        <p:spPr bwMode="auto">
          <a:xfrm>
            <a:off x="10280871" y="2628521"/>
            <a:ext cx="5254" cy="64804"/>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91" name="Freeform 110"/>
          <p:cNvSpPr>
            <a:spLocks/>
          </p:cNvSpPr>
          <p:nvPr userDrawn="1">
            <p:custDataLst>
              <p:tags r:id="rId60"/>
            </p:custDataLst>
          </p:nvPr>
        </p:nvSpPr>
        <p:spPr bwMode="auto">
          <a:xfrm>
            <a:off x="10075950" y="3248535"/>
            <a:ext cx="15764" cy="64804"/>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92" name="Freeform 111"/>
          <p:cNvSpPr>
            <a:spLocks/>
          </p:cNvSpPr>
          <p:nvPr userDrawn="1">
            <p:custDataLst>
              <p:tags r:id="rId61"/>
            </p:custDataLst>
          </p:nvPr>
        </p:nvSpPr>
        <p:spPr bwMode="auto">
          <a:xfrm>
            <a:off x="10095217" y="3176726"/>
            <a:ext cx="17515" cy="6305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solidFill>
          <a:ln w="6350" cmpd="sng">
            <a:solidFill>
              <a:schemeClr val="bg1"/>
            </a:solidFill>
            <a:prstDash val="solid"/>
            <a:round/>
            <a:headEnd/>
            <a:tailEnd/>
          </a:ln>
        </p:spPr>
        <p:txBody>
          <a:bodyPr/>
          <a:lstStyle/>
          <a:p>
            <a:endParaRPr lang="en-US"/>
          </a:p>
        </p:txBody>
      </p:sp>
      <p:sp>
        <p:nvSpPr>
          <p:cNvPr id="93" name="Freeform 113"/>
          <p:cNvSpPr>
            <a:spLocks/>
          </p:cNvSpPr>
          <p:nvPr userDrawn="1">
            <p:custDataLst>
              <p:tags r:id="rId62"/>
            </p:custDataLst>
          </p:nvPr>
        </p:nvSpPr>
        <p:spPr bwMode="auto">
          <a:xfrm>
            <a:off x="6499484" y="2047038"/>
            <a:ext cx="10509" cy="6305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94" name="Freeform 115"/>
          <p:cNvSpPr>
            <a:spLocks/>
          </p:cNvSpPr>
          <p:nvPr userDrawn="1">
            <p:custDataLst>
              <p:tags r:id="rId63"/>
            </p:custDataLst>
          </p:nvPr>
        </p:nvSpPr>
        <p:spPr bwMode="auto">
          <a:xfrm>
            <a:off x="8117826" y="3752953"/>
            <a:ext cx="28023" cy="61301"/>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95" name="Freeform 116"/>
          <p:cNvSpPr>
            <a:spLocks/>
          </p:cNvSpPr>
          <p:nvPr userDrawn="1">
            <p:custDataLst>
              <p:tags r:id="rId64"/>
            </p:custDataLst>
          </p:nvPr>
        </p:nvSpPr>
        <p:spPr bwMode="auto">
          <a:xfrm>
            <a:off x="7790305" y="3600577"/>
            <a:ext cx="21017" cy="64803"/>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solidFill>
          <a:ln w="6350" cmpd="sng">
            <a:solidFill>
              <a:schemeClr val="bg1"/>
            </a:solidFill>
            <a:prstDash val="solid"/>
            <a:round/>
            <a:headEnd/>
            <a:tailEnd/>
          </a:ln>
        </p:spPr>
        <p:txBody>
          <a:bodyPr/>
          <a:lstStyle/>
          <a:p>
            <a:endParaRPr lang="en-US"/>
          </a:p>
        </p:txBody>
      </p:sp>
      <p:grpSp>
        <p:nvGrpSpPr>
          <p:cNvPr id="96" name="Group 117"/>
          <p:cNvGrpSpPr>
            <a:grpSpLocks/>
          </p:cNvGrpSpPr>
          <p:nvPr userDrawn="1">
            <p:custDataLst>
              <p:tags r:id="rId65"/>
            </p:custDataLst>
          </p:nvPr>
        </p:nvGrpSpPr>
        <p:grpSpPr bwMode="auto">
          <a:xfrm>
            <a:off x="8641511" y="3807249"/>
            <a:ext cx="50792" cy="413343"/>
            <a:chOff x="3950" y="2430"/>
            <a:chExt cx="36" cy="234"/>
          </a:xfrm>
          <a:solidFill>
            <a:schemeClr val="bg2"/>
          </a:solidFill>
        </p:grpSpPr>
        <p:sp>
          <p:nvSpPr>
            <p:cNvPr id="97"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98"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99"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00" name="Rectangle 121"/>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01" name="Line 122"/>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02"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03"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04" name="Line 125"/>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05"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06"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07" name="Line 128"/>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08"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09"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10"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11"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12"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113"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14"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15" name="Rectangle 136"/>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16" name="Line 137"/>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17"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18"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19" name="Line 140"/>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20"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21"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22" name="Line 143"/>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23"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24"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25"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26"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27"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6350" cmpd="sng">
              <a:solidFill>
                <a:schemeClr val="bg1"/>
              </a:solidFill>
              <a:prstDash val="solid"/>
              <a:round/>
              <a:headEnd/>
              <a:tailEnd/>
            </a:ln>
          </p:spPr>
          <p:txBody>
            <a:bodyPr/>
            <a:lstStyle/>
            <a:p>
              <a:endParaRPr lang="en-US"/>
            </a:p>
          </p:txBody>
        </p:sp>
      </p:grpSp>
      <p:grpSp>
        <p:nvGrpSpPr>
          <p:cNvPr id="128" name="Group 149"/>
          <p:cNvGrpSpPr>
            <a:grpSpLocks/>
          </p:cNvGrpSpPr>
          <p:nvPr userDrawn="1">
            <p:custDataLst>
              <p:tags r:id="rId66"/>
            </p:custDataLst>
          </p:nvPr>
        </p:nvGrpSpPr>
        <p:grpSpPr bwMode="auto">
          <a:xfrm>
            <a:off x="10920150" y="4358956"/>
            <a:ext cx="204920" cy="236447"/>
            <a:chOff x="5486" y="2743"/>
            <a:chExt cx="137" cy="132"/>
          </a:xfrm>
          <a:solidFill>
            <a:schemeClr val="bg2"/>
          </a:solidFill>
        </p:grpSpPr>
        <p:sp>
          <p:nvSpPr>
            <p:cNvPr id="129"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6350" cmpd="sng">
              <a:solidFill>
                <a:schemeClr val="bg1"/>
              </a:solidFill>
              <a:prstDash val="solid"/>
              <a:round/>
              <a:headEnd/>
              <a:tailEnd/>
            </a:ln>
          </p:spPr>
          <p:txBody>
            <a:bodyPr/>
            <a:lstStyle/>
            <a:p>
              <a:endParaRPr lang="en-US"/>
            </a:p>
          </p:txBody>
        </p:sp>
        <p:sp>
          <p:nvSpPr>
            <p:cNvPr id="130"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6350" cmpd="sng">
              <a:solidFill>
                <a:schemeClr val="bg1"/>
              </a:solidFill>
              <a:prstDash val="solid"/>
              <a:round/>
              <a:headEnd/>
              <a:tailEnd/>
            </a:ln>
          </p:spPr>
          <p:txBody>
            <a:bodyPr/>
            <a:lstStyle/>
            <a:p>
              <a:endParaRPr lang="en-US"/>
            </a:p>
          </p:txBody>
        </p:sp>
        <p:sp>
          <p:nvSpPr>
            <p:cNvPr id="131"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6350" cmpd="sng">
              <a:solidFill>
                <a:schemeClr val="bg1"/>
              </a:solidFill>
              <a:prstDash val="solid"/>
              <a:round/>
              <a:headEnd/>
              <a:tailEnd/>
            </a:ln>
          </p:spPr>
          <p:txBody>
            <a:bodyPr/>
            <a:lstStyle/>
            <a:p>
              <a:endParaRPr lang="en-US"/>
            </a:p>
          </p:txBody>
        </p:sp>
        <p:sp>
          <p:nvSpPr>
            <p:cNvPr id="132"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6350" cmpd="sng">
              <a:solidFill>
                <a:schemeClr val="bg1"/>
              </a:solidFill>
              <a:prstDash val="solid"/>
              <a:round/>
              <a:headEnd/>
              <a:tailEnd/>
            </a:ln>
          </p:spPr>
          <p:txBody>
            <a:bodyPr/>
            <a:lstStyle/>
            <a:p>
              <a:endParaRPr lang="en-US"/>
            </a:p>
          </p:txBody>
        </p:sp>
        <p:sp>
          <p:nvSpPr>
            <p:cNvPr id="133"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6350" cmpd="sng">
              <a:solidFill>
                <a:schemeClr val="bg1"/>
              </a:solidFill>
              <a:prstDash val="solid"/>
              <a:round/>
              <a:headEnd/>
              <a:tailEnd/>
            </a:ln>
          </p:spPr>
          <p:txBody>
            <a:bodyPr/>
            <a:lstStyle/>
            <a:p>
              <a:endParaRPr lang="en-US"/>
            </a:p>
          </p:txBody>
        </p:sp>
        <p:sp>
          <p:nvSpPr>
            <p:cNvPr id="134"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6350" cmpd="sng">
              <a:solidFill>
                <a:schemeClr val="bg1"/>
              </a:solidFill>
              <a:prstDash val="solid"/>
              <a:round/>
              <a:headEnd/>
              <a:tailEnd/>
            </a:ln>
          </p:spPr>
          <p:txBody>
            <a:bodyPr/>
            <a:lstStyle/>
            <a:p>
              <a:endParaRPr lang="en-US"/>
            </a:p>
          </p:txBody>
        </p:sp>
        <p:sp>
          <p:nvSpPr>
            <p:cNvPr id="135"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6350" cmpd="sng">
              <a:solidFill>
                <a:schemeClr val="bg1"/>
              </a:solidFill>
              <a:prstDash val="solid"/>
              <a:round/>
              <a:headEnd/>
              <a:tailEnd/>
            </a:ln>
          </p:spPr>
          <p:txBody>
            <a:bodyPr/>
            <a:lstStyle/>
            <a:p>
              <a:endParaRPr lang="en-US"/>
            </a:p>
          </p:txBody>
        </p:sp>
        <p:sp>
          <p:nvSpPr>
            <p:cNvPr id="136"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6350" cmpd="sng">
              <a:solidFill>
                <a:schemeClr val="bg1"/>
              </a:solidFill>
              <a:prstDash val="solid"/>
              <a:round/>
              <a:headEnd/>
              <a:tailEnd/>
            </a:ln>
          </p:spPr>
          <p:txBody>
            <a:bodyPr/>
            <a:lstStyle/>
            <a:p>
              <a:endParaRPr lang="en-US"/>
            </a:p>
          </p:txBody>
        </p:sp>
        <p:sp>
          <p:nvSpPr>
            <p:cNvPr id="137"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6350" cmpd="sng">
              <a:solidFill>
                <a:schemeClr val="bg1"/>
              </a:solidFill>
              <a:prstDash val="solid"/>
              <a:round/>
              <a:headEnd/>
              <a:tailEnd/>
            </a:ln>
          </p:spPr>
          <p:txBody>
            <a:bodyPr/>
            <a:lstStyle/>
            <a:p>
              <a:endParaRPr lang="en-US"/>
            </a:p>
          </p:txBody>
        </p:sp>
      </p:grpSp>
      <p:sp>
        <p:nvSpPr>
          <p:cNvPr id="138" name="Freeform 159"/>
          <p:cNvSpPr>
            <a:spLocks/>
          </p:cNvSpPr>
          <p:nvPr userDrawn="1">
            <p:custDataLst>
              <p:tags r:id="rId67"/>
            </p:custDataLst>
          </p:nvPr>
        </p:nvSpPr>
        <p:spPr bwMode="auto">
          <a:xfrm>
            <a:off x="6888307" y="4069966"/>
            <a:ext cx="12261" cy="61300"/>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139" name="Freeform 160"/>
          <p:cNvSpPr>
            <a:spLocks/>
          </p:cNvSpPr>
          <p:nvPr userDrawn="1">
            <p:custDataLst>
              <p:tags r:id="rId68"/>
            </p:custDataLst>
          </p:nvPr>
        </p:nvSpPr>
        <p:spPr bwMode="auto">
          <a:xfrm>
            <a:off x="6804237" y="4224094"/>
            <a:ext cx="15764" cy="6305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40" name="Freeform 161"/>
          <p:cNvSpPr>
            <a:spLocks/>
          </p:cNvSpPr>
          <p:nvPr userDrawn="1">
            <p:custDataLst>
              <p:tags r:id="rId69"/>
            </p:custDataLst>
          </p:nvPr>
        </p:nvSpPr>
        <p:spPr bwMode="auto">
          <a:xfrm>
            <a:off x="8788633" y="2378063"/>
            <a:ext cx="803916" cy="366053"/>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solidFill>
          <a:ln w="6350" cmpd="sng">
            <a:solidFill>
              <a:schemeClr val="bg1"/>
            </a:solidFill>
            <a:prstDash val="solid"/>
            <a:round/>
            <a:headEnd/>
            <a:tailEnd/>
          </a:ln>
        </p:spPr>
        <p:txBody>
          <a:bodyPr/>
          <a:lstStyle/>
          <a:p>
            <a:endParaRPr lang="en-US"/>
          </a:p>
        </p:txBody>
      </p:sp>
      <p:sp>
        <p:nvSpPr>
          <p:cNvPr id="141" name="Freeform 162"/>
          <p:cNvSpPr>
            <a:spLocks/>
          </p:cNvSpPr>
          <p:nvPr userDrawn="1">
            <p:custDataLst>
              <p:tags r:id="rId70"/>
            </p:custDataLst>
          </p:nvPr>
        </p:nvSpPr>
        <p:spPr bwMode="auto">
          <a:xfrm>
            <a:off x="4735772" y="4548112"/>
            <a:ext cx="362550" cy="458881"/>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163"/>
          <p:cNvSpPr>
            <a:spLocks/>
          </p:cNvSpPr>
          <p:nvPr userDrawn="1">
            <p:custDataLst>
              <p:tags r:id="rId71"/>
            </p:custDataLst>
          </p:nvPr>
        </p:nvSpPr>
        <p:spPr bwMode="auto">
          <a:xfrm>
            <a:off x="4972218" y="3919342"/>
            <a:ext cx="131359" cy="23819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143" name="Group 164"/>
          <p:cNvGrpSpPr>
            <a:grpSpLocks/>
          </p:cNvGrpSpPr>
          <p:nvPr userDrawn="1">
            <p:custDataLst>
              <p:tags r:id="rId72"/>
            </p:custDataLst>
          </p:nvPr>
        </p:nvGrpSpPr>
        <p:grpSpPr bwMode="auto">
          <a:xfrm>
            <a:off x="4656956" y="3737190"/>
            <a:ext cx="357296" cy="443117"/>
            <a:chOff x="1486" y="2412"/>
            <a:chExt cx="244" cy="256"/>
          </a:xfrm>
          <a:solidFill>
            <a:schemeClr val="bg2"/>
          </a:solidFill>
        </p:grpSpPr>
        <p:sp>
          <p:nvSpPr>
            <p:cNvPr id="144"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8" name="Freeform 169"/>
          <p:cNvSpPr>
            <a:spLocks/>
          </p:cNvSpPr>
          <p:nvPr userDrawn="1">
            <p:custDataLst>
              <p:tags r:id="rId73"/>
            </p:custDataLst>
          </p:nvPr>
        </p:nvSpPr>
        <p:spPr bwMode="auto">
          <a:xfrm>
            <a:off x="10196801" y="5436099"/>
            <a:ext cx="35029" cy="12260"/>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solidFill>
          <a:ln w="6350" cmpd="sng">
            <a:solidFill>
              <a:schemeClr val="bg1"/>
            </a:solidFill>
            <a:prstDash val="solid"/>
            <a:round/>
            <a:headEnd/>
            <a:tailEnd/>
          </a:ln>
        </p:spPr>
        <p:txBody>
          <a:bodyPr/>
          <a:lstStyle/>
          <a:p>
            <a:endParaRPr lang="en-US"/>
          </a:p>
        </p:txBody>
      </p:sp>
      <p:sp>
        <p:nvSpPr>
          <p:cNvPr id="149" name="Freeform 170"/>
          <p:cNvSpPr>
            <a:spLocks/>
          </p:cNvSpPr>
          <p:nvPr userDrawn="1">
            <p:custDataLst>
              <p:tags r:id="rId74"/>
            </p:custDataLst>
          </p:nvPr>
        </p:nvSpPr>
        <p:spPr bwMode="auto">
          <a:xfrm>
            <a:off x="10324656" y="5583221"/>
            <a:ext cx="1752" cy="5254"/>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0" name="Line 171"/>
          <p:cNvSpPr>
            <a:spLocks noChangeShapeType="1"/>
          </p:cNvSpPr>
          <p:nvPr userDrawn="1">
            <p:custDataLst>
              <p:tags r:id="rId75"/>
            </p:custDataLst>
          </p:nvPr>
        </p:nvSpPr>
        <p:spPr bwMode="auto">
          <a:xfrm flipV="1">
            <a:off x="10424490" y="5581469"/>
            <a:ext cx="1751" cy="14012"/>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Freeform 172"/>
          <p:cNvSpPr>
            <a:spLocks/>
          </p:cNvSpPr>
          <p:nvPr userDrawn="1">
            <p:custDataLst>
              <p:tags r:id="rId76"/>
            </p:custDataLst>
          </p:nvPr>
        </p:nvSpPr>
        <p:spPr bwMode="auto">
          <a:xfrm>
            <a:off x="10424490" y="5581469"/>
            <a:ext cx="3503" cy="1751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solidFill>
          <a:ln w="6350" cmpd="sng">
            <a:solidFill>
              <a:schemeClr val="bg1"/>
            </a:solidFill>
            <a:prstDash val="solid"/>
            <a:round/>
            <a:headEnd/>
            <a:tailEnd/>
          </a:ln>
        </p:spPr>
        <p:txBody>
          <a:bodyPr/>
          <a:lstStyle/>
          <a:p>
            <a:endParaRPr lang="en-US"/>
          </a:p>
        </p:txBody>
      </p:sp>
      <p:sp>
        <p:nvSpPr>
          <p:cNvPr id="152" name="Freeform 186"/>
          <p:cNvSpPr>
            <a:spLocks/>
          </p:cNvSpPr>
          <p:nvPr userDrawn="1">
            <p:custDataLst>
              <p:tags r:id="rId77"/>
            </p:custDataLst>
          </p:nvPr>
        </p:nvSpPr>
        <p:spPr bwMode="auto">
          <a:xfrm>
            <a:off x="10308894" y="5616498"/>
            <a:ext cx="106838" cy="96330"/>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solidFill>
          <a:ln w="6350" cmpd="sng">
            <a:solidFill>
              <a:schemeClr val="bg1"/>
            </a:solidFill>
            <a:prstDash val="solid"/>
            <a:round/>
            <a:headEnd/>
            <a:tailEnd/>
          </a:ln>
        </p:spPr>
        <p:txBody>
          <a:bodyPr/>
          <a:lstStyle/>
          <a:p>
            <a:endParaRPr lang="en-US"/>
          </a:p>
        </p:txBody>
      </p:sp>
      <p:sp>
        <p:nvSpPr>
          <p:cNvPr id="153" name="Freeform 187"/>
          <p:cNvSpPr>
            <a:spLocks/>
          </p:cNvSpPr>
          <p:nvPr userDrawn="1">
            <p:custDataLst>
              <p:tags r:id="rId78"/>
            </p:custDataLst>
          </p:nvPr>
        </p:nvSpPr>
        <p:spPr bwMode="auto">
          <a:xfrm>
            <a:off x="10461270" y="4754784"/>
            <a:ext cx="3503" cy="1926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154" name="Freeform 188"/>
          <p:cNvSpPr>
            <a:spLocks/>
          </p:cNvSpPr>
          <p:nvPr userDrawn="1">
            <p:custDataLst>
              <p:tags r:id="rId79"/>
            </p:custDataLst>
          </p:nvPr>
        </p:nvSpPr>
        <p:spPr bwMode="auto">
          <a:xfrm>
            <a:off x="10387709" y="4668963"/>
            <a:ext cx="17515" cy="1751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solidFill>
          <a:ln w="6350" cmpd="sng">
            <a:solidFill>
              <a:schemeClr val="bg1"/>
            </a:solidFill>
            <a:prstDash val="solid"/>
            <a:round/>
            <a:headEnd/>
            <a:tailEnd/>
          </a:ln>
        </p:spPr>
        <p:txBody>
          <a:bodyPr/>
          <a:lstStyle/>
          <a:p>
            <a:endParaRPr lang="en-US"/>
          </a:p>
        </p:txBody>
      </p:sp>
      <p:sp>
        <p:nvSpPr>
          <p:cNvPr id="155" name="Freeform 189"/>
          <p:cNvSpPr>
            <a:spLocks/>
          </p:cNvSpPr>
          <p:nvPr userDrawn="1">
            <p:custDataLst>
              <p:tags r:id="rId80"/>
            </p:custDataLst>
          </p:nvPr>
        </p:nvSpPr>
        <p:spPr bwMode="auto">
          <a:xfrm>
            <a:off x="10405223" y="4572633"/>
            <a:ext cx="3503" cy="10509"/>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156" name="Freeform 190"/>
          <p:cNvSpPr>
            <a:spLocks/>
          </p:cNvSpPr>
          <p:nvPr userDrawn="1">
            <p:custDataLst>
              <p:tags r:id="rId81"/>
            </p:custDataLst>
          </p:nvPr>
        </p:nvSpPr>
        <p:spPr bwMode="auto">
          <a:xfrm>
            <a:off x="10228327" y="4576136"/>
            <a:ext cx="40283" cy="24520"/>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solidFill>
          <a:ln w="6350" cmpd="sng">
            <a:solidFill>
              <a:schemeClr val="bg1"/>
            </a:solidFill>
            <a:prstDash val="solid"/>
            <a:round/>
            <a:headEnd/>
            <a:tailEnd/>
          </a:ln>
        </p:spPr>
        <p:txBody>
          <a:bodyPr/>
          <a:lstStyle/>
          <a:p>
            <a:endParaRPr lang="en-US"/>
          </a:p>
        </p:txBody>
      </p:sp>
      <p:sp>
        <p:nvSpPr>
          <p:cNvPr id="157" name="Freeform 191"/>
          <p:cNvSpPr>
            <a:spLocks/>
          </p:cNvSpPr>
          <p:nvPr userDrawn="1">
            <p:custDataLst>
              <p:tags r:id="rId82"/>
            </p:custDataLst>
          </p:nvPr>
        </p:nvSpPr>
        <p:spPr bwMode="auto">
          <a:xfrm>
            <a:off x="10498051" y="5087560"/>
            <a:ext cx="1751" cy="15764"/>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8" name="Freeform 192"/>
          <p:cNvSpPr>
            <a:spLocks/>
          </p:cNvSpPr>
          <p:nvPr userDrawn="1">
            <p:custDataLst>
              <p:tags r:id="rId83"/>
            </p:custDataLst>
          </p:nvPr>
        </p:nvSpPr>
        <p:spPr bwMode="auto">
          <a:xfrm>
            <a:off x="9655602" y="4542859"/>
            <a:ext cx="1124432" cy="1001831"/>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solidFill>
          <a:ln w="6350" cmpd="sng">
            <a:solidFill>
              <a:schemeClr val="bg1"/>
            </a:solidFill>
            <a:prstDash val="solid"/>
            <a:round/>
            <a:headEnd/>
            <a:tailEnd/>
          </a:ln>
        </p:spPr>
        <p:txBody>
          <a:bodyPr/>
          <a:lstStyle/>
          <a:p>
            <a:endParaRPr lang="en-US"/>
          </a:p>
        </p:txBody>
      </p:sp>
      <p:sp>
        <p:nvSpPr>
          <p:cNvPr id="159" name="Freeform 193"/>
          <p:cNvSpPr>
            <a:spLocks/>
          </p:cNvSpPr>
          <p:nvPr userDrawn="1">
            <p:custDataLst>
              <p:tags r:id="rId84"/>
            </p:custDataLst>
          </p:nvPr>
        </p:nvSpPr>
        <p:spPr bwMode="auto">
          <a:xfrm>
            <a:off x="3572808" y="3071639"/>
            <a:ext cx="737361" cy="641032"/>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0" name="Freeform 194"/>
          <p:cNvSpPr>
            <a:spLocks/>
          </p:cNvSpPr>
          <p:nvPr userDrawn="1">
            <p:custDataLst>
              <p:tags r:id="rId85"/>
            </p:custDataLst>
          </p:nvPr>
        </p:nvSpPr>
        <p:spPr bwMode="auto">
          <a:xfrm>
            <a:off x="4979224" y="4880888"/>
            <a:ext cx="232944" cy="29249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1" name="Freeform 195"/>
          <p:cNvSpPr>
            <a:spLocks/>
          </p:cNvSpPr>
          <p:nvPr userDrawn="1">
            <p:custDataLst>
              <p:tags r:id="rId86"/>
            </p:custDataLst>
          </p:nvPr>
        </p:nvSpPr>
        <p:spPr bwMode="auto">
          <a:xfrm>
            <a:off x="5166630" y="4003411"/>
            <a:ext cx="80567" cy="12085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2" name="Freeform 196"/>
          <p:cNvSpPr>
            <a:spLocks/>
          </p:cNvSpPr>
          <p:nvPr userDrawn="1">
            <p:custDataLst>
              <p:tags r:id="rId87"/>
            </p:custDataLst>
          </p:nvPr>
        </p:nvSpPr>
        <p:spPr bwMode="auto">
          <a:xfrm>
            <a:off x="4630685" y="3516507"/>
            <a:ext cx="77064" cy="6480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solidFill>
          <a:ln w="6350" cmpd="sng">
            <a:solidFill>
              <a:schemeClr val="bg1"/>
            </a:solidFill>
            <a:prstDash val="solid"/>
            <a:round/>
            <a:headEnd/>
            <a:tailEnd/>
          </a:ln>
        </p:spPr>
        <p:txBody>
          <a:bodyPr/>
          <a:lstStyle/>
          <a:p>
            <a:endParaRPr lang="en-US"/>
          </a:p>
        </p:txBody>
      </p:sp>
      <p:sp>
        <p:nvSpPr>
          <p:cNvPr id="163" name="Freeform 197"/>
          <p:cNvSpPr>
            <a:spLocks/>
          </p:cNvSpPr>
          <p:nvPr userDrawn="1">
            <p:custDataLst>
              <p:tags r:id="rId88"/>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164" name="Freeform 198"/>
          <p:cNvSpPr>
            <a:spLocks/>
          </p:cNvSpPr>
          <p:nvPr userDrawn="1">
            <p:custDataLst>
              <p:tags r:id="rId89"/>
            </p:custDataLst>
          </p:nvPr>
        </p:nvSpPr>
        <p:spPr bwMode="auto">
          <a:xfrm>
            <a:off x="4996738" y="6091142"/>
            <a:ext cx="38532" cy="64803"/>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65" name="Freeform 199"/>
          <p:cNvSpPr>
            <a:spLocks/>
          </p:cNvSpPr>
          <p:nvPr userDrawn="1">
            <p:custDataLst>
              <p:tags r:id="rId90"/>
            </p:custDataLst>
          </p:nvPr>
        </p:nvSpPr>
        <p:spPr bwMode="auto">
          <a:xfrm>
            <a:off x="4996738" y="6068373"/>
            <a:ext cx="24520" cy="6655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66" name="Freeform 200"/>
          <p:cNvSpPr>
            <a:spLocks/>
          </p:cNvSpPr>
          <p:nvPr userDrawn="1">
            <p:custDataLst>
              <p:tags r:id="rId91"/>
            </p:custDataLst>
          </p:nvPr>
        </p:nvSpPr>
        <p:spPr bwMode="auto">
          <a:xfrm>
            <a:off x="4963461" y="6061367"/>
            <a:ext cx="28023" cy="6655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solidFill>
          <a:ln w="6350" cmpd="sng">
            <a:solidFill>
              <a:schemeClr val="bg1"/>
            </a:solidFill>
            <a:prstDash val="solid"/>
            <a:round/>
            <a:headEnd/>
            <a:tailEnd/>
          </a:ln>
        </p:spPr>
        <p:txBody>
          <a:bodyPr/>
          <a:lstStyle/>
          <a:p>
            <a:endParaRPr lang="en-US"/>
          </a:p>
        </p:txBody>
      </p:sp>
      <p:sp>
        <p:nvSpPr>
          <p:cNvPr id="167" name="Freeform 201"/>
          <p:cNvSpPr>
            <a:spLocks/>
          </p:cNvSpPr>
          <p:nvPr userDrawn="1">
            <p:custDataLst>
              <p:tags r:id="rId92"/>
            </p:custDataLst>
          </p:nvPr>
        </p:nvSpPr>
        <p:spPr bwMode="auto">
          <a:xfrm>
            <a:off x="4935438" y="6050858"/>
            <a:ext cx="31526" cy="64804"/>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solidFill>
          <a:ln w="6350" cmpd="sng">
            <a:solidFill>
              <a:schemeClr val="bg1"/>
            </a:solidFill>
            <a:prstDash val="solid"/>
            <a:round/>
            <a:headEnd/>
            <a:tailEnd/>
          </a:ln>
        </p:spPr>
        <p:txBody>
          <a:bodyPr/>
          <a:lstStyle/>
          <a:p>
            <a:endParaRPr lang="en-US"/>
          </a:p>
        </p:txBody>
      </p:sp>
      <p:sp>
        <p:nvSpPr>
          <p:cNvPr id="168" name="Freeform 202"/>
          <p:cNvSpPr>
            <a:spLocks/>
          </p:cNvSpPr>
          <p:nvPr userDrawn="1">
            <p:custDataLst>
              <p:tags r:id="rId93"/>
            </p:custDataLst>
          </p:nvPr>
        </p:nvSpPr>
        <p:spPr bwMode="auto">
          <a:xfrm>
            <a:off x="4909166" y="6036847"/>
            <a:ext cx="36781" cy="6305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69" name="Freeform 203"/>
          <p:cNvSpPr>
            <a:spLocks/>
          </p:cNvSpPr>
          <p:nvPr userDrawn="1">
            <p:custDataLst>
              <p:tags r:id="rId94"/>
            </p:custDataLst>
          </p:nvPr>
        </p:nvSpPr>
        <p:spPr bwMode="auto">
          <a:xfrm>
            <a:off x="4902160" y="6015829"/>
            <a:ext cx="33278" cy="6305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70" name="Freeform 204"/>
          <p:cNvSpPr>
            <a:spLocks/>
          </p:cNvSpPr>
          <p:nvPr userDrawn="1">
            <p:custDataLst>
              <p:tags r:id="rId95"/>
            </p:custDataLst>
          </p:nvPr>
        </p:nvSpPr>
        <p:spPr bwMode="auto">
          <a:xfrm>
            <a:off x="4791819" y="5674297"/>
            <a:ext cx="28023" cy="6655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171" name="Freeform 205"/>
          <p:cNvSpPr>
            <a:spLocks/>
          </p:cNvSpPr>
          <p:nvPr userDrawn="1">
            <p:custDataLst>
              <p:tags r:id="rId96"/>
            </p:custDataLst>
          </p:nvPr>
        </p:nvSpPr>
        <p:spPr bwMode="auto">
          <a:xfrm>
            <a:off x="4825096" y="5779384"/>
            <a:ext cx="19267" cy="59549"/>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solidFill>
          <a:ln w="6350" cmpd="sng">
            <a:solidFill>
              <a:schemeClr val="bg1"/>
            </a:solidFill>
            <a:prstDash val="solid"/>
            <a:round/>
            <a:headEnd/>
            <a:tailEnd/>
          </a:ln>
        </p:spPr>
        <p:txBody>
          <a:bodyPr/>
          <a:lstStyle/>
          <a:p>
            <a:endParaRPr lang="en-US"/>
          </a:p>
        </p:txBody>
      </p:sp>
      <p:sp>
        <p:nvSpPr>
          <p:cNvPr id="172" name="Freeform 206"/>
          <p:cNvSpPr>
            <a:spLocks/>
          </p:cNvSpPr>
          <p:nvPr userDrawn="1">
            <p:custDataLst>
              <p:tags r:id="rId97"/>
            </p:custDataLst>
          </p:nvPr>
        </p:nvSpPr>
        <p:spPr bwMode="auto">
          <a:xfrm>
            <a:off x="4830351" y="5803904"/>
            <a:ext cx="8757" cy="64803"/>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73" name="Freeform 207"/>
          <p:cNvSpPr>
            <a:spLocks/>
          </p:cNvSpPr>
          <p:nvPr userDrawn="1">
            <p:custDataLst>
              <p:tags r:id="rId98"/>
            </p:custDataLst>
          </p:nvPr>
        </p:nvSpPr>
        <p:spPr bwMode="auto">
          <a:xfrm>
            <a:off x="4846113" y="5872210"/>
            <a:ext cx="19267" cy="6655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174" name="Freeform 208"/>
          <p:cNvSpPr>
            <a:spLocks/>
          </p:cNvSpPr>
          <p:nvPr userDrawn="1">
            <p:custDataLst>
              <p:tags r:id="rId99"/>
            </p:custDataLst>
          </p:nvPr>
        </p:nvSpPr>
        <p:spPr bwMode="auto">
          <a:xfrm>
            <a:off x="4832102" y="5886222"/>
            <a:ext cx="29775" cy="64804"/>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solidFill>
          <a:ln w="6350" cmpd="sng">
            <a:solidFill>
              <a:schemeClr val="bg1"/>
            </a:solidFill>
            <a:prstDash val="solid"/>
            <a:round/>
            <a:headEnd/>
            <a:tailEnd/>
          </a:ln>
        </p:spPr>
        <p:txBody>
          <a:bodyPr/>
          <a:lstStyle/>
          <a:p>
            <a:endParaRPr lang="en-US"/>
          </a:p>
        </p:txBody>
      </p:sp>
      <p:sp>
        <p:nvSpPr>
          <p:cNvPr id="175" name="Freeform 209"/>
          <p:cNvSpPr>
            <a:spLocks/>
          </p:cNvSpPr>
          <p:nvPr userDrawn="1">
            <p:custDataLst>
              <p:tags r:id="rId100"/>
            </p:custDataLst>
          </p:nvPr>
        </p:nvSpPr>
        <p:spPr bwMode="auto">
          <a:xfrm>
            <a:off x="4865380" y="5923003"/>
            <a:ext cx="12260" cy="64803"/>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solidFill>
          <a:ln w="6350" cmpd="sng">
            <a:solidFill>
              <a:schemeClr val="bg1"/>
            </a:solidFill>
            <a:prstDash val="solid"/>
            <a:round/>
            <a:headEnd/>
            <a:tailEnd/>
          </a:ln>
        </p:spPr>
        <p:txBody>
          <a:bodyPr/>
          <a:lstStyle/>
          <a:p>
            <a:endParaRPr lang="en-US"/>
          </a:p>
        </p:txBody>
      </p:sp>
      <p:sp>
        <p:nvSpPr>
          <p:cNvPr id="176" name="Freeform 210"/>
          <p:cNvSpPr>
            <a:spLocks/>
          </p:cNvSpPr>
          <p:nvPr userDrawn="1">
            <p:custDataLst>
              <p:tags r:id="rId101"/>
            </p:custDataLst>
          </p:nvPr>
        </p:nvSpPr>
        <p:spPr bwMode="auto">
          <a:xfrm>
            <a:off x="4861877" y="5959783"/>
            <a:ext cx="22768" cy="61301"/>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solidFill>
          <a:ln w="6350" cmpd="sng">
            <a:solidFill>
              <a:schemeClr val="bg1"/>
            </a:solidFill>
            <a:prstDash val="solid"/>
            <a:round/>
            <a:headEnd/>
            <a:tailEnd/>
          </a:ln>
        </p:spPr>
        <p:txBody>
          <a:bodyPr/>
          <a:lstStyle/>
          <a:p>
            <a:endParaRPr lang="en-US"/>
          </a:p>
        </p:txBody>
      </p:sp>
      <p:sp>
        <p:nvSpPr>
          <p:cNvPr id="177" name="Freeform 211"/>
          <p:cNvSpPr>
            <a:spLocks/>
          </p:cNvSpPr>
          <p:nvPr userDrawn="1">
            <p:custDataLst>
              <p:tags r:id="rId102"/>
            </p:custDataLst>
          </p:nvPr>
        </p:nvSpPr>
        <p:spPr bwMode="auto">
          <a:xfrm>
            <a:off x="4888148" y="5975547"/>
            <a:ext cx="19267" cy="6305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solidFill>
          <a:ln w="6350" cmpd="sng">
            <a:solidFill>
              <a:schemeClr val="bg1"/>
            </a:solidFill>
            <a:prstDash val="solid"/>
            <a:round/>
            <a:headEnd/>
            <a:tailEnd/>
          </a:ln>
        </p:spPr>
        <p:txBody>
          <a:bodyPr/>
          <a:lstStyle/>
          <a:p>
            <a:endParaRPr lang="en-US"/>
          </a:p>
        </p:txBody>
      </p:sp>
      <p:sp>
        <p:nvSpPr>
          <p:cNvPr id="178" name="Freeform 212"/>
          <p:cNvSpPr>
            <a:spLocks/>
          </p:cNvSpPr>
          <p:nvPr userDrawn="1">
            <p:custDataLst>
              <p:tags r:id="rId103"/>
            </p:custDataLst>
          </p:nvPr>
        </p:nvSpPr>
        <p:spPr bwMode="auto">
          <a:xfrm>
            <a:off x="4889900" y="6007073"/>
            <a:ext cx="7006" cy="6305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79" name="Freeform 213"/>
          <p:cNvSpPr>
            <a:spLocks/>
          </p:cNvSpPr>
          <p:nvPr userDrawn="1">
            <p:custDataLst>
              <p:tags r:id="rId104"/>
            </p:custDataLst>
          </p:nvPr>
        </p:nvSpPr>
        <p:spPr bwMode="auto">
          <a:xfrm>
            <a:off x="4972218" y="6084137"/>
            <a:ext cx="38532" cy="6305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80" name="Freeform 214"/>
          <p:cNvSpPr>
            <a:spLocks/>
          </p:cNvSpPr>
          <p:nvPr userDrawn="1">
            <p:custDataLst>
              <p:tags r:id="rId105"/>
            </p:custDataLst>
          </p:nvPr>
        </p:nvSpPr>
        <p:spPr bwMode="auto">
          <a:xfrm>
            <a:off x="5014253" y="6019332"/>
            <a:ext cx="136613" cy="110342"/>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solidFill>
          <a:ln w="6350" cmpd="sng">
            <a:solidFill>
              <a:schemeClr val="bg1"/>
            </a:solidFill>
            <a:prstDash val="solid"/>
            <a:round/>
            <a:headEnd/>
            <a:tailEnd/>
          </a:ln>
        </p:spPr>
        <p:txBody>
          <a:bodyPr/>
          <a:lstStyle/>
          <a:p>
            <a:endParaRPr lang="en-US"/>
          </a:p>
        </p:txBody>
      </p:sp>
      <p:sp>
        <p:nvSpPr>
          <p:cNvPr id="181" name="Freeform 215"/>
          <p:cNvSpPr>
            <a:spLocks/>
          </p:cNvSpPr>
          <p:nvPr userDrawn="1">
            <p:custDataLst>
              <p:tags r:id="rId106"/>
            </p:custDataLst>
          </p:nvPr>
        </p:nvSpPr>
        <p:spPr bwMode="auto">
          <a:xfrm>
            <a:off x="4520343" y="3555039"/>
            <a:ext cx="57798" cy="6480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solidFill>
          <a:ln w="6350" cmpd="sng">
            <a:solidFill>
              <a:schemeClr val="bg1"/>
            </a:solidFill>
            <a:prstDash val="solid"/>
            <a:round/>
            <a:headEnd/>
            <a:tailEnd/>
          </a:ln>
        </p:spPr>
        <p:txBody>
          <a:bodyPr/>
          <a:lstStyle/>
          <a:p>
            <a:endParaRPr lang="en-US"/>
          </a:p>
        </p:txBody>
      </p:sp>
      <p:sp>
        <p:nvSpPr>
          <p:cNvPr id="182" name="Freeform 216"/>
          <p:cNvSpPr>
            <a:spLocks/>
          </p:cNvSpPr>
          <p:nvPr userDrawn="1">
            <p:custDataLst>
              <p:tags r:id="rId107"/>
            </p:custDataLst>
          </p:nvPr>
        </p:nvSpPr>
        <p:spPr bwMode="auto">
          <a:xfrm>
            <a:off x="4362712" y="3402663"/>
            <a:ext cx="276729" cy="120851"/>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solidFill>
          <a:ln w="6350" cmpd="sng">
            <a:solidFill>
              <a:schemeClr val="bg1"/>
            </a:solidFill>
            <a:prstDash val="solid"/>
            <a:round/>
            <a:headEnd/>
            <a:tailEnd/>
          </a:ln>
        </p:spPr>
        <p:txBody>
          <a:bodyPr/>
          <a:lstStyle/>
          <a:p>
            <a:endParaRPr lang="en-US"/>
          </a:p>
        </p:txBody>
      </p:sp>
      <p:sp>
        <p:nvSpPr>
          <p:cNvPr id="183" name="Freeform 217"/>
          <p:cNvSpPr>
            <a:spLocks/>
          </p:cNvSpPr>
          <p:nvPr userDrawn="1">
            <p:custDataLst>
              <p:tags r:id="rId108"/>
            </p:custDataLst>
          </p:nvPr>
        </p:nvSpPr>
        <p:spPr bwMode="auto">
          <a:xfrm>
            <a:off x="4698991" y="3516507"/>
            <a:ext cx="98081" cy="77064"/>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solidFill>
          <a:ln w="6350" cmpd="sng">
            <a:solidFill>
              <a:schemeClr val="bg1"/>
            </a:solidFill>
            <a:prstDash val="solid"/>
            <a:round/>
            <a:headEnd/>
            <a:tailEnd/>
          </a:ln>
        </p:spPr>
        <p:txBody>
          <a:bodyPr/>
          <a:lstStyle/>
          <a:p>
            <a:endParaRPr lang="en-US"/>
          </a:p>
        </p:txBody>
      </p:sp>
      <p:sp>
        <p:nvSpPr>
          <p:cNvPr id="184" name="Freeform 218"/>
          <p:cNvSpPr>
            <a:spLocks/>
          </p:cNvSpPr>
          <p:nvPr userDrawn="1">
            <p:custDataLst>
              <p:tags r:id="rId109"/>
            </p:custDataLst>
          </p:nvPr>
        </p:nvSpPr>
        <p:spPr bwMode="auto">
          <a:xfrm>
            <a:off x="4222596" y="3583063"/>
            <a:ext cx="36781" cy="92826"/>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5" name="Freeform 219"/>
          <p:cNvSpPr>
            <a:spLocks/>
          </p:cNvSpPr>
          <p:nvPr userDrawn="1">
            <p:custDataLst>
              <p:tags r:id="rId110"/>
            </p:custDataLst>
          </p:nvPr>
        </p:nvSpPr>
        <p:spPr bwMode="auto">
          <a:xfrm>
            <a:off x="4135024" y="3583063"/>
            <a:ext cx="103336" cy="161134"/>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6" name="Freeform 220"/>
          <p:cNvSpPr>
            <a:spLocks/>
          </p:cNvSpPr>
          <p:nvPr userDrawn="1">
            <p:custDataLst>
              <p:tags r:id="rId111"/>
            </p:custDataLst>
          </p:nvPr>
        </p:nvSpPr>
        <p:spPr bwMode="auto">
          <a:xfrm>
            <a:off x="4187567" y="3705664"/>
            <a:ext cx="78816" cy="6305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7" name="Freeform 221"/>
          <p:cNvSpPr>
            <a:spLocks/>
          </p:cNvSpPr>
          <p:nvPr userDrawn="1">
            <p:custDataLst>
              <p:tags r:id="rId112"/>
            </p:custDataLst>
          </p:nvPr>
        </p:nvSpPr>
        <p:spPr bwMode="auto">
          <a:xfrm>
            <a:off x="4222596" y="3663629"/>
            <a:ext cx="157631" cy="96329"/>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8" name="Freeform 222"/>
          <p:cNvSpPr>
            <a:spLocks/>
          </p:cNvSpPr>
          <p:nvPr userDrawn="1">
            <p:custDataLst>
              <p:tags r:id="rId113"/>
            </p:custDataLst>
          </p:nvPr>
        </p:nvSpPr>
        <p:spPr bwMode="auto">
          <a:xfrm>
            <a:off x="4241863" y="3696907"/>
            <a:ext cx="138364" cy="134862"/>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9" name="Freeform 223"/>
          <p:cNvSpPr>
            <a:spLocks/>
          </p:cNvSpPr>
          <p:nvPr userDrawn="1">
            <p:custDataLst>
              <p:tags r:id="rId114"/>
            </p:custDataLst>
          </p:nvPr>
        </p:nvSpPr>
        <p:spPr bwMode="auto">
          <a:xfrm>
            <a:off x="4297909" y="3821260"/>
            <a:ext cx="92826" cy="110341"/>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0" name="Freeform 224"/>
          <p:cNvSpPr>
            <a:spLocks/>
          </p:cNvSpPr>
          <p:nvPr userDrawn="1">
            <p:custDataLst>
              <p:tags r:id="rId115"/>
            </p:custDataLst>
          </p:nvPr>
        </p:nvSpPr>
        <p:spPr bwMode="auto">
          <a:xfrm>
            <a:off x="4387233" y="3880810"/>
            <a:ext cx="157631" cy="87573"/>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1" name="Freeform 225"/>
          <p:cNvSpPr>
            <a:spLocks/>
          </p:cNvSpPr>
          <p:nvPr userDrawn="1">
            <p:custDataLst>
              <p:tags r:id="rId116"/>
            </p:custDataLst>
          </p:nvPr>
        </p:nvSpPr>
        <p:spPr bwMode="auto">
          <a:xfrm>
            <a:off x="5138606" y="5264457"/>
            <a:ext cx="147122" cy="171642"/>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2" name="Freeform 226"/>
          <p:cNvSpPr>
            <a:spLocks/>
          </p:cNvSpPr>
          <p:nvPr userDrawn="1">
            <p:custDataLst>
              <p:tags r:id="rId117"/>
            </p:custDataLst>
          </p:nvPr>
        </p:nvSpPr>
        <p:spPr bwMode="auto">
          <a:xfrm>
            <a:off x="6844521" y="1532111"/>
            <a:ext cx="260966" cy="101584"/>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3" name="Freeform 227"/>
          <p:cNvSpPr>
            <a:spLocks/>
          </p:cNvSpPr>
          <p:nvPr userDrawn="1">
            <p:custDataLst>
              <p:tags r:id="rId118"/>
            </p:custDataLst>
          </p:nvPr>
        </p:nvSpPr>
        <p:spPr bwMode="auto">
          <a:xfrm>
            <a:off x="6763954" y="1786073"/>
            <a:ext cx="495660" cy="399331"/>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4" name="Freeform 228"/>
          <p:cNvSpPr>
            <a:spLocks/>
          </p:cNvSpPr>
          <p:nvPr userDrawn="1">
            <p:custDataLst>
              <p:tags r:id="rId119"/>
            </p:custDataLst>
          </p:nvPr>
        </p:nvSpPr>
        <p:spPr bwMode="auto">
          <a:xfrm>
            <a:off x="7138765" y="2714342"/>
            <a:ext cx="54294" cy="99832"/>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solidFill>
          <a:ln w="6350" cmpd="sng">
            <a:solidFill>
              <a:schemeClr val="bg1"/>
            </a:solidFill>
            <a:prstDash val="solid"/>
            <a:round/>
            <a:headEnd/>
            <a:tailEnd/>
          </a:ln>
        </p:spPr>
        <p:txBody>
          <a:bodyPr/>
          <a:lstStyle/>
          <a:p>
            <a:endParaRPr lang="en-US"/>
          </a:p>
        </p:txBody>
      </p:sp>
      <p:sp>
        <p:nvSpPr>
          <p:cNvPr id="195" name="Freeform 229"/>
          <p:cNvSpPr>
            <a:spLocks/>
          </p:cNvSpPr>
          <p:nvPr userDrawn="1">
            <p:custDataLst>
              <p:tags r:id="rId120"/>
            </p:custDataLst>
          </p:nvPr>
        </p:nvSpPr>
        <p:spPr bwMode="auto">
          <a:xfrm>
            <a:off x="6816498" y="2537445"/>
            <a:ext cx="92826" cy="64804"/>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6" name="Freeform 230"/>
          <p:cNvSpPr>
            <a:spLocks/>
          </p:cNvSpPr>
          <p:nvPr userDrawn="1">
            <p:custDataLst>
              <p:tags r:id="rId121"/>
            </p:custDataLst>
          </p:nvPr>
        </p:nvSpPr>
        <p:spPr bwMode="auto">
          <a:xfrm>
            <a:off x="6748191" y="2337780"/>
            <a:ext cx="92828" cy="80567"/>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7" name="Freeform 231"/>
          <p:cNvSpPr>
            <a:spLocks/>
          </p:cNvSpPr>
          <p:nvPr userDrawn="1">
            <p:custDataLst>
              <p:tags r:id="rId122"/>
            </p:custDataLst>
          </p:nvPr>
        </p:nvSpPr>
        <p:spPr bwMode="auto">
          <a:xfrm>
            <a:off x="6727173" y="2407838"/>
            <a:ext cx="92828" cy="6305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8" name="Freeform 232"/>
          <p:cNvSpPr>
            <a:spLocks/>
          </p:cNvSpPr>
          <p:nvPr userDrawn="1">
            <p:custDataLst>
              <p:tags r:id="rId123"/>
            </p:custDataLst>
          </p:nvPr>
        </p:nvSpPr>
        <p:spPr bwMode="auto">
          <a:xfrm>
            <a:off x="7566119" y="3019095"/>
            <a:ext cx="36780" cy="145370"/>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99" name="Freeform 233"/>
          <p:cNvSpPr>
            <a:spLocks/>
          </p:cNvSpPr>
          <p:nvPr userDrawn="1">
            <p:custDataLst>
              <p:tags r:id="rId124"/>
            </p:custDataLst>
          </p:nvPr>
        </p:nvSpPr>
        <p:spPr bwMode="auto">
          <a:xfrm>
            <a:off x="7510073" y="3076892"/>
            <a:ext cx="77064" cy="143619"/>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solidFill>
          <a:ln w="6350" cmpd="sng">
            <a:solidFill>
              <a:schemeClr val="bg1"/>
            </a:solidFill>
            <a:prstDash val="solid"/>
            <a:round/>
            <a:headEnd/>
            <a:tailEnd/>
          </a:ln>
        </p:spPr>
        <p:txBody>
          <a:bodyPr/>
          <a:lstStyle/>
          <a:p>
            <a:endParaRPr lang="en-US"/>
          </a:p>
        </p:txBody>
      </p:sp>
      <p:sp>
        <p:nvSpPr>
          <p:cNvPr id="200" name="Freeform 234"/>
          <p:cNvSpPr>
            <a:spLocks/>
          </p:cNvSpPr>
          <p:nvPr userDrawn="1">
            <p:custDataLst>
              <p:tags r:id="rId125"/>
            </p:custDataLst>
          </p:nvPr>
        </p:nvSpPr>
        <p:spPr bwMode="auto">
          <a:xfrm>
            <a:off x="6408409" y="2253710"/>
            <a:ext cx="106839" cy="15938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1" name="Freeform 235"/>
          <p:cNvSpPr>
            <a:spLocks/>
          </p:cNvSpPr>
          <p:nvPr userDrawn="1">
            <p:custDataLst>
              <p:tags r:id="rId126"/>
            </p:custDataLst>
          </p:nvPr>
        </p:nvSpPr>
        <p:spPr bwMode="auto">
          <a:xfrm>
            <a:off x="6201737" y="3259043"/>
            <a:ext cx="338031" cy="430857"/>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solidFill>
          <a:ln w="6350" cmpd="sng">
            <a:solidFill>
              <a:schemeClr val="bg1"/>
            </a:solidFill>
            <a:prstDash val="solid"/>
            <a:round/>
            <a:headEnd/>
            <a:tailEnd/>
          </a:ln>
        </p:spPr>
        <p:txBody>
          <a:bodyPr/>
          <a:lstStyle/>
          <a:p>
            <a:endParaRPr lang="en-US"/>
          </a:p>
        </p:txBody>
      </p:sp>
      <p:sp>
        <p:nvSpPr>
          <p:cNvPr id="202" name="Freeform 236"/>
          <p:cNvSpPr>
            <a:spLocks/>
          </p:cNvSpPr>
          <p:nvPr userDrawn="1">
            <p:custDataLst>
              <p:tags r:id="rId127"/>
            </p:custDataLst>
          </p:nvPr>
        </p:nvSpPr>
        <p:spPr bwMode="auto">
          <a:xfrm>
            <a:off x="6329594" y="3325599"/>
            <a:ext cx="457129" cy="516679"/>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solidFill>
          <a:ln w="6350" cmpd="sng">
            <a:solidFill>
              <a:schemeClr val="bg1"/>
            </a:solidFill>
            <a:prstDash val="solid"/>
            <a:round/>
            <a:headEnd/>
            <a:tailEnd/>
          </a:ln>
        </p:spPr>
        <p:txBody>
          <a:bodyPr/>
          <a:lstStyle/>
          <a:p>
            <a:endParaRPr lang="en-US"/>
          </a:p>
        </p:txBody>
      </p:sp>
      <p:sp>
        <p:nvSpPr>
          <p:cNvPr id="203" name="Freeform 237"/>
          <p:cNvSpPr>
            <a:spLocks/>
          </p:cNvSpPr>
          <p:nvPr userDrawn="1">
            <p:custDataLst>
              <p:tags r:id="rId128"/>
            </p:custDataLst>
          </p:nvPr>
        </p:nvSpPr>
        <p:spPr bwMode="auto">
          <a:xfrm>
            <a:off x="6438184" y="2891238"/>
            <a:ext cx="544701" cy="639281"/>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solidFill>
          <a:ln w="6350" cmpd="sng">
            <a:solidFill>
              <a:schemeClr val="bg1"/>
            </a:solidFill>
            <a:prstDash val="solid"/>
            <a:round/>
            <a:headEnd/>
            <a:tailEnd/>
          </a:ln>
        </p:spPr>
        <p:txBody>
          <a:bodyPr/>
          <a:lstStyle/>
          <a:p>
            <a:endParaRPr lang="en-US"/>
          </a:p>
        </p:txBody>
      </p:sp>
      <p:sp>
        <p:nvSpPr>
          <p:cNvPr id="204" name="Freeform 238"/>
          <p:cNvSpPr>
            <a:spLocks/>
          </p:cNvSpPr>
          <p:nvPr userDrawn="1">
            <p:custDataLst>
              <p:tags r:id="rId129"/>
            </p:custDataLst>
          </p:nvPr>
        </p:nvSpPr>
        <p:spPr bwMode="auto">
          <a:xfrm>
            <a:off x="6919833" y="3040112"/>
            <a:ext cx="423851" cy="481649"/>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solidFill>
          <a:ln w="6350" cmpd="sng">
            <a:solidFill>
              <a:schemeClr val="bg1"/>
            </a:solidFill>
            <a:prstDash val="solid"/>
            <a:round/>
            <a:headEnd/>
            <a:tailEnd/>
          </a:ln>
        </p:spPr>
        <p:txBody>
          <a:bodyPr/>
          <a:lstStyle/>
          <a:p>
            <a:endParaRPr lang="en-US"/>
          </a:p>
        </p:txBody>
      </p:sp>
      <p:sp>
        <p:nvSpPr>
          <p:cNvPr id="205" name="Freeform 239"/>
          <p:cNvSpPr>
            <a:spLocks/>
          </p:cNvSpPr>
          <p:nvPr userDrawn="1">
            <p:custDataLst>
              <p:tags r:id="rId130"/>
            </p:custDataLst>
          </p:nvPr>
        </p:nvSpPr>
        <p:spPr bwMode="auto">
          <a:xfrm>
            <a:off x="6867289" y="2891238"/>
            <a:ext cx="103336" cy="260967"/>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solidFill>
          <a:ln w="6350" cmpd="sng">
            <a:solidFill>
              <a:schemeClr val="bg1"/>
            </a:solidFill>
            <a:prstDash val="solid"/>
            <a:round/>
            <a:headEnd/>
            <a:tailEnd/>
          </a:ln>
        </p:spPr>
        <p:txBody>
          <a:bodyPr/>
          <a:lstStyle/>
          <a:p>
            <a:endParaRPr lang="en-US"/>
          </a:p>
        </p:txBody>
      </p:sp>
      <p:sp>
        <p:nvSpPr>
          <p:cNvPr id="206" name="Freeform 240"/>
          <p:cNvSpPr>
            <a:spLocks/>
          </p:cNvSpPr>
          <p:nvPr userDrawn="1">
            <p:custDataLst>
              <p:tags r:id="rId131"/>
            </p:custDataLst>
          </p:nvPr>
        </p:nvSpPr>
        <p:spPr bwMode="auto">
          <a:xfrm>
            <a:off x="6185975" y="3234523"/>
            <a:ext cx="255712" cy="238198"/>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solidFill>
          <a:ln w="6350" cmpd="sng">
            <a:solidFill>
              <a:schemeClr val="bg1"/>
            </a:solidFill>
            <a:prstDash val="solid"/>
            <a:round/>
            <a:headEnd/>
            <a:tailEnd/>
          </a:ln>
        </p:spPr>
        <p:txBody>
          <a:bodyPr/>
          <a:lstStyle/>
          <a:p>
            <a:endParaRPr lang="en-US"/>
          </a:p>
        </p:txBody>
      </p:sp>
      <p:sp>
        <p:nvSpPr>
          <p:cNvPr id="207" name="Freeform 241"/>
          <p:cNvSpPr>
            <a:spLocks/>
          </p:cNvSpPr>
          <p:nvPr userDrawn="1">
            <p:custDataLst>
              <p:tags r:id="rId132"/>
            </p:custDataLst>
          </p:nvPr>
        </p:nvSpPr>
        <p:spPr bwMode="auto">
          <a:xfrm>
            <a:off x="6150946" y="1919183"/>
            <a:ext cx="210174" cy="103335"/>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solidFill>
          <a:ln w="6350" cmpd="sng">
            <a:solidFill>
              <a:schemeClr val="bg1"/>
            </a:solidFill>
            <a:prstDash val="solid"/>
            <a:round/>
            <a:headEnd/>
            <a:tailEnd/>
          </a:ln>
        </p:spPr>
        <p:txBody>
          <a:bodyPr/>
          <a:lstStyle/>
          <a:p>
            <a:endParaRPr lang="en-US"/>
          </a:p>
        </p:txBody>
      </p:sp>
      <p:sp>
        <p:nvSpPr>
          <p:cNvPr id="208" name="Freeform 242"/>
          <p:cNvSpPr>
            <a:spLocks/>
          </p:cNvSpPr>
          <p:nvPr userDrawn="1">
            <p:custDataLst>
              <p:tags r:id="rId133"/>
            </p:custDataLst>
          </p:nvPr>
        </p:nvSpPr>
        <p:spPr bwMode="auto">
          <a:xfrm>
            <a:off x="7024920" y="2209924"/>
            <a:ext cx="15764" cy="6305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9" name="Freeform 243"/>
          <p:cNvSpPr>
            <a:spLocks/>
          </p:cNvSpPr>
          <p:nvPr userDrawn="1">
            <p:custDataLst>
              <p:tags r:id="rId134"/>
            </p:custDataLst>
          </p:nvPr>
        </p:nvSpPr>
        <p:spPr bwMode="auto">
          <a:xfrm>
            <a:off x="6900568" y="1838616"/>
            <a:ext cx="259215" cy="436111"/>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0" name="Freeform 244"/>
          <p:cNvSpPr>
            <a:spLocks/>
          </p:cNvSpPr>
          <p:nvPr userDrawn="1">
            <p:custDataLst>
              <p:tags r:id="rId135"/>
            </p:custDataLst>
          </p:nvPr>
        </p:nvSpPr>
        <p:spPr bwMode="auto">
          <a:xfrm>
            <a:off x="7052943" y="2185404"/>
            <a:ext cx="29775" cy="6305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1" name="Freeform 245"/>
          <p:cNvSpPr>
            <a:spLocks/>
          </p:cNvSpPr>
          <p:nvPr userDrawn="1">
            <p:custDataLst>
              <p:tags r:id="rId136"/>
            </p:custDataLst>
          </p:nvPr>
        </p:nvSpPr>
        <p:spPr bwMode="auto">
          <a:xfrm>
            <a:off x="6469256" y="2252521"/>
            <a:ext cx="31526" cy="6305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2" name="Freeform 246"/>
          <p:cNvSpPr>
            <a:spLocks/>
          </p:cNvSpPr>
          <p:nvPr userDrawn="1">
            <p:custDataLst>
              <p:tags r:id="rId137"/>
            </p:custDataLst>
          </p:nvPr>
        </p:nvSpPr>
        <p:spPr bwMode="auto">
          <a:xfrm>
            <a:off x="7490806" y="2947285"/>
            <a:ext cx="56046" cy="6305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solidFill>
          <a:ln w="6350" cmpd="sng">
            <a:solidFill>
              <a:schemeClr val="bg1"/>
            </a:solidFill>
            <a:prstDash val="solid"/>
            <a:round/>
            <a:headEnd/>
            <a:tailEnd/>
          </a:ln>
        </p:spPr>
        <p:txBody>
          <a:bodyPr/>
          <a:lstStyle/>
          <a:p>
            <a:endParaRPr lang="en-US"/>
          </a:p>
        </p:txBody>
      </p:sp>
      <p:sp>
        <p:nvSpPr>
          <p:cNvPr id="213" name="Freeform 247"/>
          <p:cNvSpPr>
            <a:spLocks/>
          </p:cNvSpPr>
          <p:nvPr userDrawn="1">
            <p:custDataLst>
              <p:tags r:id="rId138"/>
            </p:custDataLst>
          </p:nvPr>
        </p:nvSpPr>
        <p:spPr bwMode="auto">
          <a:xfrm>
            <a:off x="7058198" y="3821260"/>
            <a:ext cx="359047" cy="269724"/>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solidFill>
          <a:ln w="6350" cmpd="sng">
            <a:solidFill>
              <a:schemeClr val="bg1"/>
            </a:solidFill>
            <a:prstDash val="solid"/>
            <a:round/>
            <a:headEnd/>
            <a:tailEnd/>
          </a:ln>
        </p:spPr>
        <p:txBody>
          <a:bodyPr/>
          <a:lstStyle/>
          <a:p>
            <a:endParaRPr lang="en-US"/>
          </a:p>
        </p:txBody>
      </p:sp>
      <p:sp>
        <p:nvSpPr>
          <p:cNvPr id="214" name="Freeform 248"/>
          <p:cNvSpPr>
            <a:spLocks/>
          </p:cNvSpPr>
          <p:nvPr userDrawn="1">
            <p:custDataLst>
              <p:tags r:id="rId139"/>
            </p:custDataLst>
          </p:nvPr>
        </p:nvSpPr>
        <p:spPr bwMode="auto">
          <a:xfrm>
            <a:off x="6988140" y="4006914"/>
            <a:ext cx="551707" cy="609505"/>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solidFill>
          <a:ln w="6350" cmpd="sng">
            <a:solidFill>
              <a:schemeClr val="bg1"/>
            </a:solidFill>
            <a:prstDash val="solid"/>
            <a:round/>
            <a:headEnd/>
            <a:tailEnd/>
          </a:ln>
        </p:spPr>
        <p:txBody>
          <a:bodyPr/>
          <a:lstStyle/>
          <a:p>
            <a:endParaRPr lang="en-US"/>
          </a:p>
        </p:txBody>
      </p:sp>
      <p:sp>
        <p:nvSpPr>
          <p:cNvPr id="215" name="Freeform 249"/>
          <p:cNvSpPr>
            <a:spLocks/>
          </p:cNvSpPr>
          <p:nvPr userDrawn="1">
            <p:custDataLst>
              <p:tags r:id="rId140"/>
            </p:custDataLst>
          </p:nvPr>
        </p:nvSpPr>
        <p:spPr bwMode="auto">
          <a:xfrm>
            <a:off x="6918082" y="4117255"/>
            <a:ext cx="61300" cy="61301"/>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solidFill>
          <a:ln w="6350" cmpd="sng">
            <a:solidFill>
              <a:schemeClr val="bg1"/>
            </a:solidFill>
            <a:prstDash val="solid"/>
            <a:round/>
            <a:headEnd/>
            <a:tailEnd/>
          </a:ln>
        </p:spPr>
        <p:txBody>
          <a:bodyPr/>
          <a:lstStyle/>
          <a:p>
            <a:endParaRPr lang="en-US"/>
          </a:p>
        </p:txBody>
      </p:sp>
      <p:sp>
        <p:nvSpPr>
          <p:cNvPr id="216" name="Freeform 250"/>
          <p:cNvSpPr>
            <a:spLocks/>
          </p:cNvSpPr>
          <p:nvPr userDrawn="1">
            <p:custDataLst>
              <p:tags r:id="rId141"/>
            </p:custDataLst>
          </p:nvPr>
        </p:nvSpPr>
        <p:spPr bwMode="auto">
          <a:xfrm>
            <a:off x="6898816" y="4117255"/>
            <a:ext cx="168139" cy="222435"/>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solidFill>
          <a:ln w="6350" cmpd="sng">
            <a:solidFill>
              <a:schemeClr val="bg1"/>
            </a:solidFill>
            <a:prstDash val="solid"/>
            <a:round/>
            <a:headEnd/>
            <a:tailEnd/>
          </a:ln>
        </p:spPr>
        <p:txBody>
          <a:bodyPr/>
          <a:lstStyle/>
          <a:p>
            <a:endParaRPr lang="en-US"/>
          </a:p>
        </p:txBody>
      </p:sp>
      <p:sp>
        <p:nvSpPr>
          <p:cNvPr id="217" name="Freeform 251"/>
          <p:cNvSpPr>
            <a:spLocks/>
          </p:cNvSpPr>
          <p:nvPr userDrawn="1">
            <p:custDataLst>
              <p:tags r:id="rId142"/>
            </p:custDataLst>
          </p:nvPr>
        </p:nvSpPr>
        <p:spPr bwMode="auto">
          <a:xfrm>
            <a:off x="7487304" y="4563876"/>
            <a:ext cx="287238" cy="574476"/>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solidFill>
          <a:ln w="6350" cmpd="sng">
            <a:solidFill>
              <a:schemeClr val="bg1"/>
            </a:solidFill>
            <a:prstDash val="solid"/>
            <a:round/>
            <a:headEnd/>
            <a:tailEnd/>
          </a:ln>
        </p:spPr>
        <p:txBody>
          <a:bodyPr/>
          <a:lstStyle/>
          <a:p>
            <a:endParaRPr lang="en-US"/>
          </a:p>
        </p:txBody>
      </p:sp>
      <p:sp>
        <p:nvSpPr>
          <p:cNvPr id="218" name="Freeform 252"/>
          <p:cNvSpPr>
            <a:spLocks/>
          </p:cNvSpPr>
          <p:nvPr userDrawn="1">
            <p:custDataLst>
              <p:tags r:id="rId143"/>
            </p:custDataLst>
          </p:nvPr>
        </p:nvSpPr>
        <p:spPr bwMode="auto">
          <a:xfrm>
            <a:off x="7194812" y="4828345"/>
            <a:ext cx="262718" cy="317013"/>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solidFill>
          <a:ln w="6350" cmpd="sng">
            <a:solidFill>
              <a:schemeClr val="bg1"/>
            </a:solidFill>
            <a:prstDash val="solid"/>
            <a:round/>
            <a:headEnd/>
            <a:tailEnd/>
          </a:ln>
        </p:spPr>
        <p:txBody>
          <a:bodyPr/>
          <a:lstStyle/>
          <a:p>
            <a:endParaRPr lang="en-US"/>
          </a:p>
        </p:txBody>
      </p:sp>
      <p:sp>
        <p:nvSpPr>
          <p:cNvPr id="219" name="Freeform 253"/>
          <p:cNvSpPr>
            <a:spLocks/>
          </p:cNvSpPr>
          <p:nvPr userDrawn="1">
            <p:custDataLst>
              <p:tags r:id="rId144"/>
            </p:custDataLst>
          </p:nvPr>
        </p:nvSpPr>
        <p:spPr bwMode="auto">
          <a:xfrm>
            <a:off x="7827085" y="4609414"/>
            <a:ext cx="217180" cy="479898"/>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solidFill>
          <a:ln w="6350" cmpd="sng">
            <a:solidFill>
              <a:schemeClr val="bg1"/>
            </a:solidFill>
            <a:prstDash val="solid"/>
            <a:round/>
            <a:headEnd/>
            <a:tailEnd/>
          </a:ln>
        </p:spPr>
        <p:txBody>
          <a:bodyPr/>
          <a:lstStyle/>
          <a:p>
            <a:endParaRPr lang="en-US"/>
          </a:p>
        </p:txBody>
      </p:sp>
      <p:sp>
        <p:nvSpPr>
          <p:cNvPr id="220" name="Freeform 254"/>
          <p:cNvSpPr>
            <a:spLocks/>
          </p:cNvSpPr>
          <p:nvPr userDrawn="1">
            <p:custDataLst>
              <p:tags r:id="rId145"/>
            </p:custDataLst>
          </p:nvPr>
        </p:nvSpPr>
        <p:spPr bwMode="auto">
          <a:xfrm>
            <a:off x="7469789" y="4276638"/>
            <a:ext cx="40284" cy="7356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solidFill>
          <a:ln w="6350" cmpd="sng">
            <a:solidFill>
              <a:schemeClr val="bg1"/>
            </a:solidFill>
            <a:prstDash val="solid"/>
            <a:round/>
            <a:headEnd/>
            <a:tailEnd/>
          </a:ln>
        </p:spPr>
        <p:txBody>
          <a:bodyPr/>
          <a:lstStyle/>
          <a:p>
            <a:endParaRPr lang="en-US"/>
          </a:p>
        </p:txBody>
      </p:sp>
      <p:sp>
        <p:nvSpPr>
          <p:cNvPr id="221" name="Freeform 255"/>
          <p:cNvSpPr>
            <a:spLocks/>
          </p:cNvSpPr>
          <p:nvPr userDrawn="1">
            <p:custDataLst>
              <p:tags r:id="rId146"/>
            </p:custDataLst>
          </p:nvPr>
        </p:nvSpPr>
        <p:spPr bwMode="auto">
          <a:xfrm>
            <a:off x="7457529" y="4232851"/>
            <a:ext cx="61300" cy="6655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22" name="Freeform 256"/>
          <p:cNvSpPr>
            <a:spLocks/>
          </p:cNvSpPr>
          <p:nvPr userDrawn="1">
            <p:custDataLst>
              <p:tags r:id="rId147"/>
            </p:custDataLst>
          </p:nvPr>
        </p:nvSpPr>
        <p:spPr bwMode="auto">
          <a:xfrm>
            <a:off x="7799062" y="2798412"/>
            <a:ext cx="555211" cy="52193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solidFill>
          <a:ln w="6350" cmpd="sng">
            <a:solidFill>
              <a:schemeClr val="bg1"/>
            </a:solidFill>
            <a:prstDash val="solid"/>
            <a:round/>
            <a:headEnd/>
            <a:tailEnd/>
          </a:ln>
        </p:spPr>
        <p:txBody>
          <a:bodyPr/>
          <a:lstStyle/>
          <a:p>
            <a:endParaRPr lang="en-US"/>
          </a:p>
        </p:txBody>
      </p:sp>
      <p:sp>
        <p:nvSpPr>
          <p:cNvPr id="223" name="Freeform 257"/>
          <p:cNvSpPr>
            <a:spLocks/>
          </p:cNvSpPr>
          <p:nvPr userDrawn="1">
            <p:custDataLst>
              <p:tags r:id="rId148"/>
            </p:custDataLst>
          </p:nvPr>
        </p:nvSpPr>
        <p:spPr bwMode="auto">
          <a:xfrm>
            <a:off x="7825334" y="3523513"/>
            <a:ext cx="273227" cy="252209"/>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solidFill>
          <a:ln w="6350" cmpd="sng">
            <a:solidFill>
              <a:schemeClr val="bg1"/>
            </a:solidFill>
            <a:prstDash val="solid"/>
            <a:round/>
            <a:headEnd/>
            <a:tailEnd/>
          </a:ln>
        </p:spPr>
        <p:txBody>
          <a:bodyPr/>
          <a:lstStyle/>
          <a:p>
            <a:endParaRPr lang="en-US"/>
          </a:p>
        </p:txBody>
      </p:sp>
      <p:sp>
        <p:nvSpPr>
          <p:cNvPr id="224" name="Freeform 258"/>
          <p:cNvSpPr>
            <a:spLocks/>
          </p:cNvSpPr>
          <p:nvPr userDrawn="1">
            <p:custDataLst>
              <p:tags r:id="rId149"/>
            </p:custDataLst>
          </p:nvPr>
        </p:nvSpPr>
        <p:spPr bwMode="auto">
          <a:xfrm>
            <a:off x="8040763" y="3274807"/>
            <a:ext cx="133110" cy="13311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5" name="Freeform 259"/>
          <p:cNvSpPr>
            <a:spLocks/>
          </p:cNvSpPr>
          <p:nvPr userDrawn="1">
            <p:custDataLst>
              <p:tags r:id="rId150"/>
            </p:custDataLst>
          </p:nvPr>
        </p:nvSpPr>
        <p:spPr bwMode="auto">
          <a:xfrm>
            <a:off x="7695727" y="2891238"/>
            <a:ext cx="245203" cy="290741"/>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solidFill>
          <a:ln w="6350" cmpd="sng">
            <a:solidFill>
              <a:schemeClr val="bg1"/>
            </a:solidFill>
            <a:prstDash val="solid"/>
            <a:round/>
            <a:headEnd/>
            <a:tailEnd/>
          </a:ln>
        </p:spPr>
        <p:txBody>
          <a:bodyPr/>
          <a:lstStyle/>
          <a:p>
            <a:endParaRPr lang="en-US"/>
          </a:p>
        </p:txBody>
      </p:sp>
      <p:sp>
        <p:nvSpPr>
          <p:cNvPr id="226" name="Freeform 260"/>
          <p:cNvSpPr>
            <a:spLocks/>
          </p:cNvSpPr>
          <p:nvPr userDrawn="1">
            <p:custDataLst>
              <p:tags r:id="rId151"/>
            </p:custDataLst>
          </p:nvPr>
        </p:nvSpPr>
        <p:spPr bwMode="auto">
          <a:xfrm>
            <a:off x="8247434" y="2847453"/>
            <a:ext cx="366054" cy="320515"/>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solidFill>
          <a:ln w="6350" cmpd="sng">
            <a:solidFill>
              <a:schemeClr val="bg1"/>
            </a:solidFill>
            <a:prstDash val="solid"/>
            <a:round/>
            <a:headEnd/>
            <a:tailEnd/>
          </a:ln>
        </p:spPr>
        <p:txBody>
          <a:bodyPr/>
          <a:lstStyle/>
          <a:p>
            <a:endParaRPr lang="en-US"/>
          </a:p>
        </p:txBody>
      </p:sp>
      <p:sp>
        <p:nvSpPr>
          <p:cNvPr id="227" name="Freeform 261"/>
          <p:cNvSpPr>
            <a:spLocks/>
          </p:cNvSpPr>
          <p:nvPr userDrawn="1">
            <p:custDataLst>
              <p:tags r:id="rId152"/>
            </p:custDataLst>
          </p:nvPr>
        </p:nvSpPr>
        <p:spPr bwMode="auto">
          <a:xfrm>
            <a:off x="8282463" y="2901747"/>
            <a:ext cx="402834" cy="467638"/>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solidFill>
          <a:ln w="6350" cmpd="sng">
            <a:solidFill>
              <a:schemeClr val="bg1"/>
            </a:solidFill>
            <a:prstDash val="solid"/>
            <a:round/>
            <a:headEnd/>
            <a:tailEnd/>
          </a:ln>
        </p:spPr>
        <p:txBody>
          <a:bodyPr/>
          <a:lstStyle/>
          <a:p>
            <a:endParaRPr lang="en-US"/>
          </a:p>
        </p:txBody>
      </p:sp>
      <p:sp>
        <p:nvSpPr>
          <p:cNvPr id="228" name="Freeform 262"/>
          <p:cNvSpPr>
            <a:spLocks/>
          </p:cNvSpPr>
          <p:nvPr userDrawn="1">
            <p:custDataLst>
              <p:tags r:id="rId153"/>
            </p:custDataLst>
          </p:nvPr>
        </p:nvSpPr>
        <p:spPr bwMode="auto">
          <a:xfrm>
            <a:off x="9154686" y="3197743"/>
            <a:ext cx="243452" cy="646285"/>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9" name="Freeform 263"/>
          <p:cNvSpPr>
            <a:spLocks/>
          </p:cNvSpPr>
          <p:nvPr userDrawn="1">
            <p:custDataLst>
              <p:tags r:id="rId154"/>
            </p:custDataLst>
          </p:nvPr>
        </p:nvSpPr>
        <p:spPr bwMode="auto">
          <a:xfrm>
            <a:off x="6201737" y="3759959"/>
            <a:ext cx="89325" cy="64804"/>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solidFill>
          <a:ln w="6350" cmpd="sng">
            <a:solidFill>
              <a:schemeClr val="bg1"/>
            </a:solidFill>
            <a:prstDash val="solid"/>
            <a:round/>
            <a:headEnd/>
            <a:tailEnd/>
          </a:ln>
        </p:spPr>
        <p:txBody>
          <a:bodyPr/>
          <a:lstStyle/>
          <a:p>
            <a:endParaRPr lang="en-US"/>
          </a:p>
        </p:txBody>
      </p:sp>
      <p:sp>
        <p:nvSpPr>
          <p:cNvPr id="230" name="Freeform 264"/>
          <p:cNvSpPr>
            <a:spLocks/>
          </p:cNvSpPr>
          <p:nvPr userDrawn="1">
            <p:custDataLst>
              <p:tags r:id="rId155"/>
            </p:custDataLst>
          </p:nvPr>
        </p:nvSpPr>
        <p:spPr bwMode="auto">
          <a:xfrm>
            <a:off x="6294565" y="3851034"/>
            <a:ext cx="82318" cy="110342"/>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solidFill>
          <a:ln w="6350" cmpd="sng">
            <a:solidFill>
              <a:schemeClr val="bg1"/>
            </a:solidFill>
            <a:prstDash val="solid"/>
            <a:round/>
            <a:headEnd/>
            <a:tailEnd/>
          </a:ln>
        </p:spPr>
        <p:txBody>
          <a:bodyPr/>
          <a:lstStyle/>
          <a:p>
            <a:endParaRPr lang="en-US"/>
          </a:p>
        </p:txBody>
      </p:sp>
      <p:sp>
        <p:nvSpPr>
          <p:cNvPr id="231" name="Freeform 265"/>
          <p:cNvSpPr>
            <a:spLocks/>
          </p:cNvSpPr>
          <p:nvPr userDrawn="1">
            <p:custDataLst>
              <p:tags r:id="rId156"/>
            </p:custDataLst>
          </p:nvPr>
        </p:nvSpPr>
        <p:spPr bwMode="auto">
          <a:xfrm>
            <a:off x="6341854" y="3907081"/>
            <a:ext cx="115596" cy="145371"/>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solidFill>
          <a:ln w="6350" cmpd="sng">
            <a:solidFill>
              <a:schemeClr val="bg1"/>
            </a:solidFill>
            <a:prstDash val="solid"/>
            <a:round/>
            <a:headEnd/>
            <a:tailEnd/>
          </a:ln>
        </p:spPr>
        <p:txBody>
          <a:bodyPr/>
          <a:lstStyle/>
          <a:p>
            <a:endParaRPr lang="en-US"/>
          </a:p>
        </p:txBody>
      </p:sp>
      <p:sp>
        <p:nvSpPr>
          <p:cNvPr id="232" name="Freeform 266"/>
          <p:cNvSpPr>
            <a:spLocks/>
          </p:cNvSpPr>
          <p:nvPr userDrawn="1">
            <p:custDataLst>
              <p:tags r:id="rId157"/>
            </p:custDataLst>
          </p:nvPr>
        </p:nvSpPr>
        <p:spPr bwMode="auto">
          <a:xfrm>
            <a:off x="6578300" y="3817757"/>
            <a:ext cx="115596" cy="222434"/>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solidFill>
          <a:ln w="6350" cmpd="sng">
            <a:solidFill>
              <a:schemeClr val="bg1"/>
            </a:solidFill>
            <a:prstDash val="solid"/>
            <a:round/>
            <a:headEnd/>
            <a:tailEnd/>
          </a:ln>
        </p:spPr>
        <p:txBody>
          <a:bodyPr/>
          <a:lstStyle/>
          <a:p>
            <a:endParaRPr lang="en-US"/>
          </a:p>
        </p:txBody>
      </p:sp>
      <p:sp>
        <p:nvSpPr>
          <p:cNvPr id="233" name="Freeform 267"/>
          <p:cNvSpPr>
            <a:spLocks/>
          </p:cNvSpPr>
          <p:nvPr userDrawn="1">
            <p:custDataLst>
              <p:tags r:id="rId158"/>
            </p:custDataLst>
          </p:nvPr>
        </p:nvSpPr>
        <p:spPr bwMode="auto">
          <a:xfrm>
            <a:off x="6194732" y="3724930"/>
            <a:ext cx="96330" cy="64804"/>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solidFill>
          <a:ln w="6350" cmpd="sng">
            <a:solidFill>
              <a:schemeClr val="bg1"/>
            </a:solidFill>
            <a:prstDash val="solid"/>
            <a:round/>
            <a:headEnd/>
            <a:tailEnd/>
          </a:ln>
        </p:spPr>
        <p:txBody>
          <a:bodyPr/>
          <a:lstStyle/>
          <a:p>
            <a:endParaRPr lang="en-US"/>
          </a:p>
        </p:txBody>
      </p:sp>
      <p:sp>
        <p:nvSpPr>
          <p:cNvPr id="234" name="Freeform 268"/>
          <p:cNvSpPr>
            <a:spLocks/>
          </p:cNvSpPr>
          <p:nvPr userDrawn="1">
            <p:custDataLst>
              <p:tags r:id="rId159"/>
            </p:custDataLst>
          </p:nvPr>
        </p:nvSpPr>
        <p:spPr bwMode="auto">
          <a:xfrm>
            <a:off x="6664121" y="3810751"/>
            <a:ext cx="47290" cy="171642"/>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solidFill>
          <a:ln w="6350" cmpd="sng">
            <a:solidFill>
              <a:schemeClr val="bg1"/>
            </a:solidFill>
            <a:prstDash val="solid"/>
            <a:round/>
            <a:headEnd/>
            <a:tailEnd/>
          </a:ln>
        </p:spPr>
        <p:txBody>
          <a:bodyPr/>
          <a:lstStyle/>
          <a:p>
            <a:endParaRPr lang="en-US"/>
          </a:p>
        </p:txBody>
      </p:sp>
      <p:sp>
        <p:nvSpPr>
          <p:cNvPr id="235" name="Freeform 269"/>
          <p:cNvSpPr>
            <a:spLocks/>
          </p:cNvSpPr>
          <p:nvPr userDrawn="1">
            <p:custDataLst>
              <p:tags r:id="rId160"/>
            </p:custDataLst>
          </p:nvPr>
        </p:nvSpPr>
        <p:spPr bwMode="auto">
          <a:xfrm>
            <a:off x="6692144" y="3768717"/>
            <a:ext cx="84070" cy="20842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solidFill>
          <a:ln w="6350" cmpd="sng">
            <a:solidFill>
              <a:schemeClr val="bg1"/>
            </a:solidFill>
            <a:prstDash val="solid"/>
            <a:round/>
            <a:headEnd/>
            <a:tailEnd/>
          </a:ln>
        </p:spPr>
        <p:txBody>
          <a:bodyPr/>
          <a:lstStyle/>
          <a:p>
            <a:endParaRPr lang="en-US"/>
          </a:p>
        </p:txBody>
      </p:sp>
      <p:sp>
        <p:nvSpPr>
          <p:cNvPr id="236" name="Freeform 270"/>
          <p:cNvSpPr>
            <a:spLocks/>
          </p:cNvSpPr>
          <p:nvPr userDrawn="1">
            <p:custDataLst>
              <p:tags r:id="rId161"/>
            </p:custDataLst>
          </p:nvPr>
        </p:nvSpPr>
        <p:spPr bwMode="auto">
          <a:xfrm>
            <a:off x="7496061" y="5098068"/>
            <a:ext cx="28023" cy="6655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solidFill>
          <a:ln w="6350" cmpd="sng">
            <a:solidFill>
              <a:schemeClr val="bg1"/>
            </a:solidFill>
            <a:prstDash val="solid"/>
            <a:round/>
            <a:headEnd/>
            <a:tailEnd/>
          </a:ln>
        </p:spPr>
        <p:txBody>
          <a:bodyPr/>
          <a:lstStyle/>
          <a:p>
            <a:endParaRPr lang="en-US"/>
          </a:p>
        </p:txBody>
      </p:sp>
      <p:sp>
        <p:nvSpPr>
          <p:cNvPr id="237" name="Freeform 271"/>
          <p:cNvSpPr>
            <a:spLocks/>
          </p:cNvSpPr>
          <p:nvPr userDrawn="1">
            <p:custDataLst>
              <p:tags r:id="rId162"/>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238" name="Freeform 272"/>
          <p:cNvSpPr>
            <a:spLocks/>
          </p:cNvSpPr>
          <p:nvPr userDrawn="1">
            <p:custDataLst>
              <p:tags r:id="rId163"/>
            </p:custDataLst>
          </p:nvPr>
        </p:nvSpPr>
        <p:spPr bwMode="auto">
          <a:xfrm>
            <a:off x="9827244" y="2682816"/>
            <a:ext cx="133110" cy="189157"/>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solidFill>
          <a:ln w="6350" cmpd="sng">
            <a:solidFill>
              <a:schemeClr val="bg1"/>
            </a:solidFill>
            <a:prstDash val="solid"/>
            <a:round/>
            <a:headEnd/>
            <a:tailEnd/>
          </a:ln>
        </p:spPr>
        <p:txBody>
          <a:bodyPr/>
          <a:lstStyle/>
          <a:p>
            <a:endParaRPr lang="en-US"/>
          </a:p>
        </p:txBody>
      </p:sp>
      <p:sp>
        <p:nvSpPr>
          <p:cNvPr id="239" name="Freeform 273"/>
          <p:cNvSpPr>
            <a:spLocks/>
          </p:cNvSpPr>
          <p:nvPr userDrawn="1">
            <p:custDataLst>
              <p:tags r:id="rId164"/>
            </p:custDataLst>
          </p:nvPr>
        </p:nvSpPr>
        <p:spPr bwMode="auto">
          <a:xfrm>
            <a:off x="8802645" y="3139945"/>
            <a:ext cx="227689" cy="136613"/>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solidFill>
          <a:ln w="6350" cmpd="sng">
            <a:solidFill>
              <a:schemeClr val="bg1"/>
            </a:solidFill>
            <a:prstDash val="solid"/>
            <a:round/>
            <a:headEnd/>
            <a:tailEnd/>
          </a:ln>
        </p:spPr>
        <p:txBody>
          <a:bodyPr/>
          <a:lstStyle/>
          <a:p>
            <a:endParaRPr lang="en-US"/>
          </a:p>
        </p:txBody>
      </p:sp>
      <p:sp>
        <p:nvSpPr>
          <p:cNvPr id="240" name="Freeform 274"/>
          <p:cNvSpPr>
            <a:spLocks/>
          </p:cNvSpPr>
          <p:nvPr userDrawn="1">
            <p:custDataLst>
              <p:tags r:id="rId165"/>
            </p:custDataLst>
          </p:nvPr>
        </p:nvSpPr>
        <p:spPr bwMode="auto">
          <a:xfrm>
            <a:off x="9040842" y="3201246"/>
            <a:ext cx="80567" cy="7180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solidFill>
          <a:ln w="6350" cmpd="sng">
            <a:solidFill>
              <a:schemeClr val="bg1"/>
            </a:solidFill>
            <a:prstDash val="solid"/>
            <a:round/>
            <a:headEnd/>
            <a:tailEnd/>
          </a:ln>
        </p:spPr>
        <p:txBody>
          <a:bodyPr/>
          <a:lstStyle/>
          <a:p>
            <a:endParaRPr lang="en-US"/>
          </a:p>
        </p:txBody>
      </p:sp>
      <p:sp>
        <p:nvSpPr>
          <p:cNvPr id="241" name="Freeform 275"/>
          <p:cNvSpPr>
            <a:spLocks/>
          </p:cNvSpPr>
          <p:nvPr userDrawn="1">
            <p:custDataLst>
              <p:tags r:id="rId166"/>
            </p:custDataLst>
          </p:nvPr>
        </p:nvSpPr>
        <p:spPr bwMode="auto">
          <a:xfrm>
            <a:off x="9030334" y="3280061"/>
            <a:ext cx="147122" cy="183903"/>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solidFill>
          <a:ln w="6350" cmpd="sng">
            <a:solidFill>
              <a:schemeClr val="bg1"/>
            </a:solidFill>
            <a:prstDash val="solid"/>
            <a:round/>
            <a:headEnd/>
            <a:tailEnd/>
          </a:ln>
        </p:spPr>
        <p:txBody>
          <a:bodyPr/>
          <a:lstStyle/>
          <a:p>
            <a:endParaRPr lang="en-US"/>
          </a:p>
        </p:txBody>
      </p:sp>
      <p:sp>
        <p:nvSpPr>
          <p:cNvPr id="242" name="Freeform 276"/>
          <p:cNvSpPr>
            <a:spLocks/>
          </p:cNvSpPr>
          <p:nvPr userDrawn="1">
            <p:custDataLst>
              <p:tags r:id="rId167"/>
            </p:custDataLst>
          </p:nvPr>
        </p:nvSpPr>
        <p:spPr bwMode="auto">
          <a:xfrm>
            <a:off x="9380624" y="3407917"/>
            <a:ext cx="222434" cy="297747"/>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43" name="Freeform 277"/>
          <p:cNvSpPr>
            <a:spLocks/>
          </p:cNvSpPr>
          <p:nvPr userDrawn="1">
            <p:custDataLst>
              <p:tags r:id="rId168"/>
            </p:custDataLst>
          </p:nvPr>
        </p:nvSpPr>
        <p:spPr bwMode="auto">
          <a:xfrm>
            <a:off x="9471700" y="3684647"/>
            <a:ext cx="147122" cy="143619"/>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solidFill>
          <a:ln w="6350" cmpd="sng">
            <a:solidFill>
              <a:schemeClr val="bg1"/>
            </a:solidFill>
            <a:prstDash val="solid"/>
            <a:round/>
            <a:headEnd/>
            <a:tailEnd/>
          </a:ln>
        </p:spPr>
        <p:txBody>
          <a:bodyPr/>
          <a:lstStyle/>
          <a:p>
            <a:endParaRPr lang="en-US"/>
          </a:p>
        </p:txBody>
      </p:sp>
      <p:sp>
        <p:nvSpPr>
          <p:cNvPr id="244" name="Freeform 278"/>
          <p:cNvSpPr>
            <a:spLocks/>
          </p:cNvSpPr>
          <p:nvPr userDrawn="1">
            <p:custDataLst>
              <p:tags r:id="rId169"/>
            </p:custDataLst>
          </p:nvPr>
        </p:nvSpPr>
        <p:spPr bwMode="auto">
          <a:xfrm>
            <a:off x="9914817" y="2842198"/>
            <a:ext cx="94578" cy="143619"/>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solidFill>
          <a:ln w="6350" cmpd="sng">
            <a:solidFill>
              <a:schemeClr val="bg1"/>
            </a:solidFill>
            <a:prstDash val="solid"/>
            <a:round/>
            <a:headEnd/>
            <a:tailEnd/>
          </a:ln>
        </p:spPr>
        <p:txBody>
          <a:bodyPr/>
          <a:lstStyle/>
          <a:p>
            <a:endParaRPr lang="en-US"/>
          </a:p>
        </p:txBody>
      </p:sp>
      <p:sp>
        <p:nvSpPr>
          <p:cNvPr id="245" name="Freeform 279"/>
          <p:cNvSpPr>
            <a:spLocks/>
          </p:cNvSpPr>
          <p:nvPr userDrawn="1">
            <p:custDataLst>
              <p:tags r:id="rId170"/>
            </p:custDataLst>
          </p:nvPr>
        </p:nvSpPr>
        <p:spPr bwMode="auto">
          <a:xfrm>
            <a:off x="10541837" y="4273135"/>
            <a:ext cx="255712" cy="280232"/>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246" name="Freeform 280"/>
          <p:cNvSpPr>
            <a:spLocks/>
          </p:cNvSpPr>
          <p:nvPr userDrawn="1">
            <p:custDataLst>
              <p:tags r:id="rId171"/>
            </p:custDataLst>
          </p:nvPr>
        </p:nvSpPr>
        <p:spPr bwMode="auto">
          <a:xfrm>
            <a:off x="10753763" y="4255620"/>
            <a:ext cx="117347" cy="14186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solidFill>
          <a:ln w="6350" cmpd="sng">
            <a:solidFill>
              <a:schemeClr val="bg1"/>
            </a:solidFill>
            <a:prstDash val="solid"/>
            <a:round/>
            <a:headEnd/>
            <a:tailEnd/>
          </a:ln>
        </p:spPr>
        <p:txBody>
          <a:bodyPr/>
          <a:lstStyle/>
          <a:p>
            <a:endParaRPr lang="en-US"/>
          </a:p>
        </p:txBody>
      </p:sp>
      <p:sp>
        <p:nvSpPr>
          <p:cNvPr id="247" name="Freeform 281"/>
          <p:cNvSpPr>
            <a:spLocks/>
          </p:cNvSpPr>
          <p:nvPr userDrawn="1">
            <p:custDataLst>
              <p:tags r:id="rId172"/>
            </p:custDataLst>
          </p:nvPr>
        </p:nvSpPr>
        <p:spPr bwMode="auto">
          <a:xfrm>
            <a:off x="8851686" y="3851034"/>
            <a:ext cx="70058" cy="131359"/>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solidFill>
          <a:ln w="6350" cmpd="sng">
            <a:solidFill>
              <a:schemeClr val="bg1"/>
            </a:solidFill>
            <a:prstDash val="solid"/>
            <a:round/>
            <a:headEnd/>
            <a:tailEnd/>
          </a:ln>
        </p:spPr>
        <p:txBody>
          <a:bodyPr/>
          <a:lstStyle/>
          <a:p>
            <a:endParaRPr lang="en-US"/>
          </a:p>
        </p:txBody>
      </p:sp>
      <p:grpSp>
        <p:nvGrpSpPr>
          <p:cNvPr id="248" name="Group 282"/>
          <p:cNvGrpSpPr>
            <a:grpSpLocks/>
          </p:cNvGrpSpPr>
          <p:nvPr userDrawn="1">
            <p:custDataLst>
              <p:tags r:id="rId173"/>
            </p:custDataLst>
          </p:nvPr>
        </p:nvGrpSpPr>
        <p:grpSpPr bwMode="auto">
          <a:xfrm>
            <a:off x="9888545" y="3532270"/>
            <a:ext cx="257463" cy="485153"/>
            <a:chOff x="5062" y="2295"/>
            <a:chExt cx="177" cy="279"/>
          </a:xfrm>
          <a:solidFill>
            <a:schemeClr val="bg2"/>
          </a:solidFill>
        </p:grpSpPr>
        <p:sp>
          <p:nvSpPr>
            <p:cNvPr id="249"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6350" cmpd="sng">
              <a:solidFill>
                <a:schemeClr val="bg1"/>
              </a:solidFill>
              <a:prstDash val="solid"/>
              <a:round/>
              <a:headEnd/>
              <a:tailEnd/>
            </a:ln>
          </p:spPr>
          <p:txBody>
            <a:bodyPr/>
            <a:lstStyle/>
            <a:p>
              <a:endParaRPr lang="en-US"/>
            </a:p>
          </p:txBody>
        </p:sp>
        <p:sp>
          <p:nvSpPr>
            <p:cNvPr id="250"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6350" cmpd="sng">
              <a:solidFill>
                <a:schemeClr val="bg1"/>
              </a:solidFill>
              <a:prstDash val="solid"/>
              <a:round/>
              <a:headEnd/>
              <a:tailEnd/>
            </a:ln>
          </p:spPr>
          <p:txBody>
            <a:bodyPr/>
            <a:lstStyle/>
            <a:p>
              <a:endParaRPr lang="en-US"/>
            </a:p>
          </p:txBody>
        </p:sp>
        <p:sp>
          <p:nvSpPr>
            <p:cNvPr id="251"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6350" cmpd="sng">
              <a:solidFill>
                <a:schemeClr val="bg1"/>
              </a:solidFill>
              <a:prstDash val="solid"/>
              <a:round/>
              <a:headEnd/>
              <a:tailEnd/>
            </a:ln>
          </p:spPr>
          <p:txBody>
            <a:bodyPr/>
            <a:lstStyle/>
            <a:p>
              <a:endParaRPr lang="en-US"/>
            </a:p>
          </p:txBody>
        </p:sp>
        <p:sp>
          <p:nvSpPr>
            <p:cNvPr id="252"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6350" cmpd="sng">
              <a:solidFill>
                <a:schemeClr val="bg1"/>
              </a:solidFill>
              <a:prstDash val="solid"/>
              <a:round/>
              <a:headEnd/>
              <a:tailEnd/>
            </a:ln>
          </p:spPr>
          <p:txBody>
            <a:bodyPr/>
            <a:lstStyle/>
            <a:p>
              <a:endParaRPr lang="en-US"/>
            </a:p>
          </p:txBody>
        </p:sp>
        <p:sp>
          <p:nvSpPr>
            <p:cNvPr id="253"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6350" cmpd="sng">
              <a:solidFill>
                <a:schemeClr val="bg1"/>
              </a:solidFill>
              <a:prstDash val="solid"/>
              <a:round/>
              <a:headEnd/>
              <a:tailEnd/>
            </a:ln>
          </p:spPr>
          <p:txBody>
            <a:bodyPr/>
            <a:lstStyle/>
            <a:p>
              <a:endParaRPr lang="en-US"/>
            </a:p>
          </p:txBody>
        </p:sp>
        <p:sp>
          <p:nvSpPr>
            <p:cNvPr id="254"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6350" cmpd="sng">
              <a:solidFill>
                <a:schemeClr val="bg1"/>
              </a:solidFill>
              <a:prstDash val="solid"/>
              <a:round/>
              <a:headEnd/>
              <a:tailEnd/>
            </a:ln>
          </p:spPr>
          <p:txBody>
            <a:bodyPr/>
            <a:lstStyle/>
            <a:p>
              <a:endParaRPr lang="en-US"/>
            </a:p>
          </p:txBody>
        </p:sp>
        <p:sp>
          <p:nvSpPr>
            <p:cNvPr id="255"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6350" cmpd="sng">
              <a:solidFill>
                <a:schemeClr val="bg1"/>
              </a:solidFill>
              <a:prstDash val="solid"/>
              <a:round/>
              <a:headEnd/>
              <a:tailEnd/>
            </a:ln>
          </p:spPr>
          <p:txBody>
            <a:bodyPr/>
            <a:lstStyle/>
            <a:p>
              <a:endParaRPr lang="en-US"/>
            </a:p>
          </p:txBody>
        </p:sp>
        <p:sp>
          <p:nvSpPr>
            <p:cNvPr id="256"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6350" cmpd="sng">
              <a:solidFill>
                <a:schemeClr val="bg1"/>
              </a:solidFill>
              <a:prstDash val="solid"/>
              <a:round/>
              <a:headEnd/>
              <a:tailEnd/>
            </a:ln>
          </p:spPr>
          <p:txBody>
            <a:bodyPr/>
            <a:lstStyle/>
            <a:p>
              <a:endParaRPr lang="en-US"/>
            </a:p>
          </p:txBody>
        </p:sp>
        <p:sp>
          <p:nvSpPr>
            <p:cNvPr id="257"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6350" cmpd="sng">
              <a:solidFill>
                <a:schemeClr val="bg1"/>
              </a:solidFill>
              <a:prstDash val="solid"/>
              <a:round/>
              <a:headEnd/>
              <a:tailEnd/>
            </a:ln>
          </p:spPr>
          <p:txBody>
            <a:bodyPr/>
            <a:lstStyle/>
            <a:p>
              <a:endParaRPr lang="en-US"/>
            </a:p>
          </p:txBody>
        </p:sp>
        <p:sp>
          <p:nvSpPr>
            <p:cNvPr id="258"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6350" cmpd="sng">
              <a:solidFill>
                <a:schemeClr val="bg1"/>
              </a:solidFill>
              <a:prstDash val="solid"/>
              <a:round/>
              <a:headEnd/>
              <a:tailEnd/>
            </a:ln>
          </p:spPr>
          <p:txBody>
            <a:bodyPr/>
            <a:lstStyle/>
            <a:p>
              <a:endParaRPr lang="en-US"/>
            </a:p>
          </p:txBody>
        </p:sp>
        <p:sp>
          <p:nvSpPr>
            <p:cNvPr id="259"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6350" cmpd="sng">
              <a:solidFill>
                <a:schemeClr val="bg1"/>
              </a:solidFill>
              <a:prstDash val="solid"/>
              <a:round/>
              <a:headEnd/>
              <a:tailEnd/>
            </a:ln>
          </p:spPr>
          <p:txBody>
            <a:bodyPr/>
            <a:lstStyle/>
            <a:p>
              <a:endParaRPr lang="en-US"/>
            </a:p>
          </p:txBody>
        </p:sp>
        <p:sp>
          <p:nvSpPr>
            <p:cNvPr id="260"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6350" cmpd="sng">
              <a:solidFill>
                <a:schemeClr val="bg1"/>
              </a:solidFill>
              <a:prstDash val="solid"/>
              <a:round/>
              <a:headEnd/>
              <a:tailEnd/>
            </a:ln>
          </p:spPr>
          <p:txBody>
            <a:bodyPr/>
            <a:lstStyle/>
            <a:p>
              <a:endParaRPr lang="en-US"/>
            </a:p>
          </p:txBody>
        </p:sp>
        <p:sp>
          <p:nvSpPr>
            <p:cNvPr id="261"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6350" cmpd="sng">
              <a:solidFill>
                <a:schemeClr val="bg1"/>
              </a:solidFill>
              <a:prstDash val="solid"/>
              <a:round/>
              <a:headEnd/>
              <a:tailEnd/>
            </a:ln>
          </p:spPr>
          <p:txBody>
            <a:bodyPr/>
            <a:lstStyle/>
            <a:p>
              <a:endParaRPr lang="en-US"/>
            </a:p>
          </p:txBody>
        </p:sp>
        <p:sp>
          <p:nvSpPr>
            <p:cNvPr id="262"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6350" cmpd="sng">
              <a:solidFill>
                <a:schemeClr val="bg1"/>
              </a:solidFill>
              <a:prstDash val="solid"/>
              <a:round/>
              <a:headEnd/>
              <a:tailEnd/>
            </a:ln>
          </p:spPr>
          <p:txBody>
            <a:bodyPr/>
            <a:lstStyle/>
            <a:p>
              <a:endParaRPr lang="en-US"/>
            </a:p>
          </p:txBody>
        </p:sp>
        <p:sp>
          <p:nvSpPr>
            <p:cNvPr id="263"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6350" cmpd="sng">
              <a:solidFill>
                <a:schemeClr val="bg1"/>
              </a:solidFill>
              <a:prstDash val="solid"/>
              <a:round/>
              <a:headEnd/>
              <a:tailEnd/>
            </a:ln>
          </p:spPr>
          <p:txBody>
            <a:bodyPr/>
            <a:lstStyle/>
            <a:p>
              <a:endParaRPr lang="en-US"/>
            </a:p>
          </p:txBody>
        </p:sp>
        <p:sp>
          <p:nvSpPr>
            <p:cNvPr id="264" name="Line 298"/>
            <p:cNvSpPr>
              <a:spLocks noChangeShapeType="1"/>
            </p:cNvSpPr>
            <p:nvPr/>
          </p:nvSpPr>
          <p:spPr bwMode="auto">
            <a:xfrm>
              <a:off x="5180" y="2449"/>
              <a:ext cx="1" cy="10"/>
            </a:xfrm>
            <a:prstGeom prst="line">
              <a:avLst/>
            </a:prstGeom>
            <a:grpFill/>
            <a:ln w="6350">
              <a:solidFill>
                <a:schemeClr val="bg1"/>
              </a:solidFill>
              <a:round/>
              <a:headEnd/>
              <a:tailEnd/>
            </a:ln>
            <a:extLst/>
          </p:spPr>
          <p:txBody>
            <a:bodyPr/>
            <a:lstStyle/>
            <a:p>
              <a:endParaRPr lang="en-US"/>
            </a:p>
          </p:txBody>
        </p:sp>
        <p:sp>
          <p:nvSpPr>
            <p:cNvPr id="265"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6350" cmpd="sng">
              <a:solidFill>
                <a:schemeClr val="bg1"/>
              </a:solidFill>
              <a:prstDash val="solid"/>
              <a:round/>
              <a:headEnd/>
              <a:tailEnd/>
            </a:ln>
          </p:spPr>
          <p:txBody>
            <a:bodyPr/>
            <a:lstStyle/>
            <a:p>
              <a:endParaRPr lang="en-US"/>
            </a:p>
          </p:txBody>
        </p:sp>
        <p:sp>
          <p:nvSpPr>
            <p:cNvPr id="266" name="Line 300"/>
            <p:cNvSpPr>
              <a:spLocks noChangeShapeType="1"/>
            </p:cNvSpPr>
            <p:nvPr/>
          </p:nvSpPr>
          <p:spPr bwMode="auto">
            <a:xfrm flipH="1" flipV="1">
              <a:off x="5178" y="2447"/>
              <a:ext cx="6" cy="6"/>
            </a:xfrm>
            <a:prstGeom prst="line">
              <a:avLst/>
            </a:prstGeom>
            <a:grpFill/>
            <a:ln w="6350">
              <a:solidFill>
                <a:schemeClr val="bg1"/>
              </a:solidFill>
              <a:round/>
              <a:headEnd/>
              <a:tailEnd/>
            </a:ln>
            <a:extLst/>
          </p:spPr>
          <p:txBody>
            <a:bodyPr/>
            <a:lstStyle/>
            <a:p>
              <a:endParaRPr lang="en-US"/>
            </a:p>
          </p:txBody>
        </p:sp>
        <p:sp>
          <p:nvSpPr>
            <p:cNvPr id="267"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6350" cmpd="sng">
              <a:solidFill>
                <a:schemeClr val="bg1"/>
              </a:solidFill>
              <a:prstDash val="solid"/>
              <a:round/>
              <a:headEnd/>
              <a:tailEnd/>
            </a:ln>
          </p:spPr>
          <p:txBody>
            <a:bodyPr/>
            <a:lstStyle/>
            <a:p>
              <a:endParaRPr lang="en-US"/>
            </a:p>
          </p:txBody>
        </p:sp>
        <p:sp>
          <p:nvSpPr>
            <p:cNvPr id="268"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269"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6350" cmpd="sng">
              <a:solidFill>
                <a:schemeClr val="bg1"/>
              </a:solidFill>
              <a:prstDash val="solid"/>
              <a:round/>
              <a:headEnd/>
              <a:tailEnd/>
            </a:ln>
          </p:spPr>
          <p:txBody>
            <a:bodyPr/>
            <a:lstStyle/>
            <a:p>
              <a:endParaRPr lang="en-US"/>
            </a:p>
          </p:txBody>
        </p:sp>
        <p:sp>
          <p:nvSpPr>
            <p:cNvPr id="270"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6350" cmpd="sng">
              <a:solidFill>
                <a:schemeClr val="bg1"/>
              </a:solidFill>
              <a:prstDash val="solid"/>
              <a:round/>
              <a:headEnd/>
              <a:tailEnd/>
            </a:ln>
          </p:spPr>
          <p:txBody>
            <a:bodyPr/>
            <a:lstStyle/>
            <a:p>
              <a:endParaRPr lang="en-US"/>
            </a:p>
          </p:txBody>
        </p:sp>
        <p:sp>
          <p:nvSpPr>
            <p:cNvPr id="271"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6350" cmpd="sng">
              <a:solidFill>
                <a:schemeClr val="bg1"/>
              </a:solidFill>
              <a:prstDash val="solid"/>
              <a:round/>
              <a:headEnd/>
              <a:tailEnd/>
            </a:ln>
          </p:spPr>
          <p:txBody>
            <a:bodyPr/>
            <a:lstStyle/>
            <a:p>
              <a:endParaRPr lang="en-US"/>
            </a:p>
          </p:txBody>
        </p:sp>
        <p:sp>
          <p:nvSpPr>
            <p:cNvPr id="272" name="Line 306"/>
            <p:cNvSpPr>
              <a:spLocks noChangeShapeType="1"/>
            </p:cNvSpPr>
            <p:nvPr/>
          </p:nvSpPr>
          <p:spPr bwMode="auto">
            <a:xfrm flipV="1">
              <a:off x="5191" y="2516"/>
              <a:ext cx="6" cy="2"/>
            </a:xfrm>
            <a:prstGeom prst="line">
              <a:avLst/>
            </a:prstGeom>
            <a:grpFill/>
            <a:ln w="6350">
              <a:solidFill>
                <a:schemeClr val="bg1"/>
              </a:solidFill>
              <a:round/>
              <a:headEnd/>
              <a:tailEnd/>
            </a:ln>
            <a:extLst/>
          </p:spPr>
          <p:txBody>
            <a:bodyPr/>
            <a:lstStyle/>
            <a:p>
              <a:endParaRPr lang="en-US"/>
            </a:p>
          </p:txBody>
        </p:sp>
      </p:grpSp>
      <p:sp>
        <p:nvSpPr>
          <p:cNvPr id="273" name="Freeform 307"/>
          <p:cNvSpPr>
            <a:spLocks/>
          </p:cNvSpPr>
          <p:nvPr userDrawn="1">
            <p:custDataLst>
              <p:tags r:id="rId174"/>
            </p:custDataLst>
          </p:nvPr>
        </p:nvSpPr>
        <p:spPr bwMode="auto">
          <a:xfrm>
            <a:off x="10268610" y="4436019"/>
            <a:ext cx="15764" cy="61301"/>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4" name="Freeform 308"/>
          <p:cNvSpPr>
            <a:spLocks/>
          </p:cNvSpPr>
          <p:nvPr userDrawn="1">
            <p:custDataLst>
              <p:tags r:id="rId175"/>
            </p:custDataLst>
          </p:nvPr>
        </p:nvSpPr>
        <p:spPr bwMode="auto">
          <a:xfrm>
            <a:off x="10352680" y="4369464"/>
            <a:ext cx="24520" cy="64804"/>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5" name="Freeform 309"/>
          <p:cNvSpPr>
            <a:spLocks/>
          </p:cNvSpPr>
          <p:nvPr userDrawn="1">
            <p:custDataLst>
              <p:tags r:id="rId176"/>
            </p:custDataLst>
          </p:nvPr>
        </p:nvSpPr>
        <p:spPr bwMode="auto">
          <a:xfrm>
            <a:off x="10405223" y="4236354"/>
            <a:ext cx="26272" cy="6305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6" name="Freeform 310"/>
          <p:cNvSpPr>
            <a:spLocks/>
          </p:cNvSpPr>
          <p:nvPr userDrawn="1">
            <p:custDataLst>
              <p:tags r:id="rId177"/>
            </p:custDataLst>
          </p:nvPr>
        </p:nvSpPr>
        <p:spPr bwMode="auto">
          <a:xfrm>
            <a:off x="10387709" y="4203077"/>
            <a:ext cx="28023" cy="6305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7" name="Freeform 312"/>
          <p:cNvSpPr>
            <a:spLocks/>
          </p:cNvSpPr>
          <p:nvPr userDrawn="1">
            <p:custDataLst>
              <p:tags r:id="rId178"/>
            </p:custDataLst>
          </p:nvPr>
        </p:nvSpPr>
        <p:spPr bwMode="auto">
          <a:xfrm>
            <a:off x="10114482" y="4238106"/>
            <a:ext cx="33278" cy="64803"/>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8" name="Freeform 313"/>
          <p:cNvSpPr>
            <a:spLocks/>
          </p:cNvSpPr>
          <p:nvPr userDrawn="1">
            <p:custDataLst>
              <p:tags r:id="rId179"/>
            </p:custDataLst>
          </p:nvPr>
        </p:nvSpPr>
        <p:spPr bwMode="auto">
          <a:xfrm>
            <a:off x="10123240" y="4443025"/>
            <a:ext cx="21017" cy="61301"/>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9" name="Freeform 315"/>
          <p:cNvSpPr>
            <a:spLocks/>
          </p:cNvSpPr>
          <p:nvPr userDrawn="1">
            <p:custDataLst>
              <p:tags r:id="rId180"/>
            </p:custDataLst>
          </p:nvPr>
        </p:nvSpPr>
        <p:spPr bwMode="auto">
          <a:xfrm>
            <a:off x="10093465" y="4238106"/>
            <a:ext cx="21017" cy="64803"/>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0" name="Freeform 316"/>
          <p:cNvSpPr>
            <a:spLocks/>
          </p:cNvSpPr>
          <p:nvPr userDrawn="1">
            <p:custDataLst>
              <p:tags r:id="rId181"/>
            </p:custDataLst>
          </p:nvPr>
        </p:nvSpPr>
        <p:spPr bwMode="auto">
          <a:xfrm>
            <a:off x="10142505" y="4290649"/>
            <a:ext cx="33278" cy="6305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1" name="Freeform 317"/>
          <p:cNvSpPr>
            <a:spLocks/>
          </p:cNvSpPr>
          <p:nvPr userDrawn="1">
            <p:custDataLst>
              <p:tags r:id="rId182"/>
            </p:custDataLst>
          </p:nvPr>
        </p:nvSpPr>
        <p:spPr bwMode="auto">
          <a:xfrm>
            <a:off x="9923574" y="4514835"/>
            <a:ext cx="50792" cy="64803"/>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2" name="Freeform 318"/>
          <p:cNvSpPr>
            <a:spLocks/>
          </p:cNvSpPr>
          <p:nvPr userDrawn="1">
            <p:custDataLst>
              <p:tags r:id="rId183"/>
            </p:custDataLst>
          </p:nvPr>
        </p:nvSpPr>
        <p:spPr bwMode="auto">
          <a:xfrm>
            <a:off x="10032164" y="4556870"/>
            <a:ext cx="15763" cy="64803"/>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3" name="Freeform 319"/>
          <p:cNvSpPr>
            <a:spLocks/>
          </p:cNvSpPr>
          <p:nvPr userDrawn="1">
            <p:custDataLst>
              <p:tags r:id="rId184"/>
            </p:custDataLst>
          </p:nvPr>
        </p:nvSpPr>
        <p:spPr bwMode="auto">
          <a:xfrm>
            <a:off x="9848261" y="4481557"/>
            <a:ext cx="40284" cy="61301"/>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4" name="Freeform 320"/>
          <p:cNvSpPr>
            <a:spLocks/>
          </p:cNvSpPr>
          <p:nvPr userDrawn="1">
            <p:custDataLst>
              <p:tags r:id="rId185"/>
            </p:custDataLst>
          </p:nvPr>
        </p:nvSpPr>
        <p:spPr bwMode="auto">
          <a:xfrm>
            <a:off x="9897302" y="4465795"/>
            <a:ext cx="43787" cy="61300"/>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5" name="Freeform 321"/>
          <p:cNvSpPr>
            <a:spLocks/>
          </p:cNvSpPr>
          <p:nvPr userDrawn="1">
            <p:custDataLst>
              <p:tags r:id="rId186"/>
            </p:custDataLst>
          </p:nvPr>
        </p:nvSpPr>
        <p:spPr bwMode="auto">
          <a:xfrm>
            <a:off x="9955101" y="4476303"/>
            <a:ext cx="40283" cy="64803"/>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6" name="Freeform 322"/>
          <p:cNvSpPr>
            <a:spLocks/>
          </p:cNvSpPr>
          <p:nvPr userDrawn="1">
            <p:custDataLst>
              <p:tags r:id="rId187"/>
            </p:custDataLst>
          </p:nvPr>
        </p:nvSpPr>
        <p:spPr bwMode="auto">
          <a:xfrm>
            <a:off x="10012898" y="4481557"/>
            <a:ext cx="28023" cy="61301"/>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7" name="Freeform 324"/>
          <p:cNvSpPr>
            <a:spLocks/>
          </p:cNvSpPr>
          <p:nvPr userDrawn="1">
            <p:custDataLst>
              <p:tags r:id="rId188"/>
            </p:custDataLst>
          </p:nvPr>
        </p:nvSpPr>
        <p:spPr bwMode="auto">
          <a:xfrm>
            <a:off x="9624075" y="4267880"/>
            <a:ext cx="22769" cy="64804"/>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8" name="Freeform 325"/>
          <p:cNvSpPr>
            <a:spLocks/>
          </p:cNvSpPr>
          <p:nvPr userDrawn="1">
            <p:custDataLst>
              <p:tags r:id="rId189"/>
            </p:custDataLst>
          </p:nvPr>
        </p:nvSpPr>
        <p:spPr bwMode="auto">
          <a:xfrm>
            <a:off x="9564526" y="4238106"/>
            <a:ext cx="33278" cy="64803"/>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9" name="Freeform 326"/>
          <p:cNvSpPr>
            <a:spLocks/>
          </p:cNvSpPr>
          <p:nvPr userDrawn="1">
            <p:custDataLst>
              <p:tags r:id="rId190"/>
            </p:custDataLst>
          </p:nvPr>
        </p:nvSpPr>
        <p:spPr bwMode="auto">
          <a:xfrm>
            <a:off x="9382375" y="4220591"/>
            <a:ext cx="8758" cy="6305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0" name="Line 327" descr="Horizontal dunkel"/>
          <p:cNvSpPr>
            <a:spLocks noChangeShapeType="1"/>
          </p:cNvSpPr>
          <p:nvPr userDrawn="1">
            <p:custDataLst>
              <p:tags r:id="rId191"/>
            </p:custDataLst>
          </p:nvPr>
        </p:nvSpPr>
        <p:spPr bwMode="auto">
          <a:xfrm>
            <a:off x="9410398" y="4260874"/>
            <a:ext cx="5255" cy="7006"/>
          </a:xfrm>
          <a:prstGeom prst="line">
            <a:avLst/>
          </a:prstGeom>
          <a:noFill/>
          <a:ln w="63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1" name="Freeform 329"/>
          <p:cNvSpPr>
            <a:spLocks/>
          </p:cNvSpPr>
          <p:nvPr userDrawn="1">
            <p:custDataLst>
              <p:tags r:id="rId192"/>
            </p:custDataLst>
          </p:nvPr>
        </p:nvSpPr>
        <p:spPr bwMode="auto">
          <a:xfrm>
            <a:off x="9298305" y="4089232"/>
            <a:ext cx="24520" cy="6305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2" name="Freeform 331"/>
          <p:cNvSpPr>
            <a:spLocks/>
          </p:cNvSpPr>
          <p:nvPr userDrawn="1">
            <p:custDataLst>
              <p:tags r:id="rId193"/>
            </p:custDataLst>
          </p:nvPr>
        </p:nvSpPr>
        <p:spPr bwMode="auto">
          <a:xfrm>
            <a:off x="10450761" y="4443025"/>
            <a:ext cx="31526" cy="61301"/>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3" name="Freeform 332"/>
          <p:cNvSpPr>
            <a:spLocks/>
          </p:cNvSpPr>
          <p:nvPr userDrawn="1">
            <p:custDataLst>
              <p:tags r:id="rId194"/>
            </p:custDataLst>
          </p:nvPr>
        </p:nvSpPr>
        <p:spPr bwMode="auto">
          <a:xfrm>
            <a:off x="9279040" y="3982394"/>
            <a:ext cx="303001" cy="406337"/>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4" name="Freeform 333"/>
          <p:cNvSpPr>
            <a:spLocks/>
          </p:cNvSpPr>
          <p:nvPr userDrawn="1">
            <p:custDataLst>
              <p:tags r:id="rId195"/>
            </p:custDataLst>
          </p:nvPr>
        </p:nvSpPr>
        <p:spPr bwMode="auto">
          <a:xfrm>
            <a:off x="9655602" y="4036688"/>
            <a:ext cx="280232" cy="28373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5" name="Freeform 334"/>
          <p:cNvSpPr>
            <a:spLocks/>
          </p:cNvSpPr>
          <p:nvPr userDrawn="1">
            <p:custDataLst>
              <p:tags r:id="rId196"/>
            </p:custDataLst>
          </p:nvPr>
        </p:nvSpPr>
        <p:spPr bwMode="auto">
          <a:xfrm>
            <a:off x="10047927" y="4485060"/>
            <a:ext cx="101584" cy="6305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6" name="Freeform 335"/>
          <p:cNvSpPr>
            <a:spLocks/>
          </p:cNvSpPr>
          <p:nvPr userDrawn="1">
            <p:custDataLst>
              <p:tags r:id="rId197"/>
            </p:custDataLst>
          </p:nvPr>
        </p:nvSpPr>
        <p:spPr bwMode="auto">
          <a:xfrm>
            <a:off x="10175784" y="4117255"/>
            <a:ext cx="47289" cy="98081"/>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7" name="Freeform 336"/>
          <p:cNvSpPr>
            <a:spLocks/>
          </p:cNvSpPr>
          <p:nvPr userDrawn="1">
            <p:custDataLst>
              <p:tags r:id="rId198"/>
            </p:custDataLst>
          </p:nvPr>
        </p:nvSpPr>
        <p:spPr bwMode="auto">
          <a:xfrm>
            <a:off x="10189795" y="4276638"/>
            <a:ext cx="78815" cy="61300"/>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8" name="Freeform 337"/>
          <p:cNvSpPr>
            <a:spLocks/>
          </p:cNvSpPr>
          <p:nvPr userDrawn="1">
            <p:custDataLst>
              <p:tags r:id="rId199"/>
            </p:custDataLst>
          </p:nvPr>
        </p:nvSpPr>
        <p:spPr bwMode="auto">
          <a:xfrm>
            <a:off x="10273865" y="4192568"/>
            <a:ext cx="94578" cy="70058"/>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9" name="Freeform 338"/>
          <p:cNvSpPr>
            <a:spLocks/>
          </p:cNvSpPr>
          <p:nvPr userDrawn="1">
            <p:custDataLst>
              <p:tags r:id="rId200"/>
            </p:custDataLst>
          </p:nvPr>
        </p:nvSpPr>
        <p:spPr bwMode="auto">
          <a:xfrm>
            <a:off x="9930580" y="4124261"/>
            <a:ext cx="183902" cy="253961"/>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0" name="Freeform 339"/>
          <p:cNvSpPr>
            <a:spLocks/>
          </p:cNvSpPr>
          <p:nvPr userDrawn="1">
            <p:custDataLst>
              <p:tags r:id="rId201"/>
            </p:custDataLst>
          </p:nvPr>
        </p:nvSpPr>
        <p:spPr bwMode="auto">
          <a:xfrm>
            <a:off x="9561023" y="4390482"/>
            <a:ext cx="276729" cy="105087"/>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1" name="Freeform 340"/>
          <p:cNvSpPr>
            <a:spLocks/>
          </p:cNvSpPr>
          <p:nvPr userDrawn="1">
            <p:custDataLst>
              <p:tags r:id="rId202"/>
            </p:custDataLst>
          </p:nvPr>
        </p:nvSpPr>
        <p:spPr bwMode="auto">
          <a:xfrm>
            <a:off x="10312397" y="4232851"/>
            <a:ext cx="236446" cy="278481"/>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2" name="Freeform 341"/>
          <p:cNvSpPr>
            <a:spLocks/>
          </p:cNvSpPr>
          <p:nvPr userDrawn="1">
            <p:custDataLst>
              <p:tags r:id="rId203"/>
            </p:custDataLst>
          </p:nvPr>
        </p:nvSpPr>
        <p:spPr bwMode="auto">
          <a:xfrm>
            <a:off x="8692303" y="2943782"/>
            <a:ext cx="59549" cy="6655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303" name="Freeform 342"/>
          <p:cNvSpPr>
            <a:spLocks/>
          </p:cNvSpPr>
          <p:nvPr userDrawn="1">
            <p:custDataLst>
              <p:tags r:id="rId204"/>
            </p:custDataLst>
          </p:nvPr>
        </p:nvSpPr>
        <p:spPr bwMode="auto">
          <a:xfrm>
            <a:off x="6989891" y="2286988"/>
            <a:ext cx="243452" cy="196163"/>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4" name="Freeform 343"/>
          <p:cNvSpPr>
            <a:spLocks/>
          </p:cNvSpPr>
          <p:nvPr userDrawn="1">
            <p:custDataLst>
              <p:tags r:id="rId205"/>
            </p:custDataLst>
          </p:nvPr>
        </p:nvSpPr>
        <p:spPr bwMode="auto">
          <a:xfrm>
            <a:off x="7059949" y="2512925"/>
            <a:ext cx="161134" cy="78816"/>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5" name="Freeform 344"/>
          <p:cNvSpPr>
            <a:spLocks/>
          </p:cNvSpPr>
          <p:nvPr userDrawn="1">
            <p:custDataLst>
              <p:tags r:id="rId206"/>
            </p:custDataLst>
          </p:nvPr>
        </p:nvSpPr>
        <p:spPr bwMode="auto">
          <a:xfrm>
            <a:off x="7170291" y="2132860"/>
            <a:ext cx="122602" cy="7180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6" name="Freeform 345"/>
          <p:cNvSpPr>
            <a:spLocks/>
          </p:cNvSpPr>
          <p:nvPr userDrawn="1">
            <p:custDataLst>
              <p:tags r:id="rId207"/>
            </p:custDataLst>
          </p:nvPr>
        </p:nvSpPr>
        <p:spPr bwMode="auto">
          <a:xfrm>
            <a:off x="7184303" y="2516428"/>
            <a:ext cx="197914" cy="157631"/>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7" name="Freeform 346"/>
          <p:cNvSpPr>
            <a:spLocks/>
          </p:cNvSpPr>
          <p:nvPr userDrawn="1">
            <p:custDataLst>
              <p:tags r:id="rId208"/>
            </p:custDataLst>
          </p:nvPr>
        </p:nvSpPr>
        <p:spPr bwMode="auto">
          <a:xfrm>
            <a:off x="4977473" y="3661877"/>
            <a:ext cx="15763" cy="61301"/>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solidFill>
          <a:ln w="6350" cmpd="sng">
            <a:solidFill>
              <a:schemeClr val="bg1"/>
            </a:solidFill>
            <a:prstDash val="solid"/>
            <a:round/>
            <a:headEnd/>
            <a:tailEnd/>
          </a:ln>
        </p:spPr>
        <p:txBody>
          <a:bodyPr/>
          <a:lstStyle/>
          <a:p>
            <a:endParaRPr lang="en-US"/>
          </a:p>
        </p:txBody>
      </p:sp>
      <p:sp>
        <p:nvSpPr>
          <p:cNvPr id="308" name="Freeform 347"/>
          <p:cNvSpPr>
            <a:spLocks/>
          </p:cNvSpPr>
          <p:nvPr userDrawn="1">
            <p:custDataLst>
              <p:tags r:id="rId209"/>
            </p:custDataLst>
          </p:nvPr>
        </p:nvSpPr>
        <p:spPr bwMode="auto">
          <a:xfrm>
            <a:off x="7299899" y="2507671"/>
            <a:ext cx="94578" cy="87573"/>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solidFill>
          <a:ln w="6350" cmpd="sng">
            <a:solidFill>
              <a:schemeClr val="bg1"/>
            </a:solidFill>
            <a:prstDash val="solid"/>
            <a:round/>
            <a:headEnd/>
            <a:tailEnd/>
          </a:ln>
        </p:spPr>
        <p:txBody>
          <a:bodyPr/>
          <a:lstStyle/>
          <a:p>
            <a:endParaRPr lang="en-US"/>
          </a:p>
        </p:txBody>
      </p:sp>
      <p:sp>
        <p:nvSpPr>
          <p:cNvPr id="309" name="Freeform 348"/>
          <p:cNvSpPr>
            <a:spLocks/>
          </p:cNvSpPr>
          <p:nvPr userDrawn="1">
            <p:custDataLst>
              <p:tags r:id="rId210"/>
            </p:custDataLst>
          </p:nvPr>
        </p:nvSpPr>
        <p:spPr bwMode="auto">
          <a:xfrm>
            <a:off x="7208823" y="2378063"/>
            <a:ext cx="420349" cy="273227"/>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0" name="Freeform 349"/>
          <p:cNvSpPr>
            <a:spLocks/>
          </p:cNvSpPr>
          <p:nvPr userDrawn="1">
            <p:custDataLst>
              <p:tags r:id="rId211"/>
            </p:custDataLst>
          </p:nvPr>
        </p:nvSpPr>
        <p:spPr bwMode="auto">
          <a:xfrm>
            <a:off x="7772791" y="2756377"/>
            <a:ext cx="52544" cy="70058"/>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solidFill>
          <a:ln w="6350" cmpd="sng">
            <a:solidFill>
              <a:schemeClr val="bg1"/>
            </a:solidFill>
            <a:prstDash val="solid"/>
            <a:round/>
            <a:headEnd/>
            <a:tailEnd/>
          </a:ln>
        </p:spPr>
        <p:txBody>
          <a:bodyPr/>
          <a:lstStyle/>
          <a:p>
            <a:endParaRPr lang="en-US"/>
          </a:p>
        </p:txBody>
      </p:sp>
      <p:sp>
        <p:nvSpPr>
          <p:cNvPr id="311" name="Freeform 350"/>
          <p:cNvSpPr>
            <a:spLocks/>
          </p:cNvSpPr>
          <p:nvPr userDrawn="1">
            <p:custDataLst>
              <p:tags r:id="rId212"/>
            </p:custDataLst>
          </p:nvPr>
        </p:nvSpPr>
        <p:spPr bwMode="auto">
          <a:xfrm>
            <a:off x="8371788" y="2772140"/>
            <a:ext cx="229440" cy="134862"/>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solidFill>
          <a:ln w="6350" cmpd="sng">
            <a:solidFill>
              <a:schemeClr val="bg1"/>
            </a:solidFill>
            <a:prstDash val="solid"/>
            <a:round/>
            <a:headEnd/>
            <a:tailEnd/>
          </a:ln>
        </p:spPr>
        <p:txBody>
          <a:bodyPr/>
          <a:lstStyle/>
          <a:p>
            <a:endParaRPr lang="en-US"/>
          </a:p>
        </p:txBody>
      </p:sp>
      <p:sp>
        <p:nvSpPr>
          <p:cNvPr id="312" name="Freeform 351"/>
          <p:cNvSpPr>
            <a:spLocks/>
          </p:cNvSpPr>
          <p:nvPr userDrawn="1">
            <p:custDataLst>
              <p:tags r:id="rId213"/>
            </p:custDataLst>
          </p:nvPr>
        </p:nvSpPr>
        <p:spPr bwMode="auto">
          <a:xfrm>
            <a:off x="8426082" y="2693325"/>
            <a:ext cx="248706" cy="138364"/>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solidFill>
          <a:ln w="6350" cmpd="sng">
            <a:solidFill>
              <a:schemeClr val="bg1"/>
            </a:solidFill>
            <a:prstDash val="solid"/>
            <a:round/>
            <a:headEnd/>
            <a:tailEnd/>
          </a:ln>
        </p:spPr>
        <p:txBody>
          <a:bodyPr/>
          <a:lstStyle/>
          <a:p>
            <a:endParaRPr lang="en-US"/>
          </a:p>
        </p:txBody>
      </p:sp>
      <p:sp>
        <p:nvSpPr>
          <p:cNvPr id="313" name="Freeform 352"/>
          <p:cNvSpPr>
            <a:spLocks/>
          </p:cNvSpPr>
          <p:nvPr userDrawn="1">
            <p:custDataLst>
              <p:tags r:id="rId214"/>
            </p:custDataLst>
          </p:nvPr>
        </p:nvSpPr>
        <p:spPr bwMode="auto">
          <a:xfrm>
            <a:off x="7991722" y="2710839"/>
            <a:ext cx="378314" cy="250457"/>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solidFill>
          <a:ln w="6350" cmpd="sng">
            <a:solidFill>
              <a:schemeClr val="bg1"/>
            </a:solidFill>
            <a:prstDash val="solid"/>
            <a:round/>
            <a:headEnd/>
            <a:tailEnd/>
          </a:ln>
        </p:spPr>
        <p:txBody>
          <a:bodyPr/>
          <a:lstStyle/>
          <a:p>
            <a:endParaRPr lang="en-US"/>
          </a:p>
        </p:txBody>
      </p:sp>
      <p:sp>
        <p:nvSpPr>
          <p:cNvPr id="314" name="Freeform 353"/>
          <p:cNvSpPr>
            <a:spLocks/>
          </p:cNvSpPr>
          <p:nvPr userDrawn="1">
            <p:custDataLst>
              <p:tags r:id="rId215"/>
            </p:custDataLst>
          </p:nvPr>
        </p:nvSpPr>
        <p:spPr bwMode="auto">
          <a:xfrm>
            <a:off x="7119499" y="2586486"/>
            <a:ext cx="119099" cy="164637"/>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5" name="Freeform 354"/>
          <p:cNvSpPr>
            <a:spLocks/>
          </p:cNvSpPr>
          <p:nvPr userDrawn="1">
            <p:custDataLst>
              <p:tags r:id="rId216"/>
            </p:custDataLst>
          </p:nvPr>
        </p:nvSpPr>
        <p:spPr bwMode="auto">
          <a:xfrm>
            <a:off x="7172042" y="2705585"/>
            <a:ext cx="75313" cy="6655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6" name="Freeform 355"/>
          <p:cNvSpPr>
            <a:spLocks/>
          </p:cNvSpPr>
          <p:nvPr userDrawn="1">
            <p:custDataLst>
              <p:tags r:id="rId217"/>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sp>
        <p:nvSpPr>
          <p:cNvPr id="317" name="Freeform 356"/>
          <p:cNvSpPr>
            <a:spLocks/>
          </p:cNvSpPr>
          <p:nvPr userDrawn="1">
            <p:custDataLst>
              <p:tags r:id="rId218"/>
            </p:custDataLst>
          </p:nvPr>
        </p:nvSpPr>
        <p:spPr bwMode="auto">
          <a:xfrm>
            <a:off x="7799062" y="3768717"/>
            <a:ext cx="269724" cy="476395"/>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solidFill>
          <a:ln w="6350" cmpd="sng">
            <a:solidFill>
              <a:schemeClr val="bg1"/>
            </a:solidFill>
            <a:prstDash val="solid"/>
            <a:round/>
            <a:headEnd/>
            <a:tailEnd/>
          </a:ln>
        </p:spPr>
        <p:txBody>
          <a:bodyPr/>
          <a:lstStyle/>
          <a:p>
            <a:endParaRPr lang="en-US"/>
          </a:p>
        </p:txBody>
      </p:sp>
      <p:sp>
        <p:nvSpPr>
          <p:cNvPr id="318" name="Freeform 357"/>
          <p:cNvSpPr>
            <a:spLocks/>
          </p:cNvSpPr>
          <p:nvPr userDrawn="1">
            <p:custDataLst>
              <p:tags r:id="rId219"/>
            </p:custDataLst>
          </p:nvPr>
        </p:nvSpPr>
        <p:spPr bwMode="auto">
          <a:xfrm>
            <a:off x="7807820" y="3754705"/>
            <a:ext cx="42035" cy="64803"/>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solidFill>
          <a:ln w="6350" cmpd="sng">
            <a:solidFill>
              <a:schemeClr val="bg1"/>
            </a:solidFill>
            <a:prstDash val="solid"/>
            <a:round/>
            <a:headEnd/>
            <a:tailEnd/>
          </a:ln>
        </p:spPr>
        <p:txBody>
          <a:bodyPr/>
          <a:lstStyle/>
          <a:p>
            <a:endParaRPr lang="en-US"/>
          </a:p>
        </p:txBody>
      </p:sp>
      <p:sp>
        <p:nvSpPr>
          <p:cNvPr id="319" name="Freeform 358"/>
          <p:cNvSpPr>
            <a:spLocks/>
          </p:cNvSpPr>
          <p:nvPr userDrawn="1">
            <p:custDataLst>
              <p:tags r:id="rId220"/>
            </p:custDataLst>
          </p:nvPr>
        </p:nvSpPr>
        <p:spPr bwMode="auto">
          <a:xfrm>
            <a:off x="7585385" y="3656624"/>
            <a:ext cx="401083" cy="415094"/>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solidFill>
          <a:ln w="6350" cmpd="sng">
            <a:solidFill>
              <a:schemeClr val="bg1"/>
            </a:solidFill>
            <a:prstDash val="solid"/>
            <a:round/>
            <a:headEnd/>
            <a:tailEnd/>
          </a:ln>
        </p:spPr>
        <p:txBody>
          <a:bodyPr/>
          <a:lstStyle/>
          <a:p>
            <a:endParaRPr lang="en-US"/>
          </a:p>
        </p:txBody>
      </p:sp>
      <p:sp>
        <p:nvSpPr>
          <p:cNvPr id="320" name="Line 359"/>
          <p:cNvSpPr>
            <a:spLocks noChangeShapeType="1"/>
          </p:cNvSpPr>
          <p:nvPr userDrawn="1">
            <p:custDataLst>
              <p:tags r:id="rId221"/>
            </p:custDataLst>
          </p:nvPr>
        </p:nvSpPr>
        <p:spPr bwMode="auto">
          <a:xfrm flipH="1">
            <a:off x="4121012" y="4229348"/>
            <a:ext cx="5255" cy="875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1" name="Freeform 360"/>
          <p:cNvSpPr>
            <a:spLocks/>
          </p:cNvSpPr>
          <p:nvPr userDrawn="1">
            <p:custDataLst>
              <p:tags r:id="rId222"/>
            </p:custDataLst>
          </p:nvPr>
        </p:nvSpPr>
        <p:spPr bwMode="auto">
          <a:xfrm>
            <a:off x="4121012" y="4238106"/>
            <a:ext cx="14012" cy="6480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solidFill>
          <a:ln w="6350" cmpd="sng">
            <a:solidFill>
              <a:schemeClr val="bg1"/>
            </a:solidFill>
            <a:prstDash val="solid"/>
            <a:round/>
            <a:headEnd/>
            <a:tailEnd/>
          </a:ln>
        </p:spPr>
        <p:txBody>
          <a:bodyPr/>
          <a:lstStyle/>
          <a:p>
            <a:endParaRPr lang="en-US"/>
          </a:p>
        </p:txBody>
      </p:sp>
      <p:sp>
        <p:nvSpPr>
          <p:cNvPr id="322" name="Freeform 361"/>
          <p:cNvSpPr>
            <a:spLocks/>
          </p:cNvSpPr>
          <p:nvPr userDrawn="1">
            <p:custDataLst>
              <p:tags r:id="rId223"/>
            </p:custDataLst>
          </p:nvPr>
        </p:nvSpPr>
        <p:spPr bwMode="auto">
          <a:xfrm>
            <a:off x="4129770" y="4224094"/>
            <a:ext cx="5254" cy="63052"/>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3" name="Group 362"/>
          <p:cNvGrpSpPr>
            <a:grpSpLocks/>
          </p:cNvGrpSpPr>
          <p:nvPr userDrawn="1">
            <p:custDataLst>
              <p:tags r:id="rId224"/>
            </p:custDataLst>
          </p:nvPr>
        </p:nvGrpSpPr>
        <p:grpSpPr bwMode="auto">
          <a:xfrm>
            <a:off x="4121012" y="4152284"/>
            <a:ext cx="460633" cy="222435"/>
            <a:chOff x="912" y="2626"/>
            <a:chExt cx="311" cy="127"/>
          </a:xfrm>
          <a:solidFill>
            <a:schemeClr val="bg2"/>
          </a:solidFill>
        </p:grpSpPr>
        <p:sp>
          <p:nvSpPr>
            <p:cNvPr id="32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27" name="Freeform 366"/>
          <p:cNvSpPr>
            <a:spLocks/>
          </p:cNvSpPr>
          <p:nvPr userDrawn="1">
            <p:custDataLst>
              <p:tags r:id="rId225"/>
            </p:custDataLst>
          </p:nvPr>
        </p:nvSpPr>
        <p:spPr bwMode="auto">
          <a:xfrm>
            <a:off x="8145850" y="4943941"/>
            <a:ext cx="21017" cy="64804"/>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328" name="Freeform 367"/>
          <p:cNvSpPr>
            <a:spLocks/>
          </p:cNvSpPr>
          <p:nvPr userDrawn="1">
            <p:custDataLst>
              <p:tags r:id="rId226"/>
            </p:custDataLst>
          </p:nvPr>
        </p:nvSpPr>
        <p:spPr bwMode="auto">
          <a:xfrm>
            <a:off x="8114324" y="4973716"/>
            <a:ext cx="26272" cy="6305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9" name="Group 368"/>
          <p:cNvGrpSpPr>
            <a:grpSpLocks/>
          </p:cNvGrpSpPr>
          <p:nvPr userDrawn="1">
            <p:custDataLst>
              <p:tags r:id="rId227"/>
            </p:custDataLst>
          </p:nvPr>
        </p:nvGrpSpPr>
        <p:grpSpPr bwMode="auto">
          <a:xfrm>
            <a:off x="7939178" y="4413251"/>
            <a:ext cx="185654" cy="113844"/>
            <a:chOff x="3481" y="2773"/>
            <a:chExt cx="125" cy="65"/>
          </a:xfrm>
          <a:solidFill>
            <a:schemeClr val="bg2"/>
          </a:solidFill>
        </p:grpSpPr>
        <p:sp>
          <p:nvSpPr>
            <p:cNvPr id="33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6350" cmpd="sng">
              <a:solidFill>
                <a:schemeClr val="bg1"/>
              </a:solidFill>
              <a:prstDash val="solid"/>
              <a:round/>
              <a:headEnd/>
              <a:tailEnd/>
            </a:ln>
          </p:spPr>
          <p:txBody>
            <a:bodyPr/>
            <a:lstStyle/>
            <a:p>
              <a:endParaRPr lang="en-US"/>
            </a:p>
          </p:txBody>
        </p:sp>
        <p:sp>
          <p:nvSpPr>
            <p:cNvPr id="331" name="Line 370"/>
            <p:cNvSpPr>
              <a:spLocks noChangeShapeType="1"/>
            </p:cNvSpPr>
            <p:nvPr/>
          </p:nvSpPr>
          <p:spPr bwMode="auto">
            <a:xfrm>
              <a:off x="3583" y="2800"/>
              <a:ext cx="2" cy="1"/>
            </a:xfrm>
            <a:prstGeom prst="line">
              <a:avLst/>
            </a:prstGeom>
            <a:grpFill/>
            <a:ln w="6350">
              <a:solidFill>
                <a:schemeClr val="bg1"/>
              </a:solidFill>
              <a:round/>
              <a:headEnd/>
              <a:tailEnd/>
            </a:ln>
            <a:extLst/>
          </p:spPr>
          <p:txBody>
            <a:bodyPr/>
            <a:lstStyle/>
            <a:p>
              <a:endParaRPr lang="en-US"/>
            </a:p>
          </p:txBody>
        </p:sp>
        <p:sp>
          <p:nvSpPr>
            <p:cNvPr id="33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6350" cmpd="sng">
              <a:solidFill>
                <a:schemeClr val="bg1"/>
              </a:solidFill>
              <a:prstDash val="solid"/>
              <a:round/>
              <a:headEnd/>
              <a:tailEnd/>
            </a:ln>
          </p:spPr>
          <p:txBody>
            <a:bodyPr/>
            <a:lstStyle/>
            <a:p>
              <a:endParaRPr lang="en-US"/>
            </a:p>
          </p:txBody>
        </p:sp>
        <p:sp>
          <p:nvSpPr>
            <p:cNvPr id="33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33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6350" cmpd="sng">
              <a:solidFill>
                <a:schemeClr val="bg1"/>
              </a:solidFill>
              <a:prstDash val="solid"/>
              <a:round/>
              <a:headEnd/>
              <a:tailEnd/>
            </a:ln>
          </p:spPr>
          <p:txBody>
            <a:bodyPr/>
            <a:lstStyle/>
            <a:p>
              <a:endParaRPr lang="en-US"/>
            </a:p>
          </p:txBody>
        </p:sp>
        <p:sp>
          <p:nvSpPr>
            <p:cNvPr id="335" name="Line 374"/>
            <p:cNvSpPr>
              <a:spLocks noChangeShapeType="1"/>
            </p:cNvSpPr>
            <p:nvPr/>
          </p:nvSpPr>
          <p:spPr bwMode="auto">
            <a:xfrm>
              <a:off x="3603" y="2773"/>
              <a:ext cx="1" cy="2"/>
            </a:xfrm>
            <a:prstGeom prst="line">
              <a:avLst/>
            </a:prstGeom>
            <a:grpFill/>
            <a:ln w="6350">
              <a:solidFill>
                <a:schemeClr val="bg1"/>
              </a:solidFill>
              <a:round/>
              <a:headEnd/>
              <a:tailEnd/>
            </a:ln>
            <a:extLst/>
          </p:spPr>
          <p:txBody>
            <a:bodyPr/>
            <a:lstStyle/>
            <a:p>
              <a:endParaRPr lang="en-US"/>
            </a:p>
          </p:txBody>
        </p:sp>
        <p:sp>
          <p:nvSpPr>
            <p:cNvPr id="33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6350" cmpd="sng">
              <a:solidFill>
                <a:schemeClr val="bg1"/>
              </a:solidFill>
              <a:prstDash val="solid"/>
              <a:round/>
              <a:headEnd/>
              <a:tailEnd/>
            </a:ln>
          </p:spPr>
          <p:txBody>
            <a:bodyPr/>
            <a:lstStyle/>
            <a:p>
              <a:endParaRPr lang="en-US"/>
            </a:p>
          </p:txBody>
        </p:sp>
        <p:sp>
          <p:nvSpPr>
            <p:cNvPr id="33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6350" cmpd="sng">
              <a:solidFill>
                <a:schemeClr val="bg1"/>
              </a:solidFill>
              <a:prstDash val="solid"/>
              <a:round/>
              <a:headEnd/>
              <a:tailEnd/>
            </a:ln>
          </p:spPr>
          <p:txBody>
            <a:bodyPr/>
            <a:lstStyle/>
            <a:p>
              <a:endParaRPr lang="en-US"/>
            </a:p>
          </p:txBody>
        </p:sp>
        <p:sp>
          <p:nvSpPr>
            <p:cNvPr id="33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6350" cmpd="sng">
              <a:solidFill>
                <a:schemeClr val="bg1"/>
              </a:solidFill>
              <a:prstDash val="solid"/>
              <a:round/>
              <a:headEnd/>
              <a:tailEnd/>
            </a:ln>
          </p:spPr>
          <p:txBody>
            <a:bodyPr/>
            <a:lstStyle/>
            <a:p>
              <a:endParaRPr lang="en-US"/>
            </a:p>
          </p:txBody>
        </p:sp>
        <p:sp>
          <p:nvSpPr>
            <p:cNvPr id="33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6350" cmpd="sng">
              <a:solidFill>
                <a:schemeClr val="bg1"/>
              </a:solidFill>
              <a:prstDash val="solid"/>
              <a:round/>
              <a:headEnd/>
              <a:tailEnd/>
            </a:ln>
          </p:spPr>
          <p:txBody>
            <a:bodyPr/>
            <a:lstStyle/>
            <a:p>
              <a:endParaRPr lang="en-US"/>
            </a:p>
          </p:txBody>
        </p:sp>
        <p:sp>
          <p:nvSpPr>
            <p:cNvPr id="34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6350" cmpd="sng">
              <a:solidFill>
                <a:schemeClr val="bg1"/>
              </a:solidFill>
              <a:prstDash val="solid"/>
              <a:round/>
              <a:headEnd/>
              <a:tailEnd/>
            </a:ln>
          </p:spPr>
          <p:txBody>
            <a:bodyPr/>
            <a:lstStyle/>
            <a:p>
              <a:endParaRPr lang="en-US"/>
            </a:p>
          </p:txBody>
        </p:sp>
      </p:grpSp>
      <p:sp>
        <p:nvSpPr>
          <p:cNvPr id="341" name="Freeform 380"/>
          <p:cNvSpPr>
            <a:spLocks/>
          </p:cNvSpPr>
          <p:nvPr userDrawn="1">
            <p:custDataLst>
              <p:tags r:id="rId228"/>
            </p:custDataLst>
          </p:nvPr>
        </p:nvSpPr>
        <p:spPr bwMode="auto">
          <a:xfrm>
            <a:off x="6977631" y="4404493"/>
            <a:ext cx="352041" cy="418598"/>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solidFill>
          <a:ln w="6350" cmpd="sng">
            <a:solidFill>
              <a:schemeClr val="bg1"/>
            </a:solidFill>
            <a:prstDash val="solid"/>
            <a:round/>
            <a:headEnd/>
            <a:tailEnd/>
          </a:ln>
        </p:spPr>
        <p:txBody>
          <a:bodyPr/>
          <a:lstStyle/>
          <a:p>
            <a:endParaRPr lang="en-US"/>
          </a:p>
        </p:txBody>
      </p:sp>
      <p:sp>
        <p:nvSpPr>
          <p:cNvPr id="342" name="Freeform 381"/>
          <p:cNvSpPr>
            <a:spLocks/>
          </p:cNvSpPr>
          <p:nvPr userDrawn="1">
            <p:custDataLst>
              <p:tags r:id="rId229"/>
            </p:custDataLst>
          </p:nvPr>
        </p:nvSpPr>
        <p:spPr bwMode="auto">
          <a:xfrm>
            <a:off x="6989891" y="4374719"/>
            <a:ext cx="17515" cy="6655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343" name="Freeform 382"/>
          <p:cNvSpPr>
            <a:spLocks/>
          </p:cNvSpPr>
          <p:nvPr userDrawn="1">
            <p:custDataLst>
              <p:tags r:id="rId230"/>
            </p:custDataLst>
          </p:nvPr>
        </p:nvSpPr>
        <p:spPr bwMode="auto">
          <a:xfrm>
            <a:off x="7101984" y="4973716"/>
            <a:ext cx="437863" cy="439614"/>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44" name="Freeform 383"/>
          <p:cNvSpPr>
            <a:spLocks/>
          </p:cNvSpPr>
          <p:nvPr userDrawn="1">
            <p:custDataLst>
              <p:tags r:id="rId231"/>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grpSp>
        <p:nvGrpSpPr>
          <p:cNvPr id="345" name="Group 384"/>
          <p:cNvGrpSpPr>
            <a:grpSpLocks/>
          </p:cNvGrpSpPr>
          <p:nvPr userDrawn="1">
            <p:custDataLst>
              <p:tags r:id="rId232"/>
            </p:custDataLst>
          </p:nvPr>
        </p:nvGrpSpPr>
        <p:grpSpPr bwMode="auto">
          <a:xfrm>
            <a:off x="5923257" y="3616340"/>
            <a:ext cx="89324" cy="91076"/>
            <a:chOff x="2352" y="2343"/>
            <a:chExt cx="65" cy="53"/>
          </a:xfrm>
          <a:solidFill>
            <a:schemeClr val="bg2"/>
          </a:solidFill>
        </p:grpSpPr>
        <p:sp>
          <p:nvSpPr>
            <p:cNvPr id="34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6350" cmpd="sng">
              <a:solidFill>
                <a:schemeClr val="bg1"/>
              </a:solidFill>
              <a:prstDash val="solid"/>
              <a:round/>
              <a:headEnd/>
              <a:tailEnd/>
            </a:ln>
          </p:spPr>
          <p:txBody>
            <a:bodyPr/>
            <a:lstStyle/>
            <a:p>
              <a:endParaRPr lang="en-US"/>
            </a:p>
          </p:txBody>
        </p:sp>
        <p:sp>
          <p:nvSpPr>
            <p:cNvPr id="34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6350" cmpd="sng">
              <a:solidFill>
                <a:schemeClr val="bg1"/>
              </a:solidFill>
              <a:prstDash val="solid"/>
              <a:round/>
              <a:headEnd/>
              <a:tailEnd/>
            </a:ln>
          </p:spPr>
          <p:txBody>
            <a:bodyPr/>
            <a:lstStyle/>
            <a:p>
              <a:endParaRPr lang="en-US"/>
            </a:p>
          </p:txBody>
        </p:sp>
        <p:sp>
          <p:nvSpPr>
            <p:cNvPr id="34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6350" cmpd="sng">
              <a:solidFill>
                <a:schemeClr val="bg1"/>
              </a:solidFill>
              <a:prstDash val="solid"/>
              <a:round/>
              <a:headEnd/>
              <a:tailEnd/>
            </a:ln>
          </p:spPr>
          <p:txBody>
            <a:bodyPr/>
            <a:lstStyle/>
            <a:p>
              <a:endParaRPr lang="en-US"/>
            </a:p>
          </p:txBody>
        </p:sp>
        <p:sp>
          <p:nvSpPr>
            <p:cNvPr id="34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6350" cmpd="sng">
              <a:solidFill>
                <a:schemeClr val="bg1"/>
              </a:solidFill>
              <a:prstDash val="solid"/>
              <a:round/>
              <a:headEnd/>
              <a:tailEnd/>
            </a:ln>
          </p:spPr>
          <p:txBody>
            <a:bodyPr/>
            <a:lstStyle/>
            <a:p>
              <a:endParaRPr lang="en-US"/>
            </a:p>
          </p:txBody>
        </p:sp>
        <p:sp>
          <p:nvSpPr>
            <p:cNvPr id="35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6350" cmpd="sng">
              <a:solidFill>
                <a:schemeClr val="bg1"/>
              </a:solidFill>
              <a:prstDash val="solid"/>
              <a:round/>
              <a:headEnd/>
              <a:tailEnd/>
            </a:ln>
          </p:spPr>
          <p:txBody>
            <a:bodyPr/>
            <a:lstStyle/>
            <a:p>
              <a:endParaRPr lang="en-US"/>
            </a:p>
          </p:txBody>
        </p:sp>
        <p:sp>
          <p:nvSpPr>
            <p:cNvPr id="35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6350" cmpd="sng">
              <a:solidFill>
                <a:schemeClr val="bg1"/>
              </a:solidFill>
              <a:prstDash val="solid"/>
              <a:round/>
              <a:headEnd/>
              <a:tailEnd/>
            </a:ln>
          </p:spPr>
          <p:txBody>
            <a:bodyPr/>
            <a:lstStyle/>
            <a:p>
              <a:endParaRPr lang="en-US"/>
            </a:p>
          </p:txBody>
        </p:sp>
      </p:grpSp>
      <p:grpSp>
        <p:nvGrpSpPr>
          <p:cNvPr id="352" name="Group 391"/>
          <p:cNvGrpSpPr>
            <a:grpSpLocks/>
          </p:cNvGrpSpPr>
          <p:nvPr userDrawn="1">
            <p:custDataLst>
              <p:tags r:id="rId233"/>
            </p:custDataLst>
          </p:nvPr>
        </p:nvGrpSpPr>
        <p:grpSpPr bwMode="auto">
          <a:xfrm>
            <a:off x="3546536" y="1476065"/>
            <a:ext cx="2092986" cy="1250537"/>
            <a:chOff x="527" y="1110"/>
            <a:chExt cx="1410" cy="709"/>
          </a:xfrm>
          <a:solidFill>
            <a:schemeClr val="bg2"/>
          </a:solidFill>
        </p:grpSpPr>
        <p:sp>
          <p:nvSpPr>
            <p:cNvPr id="35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95" name="Freeform 434"/>
          <p:cNvSpPr>
            <a:spLocks/>
          </p:cNvSpPr>
          <p:nvPr userDrawn="1">
            <p:custDataLst>
              <p:tags r:id="rId234"/>
            </p:custDataLst>
          </p:nvPr>
        </p:nvSpPr>
        <p:spPr bwMode="auto">
          <a:xfrm>
            <a:off x="7485553" y="4062961"/>
            <a:ext cx="140116" cy="175145"/>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solidFill>
          <a:ln w="6350" cmpd="sng">
            <a:solidFill>
              <a:schemeClr val="bg1"/>
            </a:solidFill>
            <a:prstDash val="solid"/>
            <a:round/>
            <a:headEnd/>
            <a:tailEnd/>
          </a:ln>
        </p:spPr>
        <p:txBody>
          <a:bodyPr/>
          <a:lstStyle/>
          <a:p>
            <a:endParaRPr lang="en-US"/>
          </a:p>
        </p:txBody>
      </p:sp>
      <p:sp>
        <p:nvSpPr>
          <p:cNvPr id="396" name="Freeform 435"/>
          <p:cNvSpPr>
            <a:spLocks/>
          </p:cNvSpPr>
          <p:nvPr userDrawn="1">
            <p:custDataLst>
              <p:tags r:id="rId235"/>
            </p:custDataLst>
          </p:nvPr>
        </p:nvSpPr>
        <p:spPr bwMode="auto">
          <a:xfrm>
            <a:off x="7602899" y="4229348"/>
            <a:ext cx="7006" cy="6305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397" name="Freeform 436"/>
          <p:cNvSpPr>
            <a:spLocks/>
          </p:cNvSpPr>
          <p:nvPr userDrawn="1">
            <p:custDataLst>
              <p:tags r:id="rId236"/>
            </p:custDataLst>
          </p:nvPr>
        </p:nvSpPr>
        <p:spPr bwMode="auto">
          <a:xfrm>
            <a:off x="7040684" y="3386900"/>
            <a:ext cx="274977" cy="551707"/>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solidFill>
          <a:ln w="6350" cmpd="sng">
            <a:solidFill>
              <a:schemeClr val="bg1"/>
            </a:solidFill>
            <a:prstDash val="solid"/>
            <a:round/>
            <a:headEnd/>
            <a:tailEnd/>
          </a:ln>
        </p:spPr>
        <p:txBody>
          <a:bodyPr/>
          <a:lstStyle/>
          <a:p>
            <a:endParaRPr lang="en-US"/>
          </a:p>
        </p:txBody>
      </p:sp>
      <p:grpSp>
        <p:nvGrpSpPr>
          <p:cNvPr id="398" name="Group 438"/>
          <p:cNvGrpSpPr>
            <a:grpSpLocks/>
          </p:cNvGrpSpPr>
          <p:nvPr userDrawn="1">
            <p:custDataLst>
              <p:tags r:id="rId237"/>
            </p:custDataLst>
          </p:nvPr>
        </p:nvGrpSpPr>
        <p:grpSpPr bwMode="auto">
          <a:xfrm>
            <a:off x="4807581" y="4978970"/>
            <a:ext cx="423851" cy="1138444"/>
            <a:chOff x="1589" y="3126"/>
            <a:chExt cx="290" cy="657"/>
          </a:xfrm>
          <a:solidFill>
            <a:schemeClr val="bg2"/>
          </a:solidFill>
        </p:grpSpPr>
        <p:sp>
          <p:nvSpPr>
            <p:cNvPr id="39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02" name="Freeform 442"/>
          <p:cNvSpPr>
            <a:spLocks/>
          </p:cNvSpPr>
          <p:nvPr userDrawn="1">
            <p:custDataLst>
              <p:tags r:id="rId238"/>
            </p:custDataLst>
          </p:nvPr>
        </p:nvSpPr>
        <p:spPr bwMode="auto">
          <a:xfrm>
            <a:off x="7797311" y="2719596"/>
            <a:ext cx="136613" cy="120851"/>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03" name="Freeform 443"/>
          <p:cNvSpPr>
            <a:spLocks/>
          </p:cNvSpPr>
          <p:nvPr userDrawn="1">
            <p:custDataLst>
              <p:tags r:id="rId239"/>
            </p:custDataLst>
          </p:nvPr>
        </p:nvSpPr>
        <p:spPr bwMode="auto">
          <a:xfrm>
            <a:off x="7208823" y="2248456"/>
            <a:ext cx="231192" cy="166387"/>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solidFill>
          <a:ln w="6350" cmpd="sng">
            <a:solidFill>
              <a:schemeClr val="bg1"/>
            </a:solidFill>
            <a:prstDash val="solid"/>
            <a:round/>
            <a:headEnd/>
            <a:tailEnd/>
          </a:ln>
        </p:spPr>
        <p:txBody>
          <a:bodyPr/>
          <a:lstStyle/>
          <a:p>
            <a:endParaRPr lang="en-US"/>
          </a:p>
        </p:txBody>
      </p:sp>
      <p:sp>
        <p:nvSpPr>
          <p:cNvPr id="404" name="Freeform 444"/>
          <p:cNvSpPr>
            <a:spLocks/>
          </p:cNvSpPr>
          <p:nvPr userDrawn="1">
            <p:custDataLst>
              <p:tags r:id="rId240"/>
            </p:custDataLst>
          </p:nvPr>
        </p:nvSpPr>
        <p:spPr bwMode="auto">
          <a:xfrm>
            <a:off x="7051192" y="2614509"/>
            <a:ext cx="91076" cy="96330"/>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5" name="Freeform 445"/>
          <p:cNvSpPr>
            <a:spLocks/>
          </p:cNvSpPr>
          <p:nvPr userDrawn="1">
            <p:custDataLst>
              <p:tags r:id="rId241"/>
            </p:custDataLst>
          </p:nvPr>
        </p:nvSpPr>
        <p:spPr bwMode="auto">
          <a:xfrm>
            <a:off x="5247196" y="4199574"/>
            <a:ext cx="91076" cy="6305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6" name="Freeform 446"/>
          <p:cNvSpPr>
            <a:spLocks/>
          </p:cNvSpPr>
          <p:nvPr userDrawn="1">
            <p:custDataLst>
              <p:tags r:id="rId242"/>
            </p:custDataLst>
          </p:nvPr>
        </p:nvSpPr>
        <p:spPr bwMode="auto">
          <a:xfrm>
            <a:off x="7226338" y="2653041"/>
            <a:ext cx="147122" cy="106839"/>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7" name="Freeform 447"/>
          <p:cNvSpPr>
            <a:spLocks/>
          </p:cNvSpPr>
          <p:nvPr userDrawn="1">
            <p:custDataLst>
              <p:tags r:id="rId243"/>
            </p:custDataLst>
          </p:nvPr>
        </p:nvSpPr>
        <p:spPr bwMode="auto">
          <a:xfrm>
            <a:off x="6515248" y="3675889"/>
            <a:ext cx="196163" cy="182151"/>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solidFill>
          <a:ln w="6350" cmpd="sng">
            <a:solidFill>
              <a:schemeClr val="bg1"/>
            </a:solidFill>
            <a:prstDash val="solid"/>
            <a:round/>
            <a:headEnd/>
            <a:tailEnd/>
          </a:ln>
        </p:spPr>
        <p:txBody>
          <a:bodyPr/>
          <a:lstStyle/>
          <a:p>
            <a:endParaRPr lang="en-US"/>
          </a:p>
        </p:txBody>
      </p:sp>
      <p:sp>
        <p:nvSpPr>
          <p:cNvPr id="408" name="Freeform 448"/>
          <p:cNvSpPr>
            <a:spLocks/>
          </p:cNvSpPr>
          <p:nvPr userDrawn="1">
            <p:custDataLst>
              <p:tags r:id="rId244"/>
            </p:custDataLst>
          </p:nvPr>
        </p:nvSpPr>
        <p:spPr bwMode="auto">
          <a:xfrm>
            <a:off x="6898816" y="3751202"/>
            <a:ext cx="213677" cy="38532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solidFill>
          <a:ln w="6350" cmpd="sng">
            <a:solidFill>
              <a:schemeClr val="bg1"/>
            </a:solidFill>
            <a:prstDash val="solid"/>
            <a:round/>
            <a:headEnd/>
            <a:tailEnd/>
          </a:ln>
        </p:spPr>
        <p:txBody>
          <a:bodyPr/>
          <a:lstStyle/>
          <a:p>
            <a:endParaRPr lang="en-US"/>
          </a:p>
        </p:txBody>
      </p:sp>
      <p:sp>
        <p:nvSpPr>
          <p:cNvPr id="409" name="Freeform 449"/>
          <p:cNvSpPr>
            <a:spLocks/>
          </p:cNvSpPr>
          <p:nvPr userDrawn="1">
            <p:custDataLst>
              <p:tags r:id="rId245"/>
            </p:custDataLst>
          </p:nvPr>
        </p:nvSpPr>
        <p:spPr bwMode="auto">
          <a:xfrm>
            <a:off x="9603058" y="3484981"/>
            <a:ext cx="61301" cy="6305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10" name="Freeform 450"/>
          <p:cNvSpPr>
            <a:spLocks/>
          </p:cNvSpPr>
          <p:nvPr userDrawn="1">
            <p:custDataLst>
              <p:tags r:id="rId246"/>
            </p:custDataLst>
          </p:nvPr>
        </p:nvSpPr>
        <p:spPr bwMode="auto">
          <a:xfrm>
            <a:off x="4478308" y="3775722"/>
            <a:ext cx="329273" cy="57797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1" name="Freeform 451"/>
          <p:cNvSpPr>
            <a:spLocks/>
          </p:cNvSpPr>
          <p:nvPr userDrawn="1">
            <p:custDataLst>
              <p:tags r:id="rId247"/>
            </p:custDataLst>
          </p:nvPr>
        </p:nvSpPr>
        <p:spPr bwMode="auto">
          <a:xfrm>
            <a:off x="6963620" y="4071717"/>
            <a:ext cx="206671" cy="303002"/>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solidFill>
          <a:ln w="6350" cmpd="sng">
            <a:solidFill>
              <a:schemeClr val="bg1"/>
            </a:solidFill>
            <a:prstDash val="solid"/>
            <a:round/>
            <a:headEnd/>
            <a:tailEnd/>
          </a:ln>
        </p:spPr>
        <p:txBody>
          <a:bodyPr/>
          <a:lstStyle/>
          <a:p>
            <a:endParaRPr lang="en-US"/>
          </a:p>
        </p:txBody>
      </p:sp>
      <p:sp>
        <p:nvSpPr>
          <p:cNvPr id="412" name="Freeform 452"/>
          <p:cNvSpPr>
            <a:spLocks/>
          </p:cNvSpPr>
          <p:nvPr userDrawn="1">
            <p:custDataLst>
              <p:tags r:id="rId248"/>
            </p:custDataLst>
          </p:nvPr>
        </p:nvSpPr>
        <p:spPr bwMode="auto">
          <a:xfrm>
            <a:off x="6998649" y="2574226"/>
            <a:ext cx="140116" cy="126105"/>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3" name="Freeform 453"/>
          <p:cNvSpPr>
            <a:spLocks/>
          </p:cNvSpPr>
          <p:nvPr userDrawn="1">
            <p:custDataLst>
              <p:tags r:id="rId249"/>
            </p:custDataLst>
          </p:nvPr>
        </p:nvSpPr>
        <p:spPr bwMode="auto">
          <a:xfrm>
            <a:off x="6944353" y="2418346"/>
            <a:ext cx="185654" cy="85822"/>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4" name="Freeform 456"/>
          <p:cNvSpPr>
            <a:spLocks/>
          </p:cNvSpPr>
          <p:nvPr userDrawn="1">
            <p:custDataLst>
              <p:tags r:id="rId250"/>
            </p:custDataLst>
          </p:nvPr>
        </p:nvSpPr>
        <p:spPr bwMode="auto">
          <a:xfrm>
            <a:off x="6839266" y="2204669"/>
            <a:ext cx="57798" cy="85822"/>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5" name="Freeform 457"/>
          <p:cNvSpPr>
            <a:spLocks/>
          </p:cNvSpPr>
          <p:nvPr userDrawn="1">
            <p:custDataLst>
              <p:tags r:id="rId251"/>
            </p:custDataLst>
          </p:nvPr>
        </p:nvSpPr>
        <p:spPr bwMode="auto">
          <a:xfrm>
            <a:off x="7315661" y="3092656"/>
            <a:ext cx="301250" cy="339782"/>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6" name="Freeform 458"/>
          <p:cNvSpPr>
            <a:spLocks/>
          </p:cNvSpPr>
          <p:nvPr userDrawn="1">
            <p:custDataLst>
              <p:tags r:id="rId252"/>
            </p:custDataLst>
          </p:nvPr>
        </p:nvSpPr>
        <p:spPr bwMode="auto">
          <a:xfrm>
            <a:off x="6869041" y="2689822"/>
            <a:ext cx="19265" cy="6305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7" name="Freeform 459"/>
          <p:cNvSpPr>
            <a:spLocks/>
          </p:cNvSpPr>
          <p:nvPr userDrawn="1">
            <p:custDataLst>
              <p:tags r:id="rId253"/>
            </p:custDataLst>
          </p:nvPr>
        </p:nvSpPr>
        <p:spPr bwMode="auto">
          <a:xfrm>
            <a:off x="6531011" y="2418346"/>
            <a:ext cx="325770" cy="3012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8" name="Freeform 460"/>
          <p:cNvSpPr>
            <a:spLocks/>
          </p:cNvSpPr>
          <p:nvPr userDrawn="1">
            <p:custDataLst>
              <p:tags r:id="rId254"/>
            </p:custDataLst>
          </p:nvPr>
        </p:nvSpPr>
        <p:spPr bwMode="auto">
          <a:xfrm>
            <a:off x="7664201" y="2674058"/>
            <a:ext cx="166387" cy="91076"/>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solidFill>
          <a:ln w="6350" cmpd="sng">
            <a:solidFill>
              <a:schemeClr val="bg1"/>
            </a:solidFill>
            <a:prstDash val="solid"/>
            <a:round/>
            <a:headEnd/>
            <a:tailEnd/>
          </a:ln>
        </p:spPr>
        <p:txBody>
          <a:bodyPr/>
          <a:lstStyle/>
          <a:p>
            <a:endParaRPr lang="en-US"/>
          </a:p>
        </p:txBody>
      </p:sp>
      <p:sp>
        <p:nvSpPr>
          <p:cNvPr id="419" name="Freeform 461"/>
          <p:cNvSpPr>
            <a:spLocks/>
          </p:cNvSpPr>
          <p:nvPr userDrawn="1">
            <p:custDataLst>
              <p:tags r:id="rId255"/>
            </p:custDataLst>
          </p:nvPr>
        </p:nvSpPr>
        <p:spPr bwMode="auto">
          <a:xfrm>
            <a:off x="7166788" y="2740614"/>
            <a:ext cx="162885" cy="190909"/>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solidFill>
          <a:ln w="6350" cmpd="sng">
            <a:solidFill>
              <a:schemeClr val="bg1"/>
            </a:solidFill>
            <a:prstDash val="solid"/>
            <a:round/>
            <a:headEnd/>
            <a:tailEnd/>
          </a:ln>
        </p:spPr>
        <p:txBody>
          <a:bodyPr/>
          <a:lstStyle/>
          <a:p>
            <a:endParaRPr lang="en-US"/>
          </a:p>
        </p:txBody>
      </p:sp>
      <p:sp>
        <p:nvSpPr>
          <p:cNvPr id="420" name="Freeform 462"/>
          <p:cNvSpPr>
            <a:spLocks/>
          </p:cNvSpPr>
          <p:nvPr userDrawn="1">
            <p:custDataLst>
              <p:tags r:id="rId256"/>
            </p:custDataLst>
          </p:nvPr>
        </p:nvSpPr>
        <p:spPr bwMode="auto">
          <a:xfrm>
            <a:off x="7259615" y="2952540"/>
            <a:ext cx="77064" cy="6305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1" name="Freeform 463"/>
          <p:cNvSpPr>
            <a:spLocks/>
          </p:cNvSpPr>
          <p:nvPr userDrawn="1">
            <p:custDataLst>
              <p:tags r:id="rId257"/>
            </p:custDataLst>
          </p:nvPr>
        </p:nvSpPr>
        <p:spPr bwMode="auto">
          <a:xfrm>
            <a:off x="6243772" y="3759959"/>
            <a:ext cx="206671" cy="175145"/>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solidFill>
          <a:ln w="6350" cmpd="sng">
            <a:solidFill>
              <a:schemeClr val="bg1"/>
            </a:solidFill>
            <a:prstDash val="solid"/>
            <a:round/>
            <a:headEnd/>
            <a:tailEnd/>
          </a:ln>
        </p:spPr>
        <p:txBody>
          <a:bodyPr/>
          <a:lstStyle/>
          <a:p>
            <a:endParaRPr lang="en-US"/>
          </a:p>
        </p:txBody>
      </p:sp>
      <p:sp>
        <p:nvSpPr>
          <p:cNvPr id="422" name="Freeform 464"/>
          <p:cNvSpPr>
            <a:spLocks/>
          </p:cNvSpPr>
          <p:nvPr userDrawn="1">
            <p:custDataLst>
              <p:tags r:id="rId258"/>
            </p:custDataLst>
          </p:nvPr>
        </p:nvSpPr>
        <p:spPr bwMode="auto">
          <a:xfrm>
            <a:off x="8499643" y="2947285"/>
            <a:ext cx="763633" cy="965051"/>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solidFill>
          <a:ln w="6350" cmpd="sng">
            <a:solidFill>
              <a:schemeClr val="bg1"/>
            </a:solidFill>
            <a:prstDash val="solid"/>
            <a:round/>
            <a:headEnd/>
            <a:tailEnd/>
          </a:ln>
        </p:spPr>
        <p:txBody>
          <a:bodyPr/>
          <a:lstStyle/>
          <a:p>
            <a:endParaRPr lang="en-US"/>
          </a:p>
        </p:txBody>
      </p:sp>
      <p:sp>
        <p:nvSpPr>
          <p:cNvPr id="423" name="Freeform 465"/>
          <p:cNvSpPr>
            <a:spLocks/>
          </p:cNvSpPr>
          <p:nvPr userDrawn="1">
            <p:custDataLst>
              <p:tags r:id="rId259"/>
            </p:custDataLst>
          </p:nvPr>
        </p:nvSpPr>
        <p:spPr bwMode="auto">
          <a:xfrm>
            <a:off x="6427675" y="3824763"/>
            <a:ext cx="175145" cy="227689"/>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solidFill>
          <a:ln w="6350" cmpd="sng">
            <a:solidFill>
              <a:schemeClr val="bg1"/>
            </a:solidFill>
            <a:prstDash val="solid"/>
            <a:round/>
            <a:headEnd/>
            <a:tailEnd/>
          </a:ln>
        </p:spPr>
        <p:txBody>
          <a:bodyPr/>
          <a:lstStyle/>
          <a:p>
            <a:endParaRPr lang="en-US"/>
          </a:p>
        </p:txBody>
      </p:sp>
      <p:sp>
        <p:nvSpPr>
          <p:cNvPr id="424" name="Freeform 466"/>
          <p:cNvSpPr>
            <a:spLocks/>
          </p:cNvSpPr>
          <p:nvPr userDrawn="1">
            <p:custDataLst>
              <p:tags r:id="rId260"/>
            </p:custDataLst>
          </p:nvPr>
        </p:nvSpPr>
        <p:spPr bwMode="auto">
          <a:xfrm>
            <a:off x="7606402" y="4040191"/>
            <a:ext cx="211926" cy="299499"/>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solidFill>
          <a:ln w="6350" cmpd="sng">
            <a:solidFill>
              <a:schemeClr val="bg1"/>
            </a:solidFill>
            <a:prstDash val="solid"/>
            <a:round/>
            <a:headEnd/>
            <a:tailEnd/>
          </a:ln>
        </p:spPr>
        <p:txBody>
          <a:bodyPr/>
          <a:lstStyle/>
          <a:p>
            <a:endParaRPr lang="en-US"/>
          </a:p>
        </p:txBody>
      </p:sp>
      <p:sp>
        <p:nvSpPr>
          <p:cNvPr id="425" name="Freeform 467"/>
          <p:cNvSpPr>
            <a:spLocks/>
          </p:cNvSpPr>
          <p:nvPr userDrawn="1">
            <p:custDataLst>
              <p:tags r:id="rId261"/>
            </p:custDataLst>
          </p:nvPr>
        </p:nvSpPr>
        <p:spPr bwMode="auto">
          <a:xfrm>
            <a:off x="7587137" y="3031355"/>
            <a:ext cx="112093" cy="143619"/>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solidFill>
          <a:ln w="6350" cmpd="sng">
            <a:solidFill>
              <a:schemeClr val="bg1"/>
            </a:solidFill>
            <a:prstDash val="solid"/>
            <a:round/>
            <a:headEnd/>
            <a:tailEnd/>
          </a:ln>
        </p:spPr>
        <p:txBody>
          <a:bodyPr/>
          <a:lstStyle/>
          <a:p>
            <a:endParaRPr lang="en-US"/>
          </a:p>
        </p:txBody>
      </p:sp>
      <p:sp>
        <p:nvSpPr>
          <p:cNvPr id="426" name="Freeform 468"/>
          <p:cNvSpPr>
            <a:spLocks/>
          </p:cNvSpPr>
          <p:nvPr userDrawn="1">
            <p:custDataLst>
              <p:tags r:id="rId262"/>
            </p:custDataLst>
          </p:nvPr>
        </p:nvSpPr>
        <p:spPr bwMode="auto">
          <a:xfrm>
            <a:off x="7916410" y="3145200"/>
            <a:ext cx="24520" cy="61300"/>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27" name="Freeform 469"/>
          <p:cNvSpPr>
            <a:spLocks/>
          </p:cNvSpPr>
          <p:nvPr userDrawn="1">
            <p:custDataLst>
              <p:tags r:id="rId263"/>
            </p:custDataLst>
          </p:nvPr>
        </p:nvSpPr>
        <p:spPr bwMode="auto">
          <a:xfrm>
            <a:off x="7130007" y="2190658"/>
            <a:ext cx="178648" cy="7356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8" name="Freeform 470"/>
          <p:cNvSpPr>
            <a:spLocks/>
          </p:cNvSpPr>
          <p:nvPr userDrawn="1">
            <p:custDataLst>
              <p:tags r:id="rId264"/>
            </p:custDataLst>
          </p:nvPr>
        </p:nvSpPr>
        <p:spPr bwMode="auto">
          <a:xfrm>
            <a:off x="7583634" y="2985817"/>
            <a:ext cx="33277" cy="6305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solidFill>
          <a:ln w="6350" cmpd="sng">
            <a:solidFill>
              <a:schemeClr val="bg1"/>
            </a:solidFill>
            <a:prstDash val="solid"/>
            <a:round/>
            <a:headEnd/>
            <a:tailEnd/>
          </a:ln>
        </p:spPr>
        <p:txBody>
          <a:bodyPr/>
          <a:lstStyle/>
          <a:p>
            <a:endParaRPr lang="en-US"/>
          </a:p>
        </p:txBody>
      </p:sp>
      <p:sp>
        <p:nvSpPr>
          <p:cNvPr id="429" name="Freeform 471"/>
          <p:cNvSpPr>
            <a:spLocks/>
          </p:cNvSpPr>
          <p:nvPr userDrawn="1">
            <p:custDataLst>
              <p:tags r:id="rId265"/>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430" name="Freeform 472"/>
          <p:cNvSpPr>
            <a:spLocks/>
          </p:cNvSpPr>
          <p:nvPr userDrawn="1">
            <p:custDataLst>
              <p:tags r:id="rId266"/>
            </p:custDataLst>
          </p:nvPr>
        </p:nvSpPr>
        <p:spPr bwMode="auto">
          <a:xfrm>
            <a:off x="7128256" y="2243201"/>
            <a:ext cx="145370" cy="9282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1" name="Freeform 473"/>
          <p:cNvSpPr>
            <a:spLocks/>
          </p:cNvSpPr>
          <p:nvPr userDrawn="1">
            <p:custDataLst>
              <p:tags r:id="rId267"/>
            </p:custDataLst>
          </p:nvPr>
        </p:nvSpPr>
        <p:spPr bwMode="auto">
          <a:xfrm>
            <a:off x="6804237" y="2448122"/>
            <a:ext cx="21017" cy="6655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2" name="Freeform 474"/>
          <p:cNvSpPr>
            <a:spLocks/>
          </p:cNvSpPr>
          <p:nvPr userDrawn="1">
            <p:custDataLst>
              <p:tags r:id="rId268"/>
            </p:custDataLst>
          </p:nvPr>
        </p:nvSpPr>
        <p:spPr bwMode="auto">
          <a:xfrm>
            <a:off x="7573125" y="4527095"/>
            <a:ext cx="77064" cy="266221"/>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solidFill>
          <a:ln w="6350" cmpd="sng">
            <a:solidFill>
              <a:schemeClr val="bg1"/>
            </a:solidFill>
            <a:prstDash val="solid"/>
            <a:round/>
            <a:headEnd/>
            <a:tailEnd/>
          </a:ln>
        </p:spPr>
        <p:txBody>
          <a:bodyPr/>
          <a:lstStyle/>
          <a:p>
            <a:endParaRPr lang="en-US"/>
          </a:p>
        </p:txBody>
      </p:sp>
      <p:sp>
        <p:nvSpPr>
          <p:cNvPr id="433" name="Freeform 475"/>
          <p:cNvSpPr>
            <a:spLocks/>
          </p:cNvSpPr>
          <p:nvPr userDrawn="1">
            <p:custDataLst>
              <p:tags r:id="rId269"/>
            </p:custDataLst>
          </p:nvPr>
        </p:nvSpPr>
        <p:spPr bwMode="auto">
          <a:xfrm>
            <a:off x="7012661" y="2950788"/>
            <a:ext cx="15763" cy="6305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34" name="Freeform 476"/>
          <p:cNvSpPr>
            <a:spLocks/>
          </p:cNvSpPr>
          <p:nvPr userDrawn="1">
            <p:custDataLst>
              <p:tags r:id="rId270"/>
            </p:custDataLst>
          </p:nvPr>
        </p:nvSpPr>
        <p:spPr bwMode="auto">
          <a:xfrm>
            <a:off x="7364702" y="4739021"/>
            <a:ext cx="208423" cy="239948"/>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solidFill>
          <a:ln w="6350" cmpd="sng">
            <a:solidFill>
              <a:schemeClr val="bg1"/>
            </a:solidFill>
            <a:prstDash val="solid"/>
            <a:round/>
            <a:headEnd/>
            <a:tailEnd/>
          </a:ln>
        </p:spPr>
        <p:txBody>
          <a:bodyPr/>
          <a:lstStyle/>
          <a:p>
            <a:endParaRPr lang="en-US"/>
          </a:p>
        </p:txBody>
      </p:sp>
      <p:sp>
        <p:nvSpPr>
          <p:cNvPr id="435" name="Freeform 477"/>
          <p:cNvSpPr>
            <a:spLocks/>
          </p:cNvSpPr>
          <p:nvPr userDrawn="1">
            <p:custDataLst>
              <p:tags r:id="rId271"/>
            </p:custDataLst>
          </p:nvPr>
        </p:nvSpPr>
        <p:spPr bwMode="auto">
          <a:xfrm>
            <a:off x="7268373" y="4492066"/>
            <a:ext cx="324018" cy="33102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solidFill>
          <a:ln w="6350" cmpd="sng">
            <a:solidFill>
              <a:schemeClr val="bg1"/>
            </a:solidFill>
            <a:prstDash val="solid"/>
            <a:round/>
            <a:headEnd/>
            <a:tailEnd/>
          </a:ln>
        </p:spPr>
        <p:txBody>
          <a:bodyPr/>
          <a:lstStyle/>
          <a:p>
            <a:endParaRPr lang="en-US"/>
          </a:p>
        </p:txBody>
      </p:sp>
      <p:sp>
        <p:nvSpPr>
          <p:cNvPr id="436" name="Freeform 478"/>
          <p:cNvSpPr>
            <a:spLocks/>
          </p:cNvSpPr>
          <p:nvPr userDrawn="1">
            <p:custDataLst>
              <p:tags r:id="rId272"/>
            </p:custDataLst>
          </p:nvPr>
        </p:nvSpPr>
        <p:spPr bwMode="auto">
          <a:xfrm>
            <a:off x="6977631" y="4793316"/>
            <a:ext cx="387070" cy="420349"/>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solidFill>
          <a:ln w="6350" cmpd="sng">
            <a:solidFill>
              <a:schemeClr val="bg1"/>
            </a:solidFill>
            <a:prstDash val="solid"/>
            <a:round/>
            <a:headEnd/>
            <a:tailEnd/>
          </a:ln>
        </p:spPr>
        <p:txBody>
          <a:bodyPr/>
          <a:lstStyle/>
          <a:p>
            <a:endParaRPr lang="en-US"/>
          </a:p>
        </p:txBody>
      </p:sp>
      <p:sp>
        <p:nvSpPr>
          <p:cNvPr id="437" name="Freeform 479"/>
          <p:cNvSpPr>
            <a:spLocks/>
          </p:cNvSpPr>
          <p:nvPr userDrawn="1">
            <p:custDataLst>
              <p:tags r:id="rId273"/>
            </p:custDataLst>
          </p:nvPr>
        </p:nvSpPr>
        <p:spPr bwMode="auto">
          <a:xfrm>
            <a:off x="6182472" y="3612837"/>
            <a:ext cx="178648" cy="155880"/>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solidFill>
          <a:ln w="6350" cmpd="sng">
            <a:solidFill>
              <a:schemeClr val="bg1"/>
            </a:solidFill>
            <a:prstDash val="solid"/>
            <a:round/>
            <a:headEnd/>
            <a:tailEnd/>
          </a:ln>
        </p:spPr>
        <p:txBody>
          <a:bodyPr/>
          <a:lstStyle/>
          <a:p>
            <a:endParaRPr lang="en-US"/>
          </a:p>
        </p:txBody>
      </p:sp>
      <p:sp>
        <p:nvSpPr>
          <p:cNvPr id="438" name="Freeform 480"/>
          <p:cNvSpPr>
            <a:spLocks/>
          </p:cNvSpPr>
          <p:nvPr userDrawn="1">
            <p:custDataLst>
              <p:tags r:id="rId274"/>
            </p:custDataLst>
          </p:nvPr>
        </p:nvSpPr>
        <p:spPr bwMode="auto">
          <a:xfrm>
            <a:off x="7476795" y="4232851"/>
            <a:ext cx="297747" cy="369557"/>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solidFill>
          <a:ln w="6350" cmpd="sng">
            <a:solidFill>
              <a:schemeClr val="bg1"/>
            </a:solidFill>
            <a:prstDash val="solid"/>
            <a:round/>
            <a:headEnd/>
            <a:tailEnd/>
          </a:ln>
        </p:spPr>
        <p:txBody>
          <a:bodyPr/>
          <a:lstStyle/>
          <a:p>
            <a:endParaRPr lang="en-US"/>
          </a:p>
        </p:txBody>
      </p:sp>
      <p:sp>
        <p:nvSpPr>
          <p:cNvPr id="439" name="Freeform 481"/>
          <p:cNvSpPr>
            <a:spLocks/>
          </p:cNvSpPr>
          <p:nvPr userDrawn="1">
            <p:custDataLst>
              <p:tags r:id="rId275"/>
            </p:custDataLst>
          </p:nvPr>
        </p:nvSpPr>
        <p:spPr bwMode="auto">
          <a:xfrm>
            <a:off x="10305391" y="2593492"/>
            <a:ext cx="21017" cy="6305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0" name="Freeform 482"/>
          <p:cNvSpPr>
            <a:spLocks/>
          </p:cNvSpPr>
          <p:nvPr userDrawn="1">
            <p:custDataLst>
              <p:tags r:id="rId276"/>
            </p:custDataLst>
          </p:nvPr>
        </p:nvSpPr>
        <p:spPr bwMode="auto">
          <a:xfrm>
            <a:off x="10149511" y="2595244"/>
            <a:ext cx="155880" cy="138364"/>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1" name="Freeform 483"/>
          <p:cNvSpPr>
            <a:spLocks/>
          </p:cNvSpPr>
          <p:nvPr userDrawn="1">
            <p:custDataLst>
              <p:tags r:id="rId277"/>
            </p:custDataLst>
          </p:nvPr>
        </p:nvSpPr>
        <p:spPr bwMode="auto">
          <a:xfrm>
            <a:off x="10116234" y="2985817"/>
            <a:ext cx="57797" cy="6305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2" name="Freeform 484"/>
          <p:cNvSpPr>
            <a:spLocks/>
          </p:cNvSpPr>
          <p:nvPr userDrawn="1">
            <p:custDataLst>
              <p:tags r:id="rId278"/>
            </p:custDataLst>
          </p:nvPr>
        </p:nvSpPr>
        <p:spPr bwMode="auto">
          <a:xfrm>
            <a:off x="10056685" y="3001581"/>
            <a:ext cx="66555" cy="92826"/>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3" name="Freeform 485"/>
          <p:cNvSpPr>
            <a:spLocks/>
          </p:cNvSpPr>
          <p:nvPr userDrawn="1">
            <p:custDataLst>
              <p:tags r:id="rId279"/>
            </p:custDataLst>
          </p:nvPr>
        </p:nvSpPr>
        <p:spPr bwMode="auto">
          <a:xfrm>
            <a:off x="10074199" y="2738863"/>
            <a:ext cx="231192" cy="269724"/>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4" name="Freeform 486"/>
          <p:cNvSpPr>
            <a:spLocks/>
          </p:cNvSpPr>
          <p:nvPr userDrawn="1">
            <p:custDataLst>
              <p:tags r:id="rId280"/>
            </p:custDataLst>
          </p:nvPr>
        </p:nvSpPr>
        <p:spPr bwMode="auto">
          <a:xfrm>
            <a:off x="7408489" y="1514597"/>
            <a:ext cx="119099" cy="6655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5" name="Freeform 487"/>
          <p:cNvSpPr>
            <a:spLocks/>
          </p:cNvSpPr>
          <p:nvPr userDrawn="1">
            <p:custDataLst>
              <p:tags r:id="rId281"/>
            </p:custDataLst>
          </p:nvPr>
        </p:nvSpPr>
        <p:spPr bwMode="auto">
          <a:xfrm>
            <a:off x="7566119" y="1495332"/>
            <a:ext cx="70058" cy="6305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6" name="Freeform 488"/>
          <p:cNvSpPr>
            <a:spLocks/>
          </p:cNvSpPr>
          <p:nvPr userDrawn="1">
            <p:custDataLst>
              <p:tags r:id="rId282"/>
            </p:custDataLst>
          </p:nvPr>
        </p:nvSpPr>
        <p:spPr bwMode="auto">
          <a:xfrm>
            <a:off x="7606402" y="1504088"/>
            <a:ext cx="143619" cy="6305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7" name="Freeform 493"/>
          <p:cNvSpPr>
            <a:spLocks/>
          </p:cNvSpPr>
          <p:nvPr userDrawn="1">
            <p:custDataLst>
              <p:tags r:id="rId283"/>
            </p:custDataLst>
          </p:nvPr>
        </p:nvSpPr>
        <p:spPr bwMode="auto">
          <a:xfrm>
            <a:off x="8282463" y="1462054"/>
            <a:ext cx="103336" cy="6655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8" name="Freeform 495"/>
          <p:cNvSpPr>
            <a:spLocks/>
          </p:cNvSpPr>
          <p:nvPr userDrawn="1">
            <p:custDataLst>
              <p:tags r:id="rId284"/>
            </p:custDataLst>
          </p:nvPr>
        </p:nvSpPr>
        <p:spPr bwMode="auto">
          <a:xfrm>
            <a:off x="8416331" y="1504088"/>
            <a:ext cx="91076" cy="6305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9" name="Freeform 500"/>
          <p:cNvSpPr>
            <a:spLocks/>
          </p:cNvSpPr>
          <p:nvPr userDrawn="1">
            <p:custDataLst>
              <p:tags r:id="rId285"/>
            </p:custDataLst>
          </p:nvPr>
        </p:nvSpPr>
        <p:spPr bwMode="auto">
          <a:xfrm>
            <a:off x="9301808" y="1626690"/>
            <a:ext cx="154128" cy="6305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0" name="Freeform 501"/>
          <p:cNvSpPr>
            <a:spLocks/>
          </p:cNvSpPr>
          <p:nvPr userDrawn="1">
            <p:custDataLst>
              <p:tags r:id="rId286"/>
            </p:custDataLst>
          </p:nvPr>
        </p:nvSpPr>
        <p:spPr bwMode="auto">
          <a:xfrm>
            <a:off x="9478705" y="1635448"/>
            <a:ext cx="105087" cy="6305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1" name="Line 504"/>
          <p:cNvSpPr>
            <a:spLocks noChangeShapeType="1"/>
          </p:cNvSpPr>
          <p:nvPr userDrawn="1">
            <p:custDataLst>
              <p:tags r:id="rId287"/>
            </p:custDataLst>
          </p:nvPr>
        </p:nvSpPr>
        <p:spPr bwMode="auto">
          <a:xfrm flipV="1">
            <a:off x="9413901" y="1682736"/>
            <a:ext cx="0" cy="1752"/>
          </a:xfrm>
          <a:prstGeom prst="line">
            <a:avLst/>
          </a:prstGeom>
          <a:noFill/>
          <a:ln w="63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2" name="Freeform 509"/>
          <p:cNvSpPr>
            <a:spLocks/>
          </p:cNvSpPr>
          <p:nvPr userDrawn="1">
            <p:custDataLst>
              <p:tags r:id="rId288"/>
            </p:custDataLst>
          </p:nvPr>
        </p:nvSpPr>
        <p:spPr bwMode="auto">
          <a:xfrm>
            <a:off x="10149511" y="1744038"/>
            <a:ext cx="61301" cy="64803"/>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3" name="Freeform 511"/>
          <p:cNvSpPr>
            <a:spLocks/>
          </p:cNvSpPr>
          <p:nvPr userDrawn="1">
            <p:custDataLst>
              <p:tags r:id="rId289"/>
            </p:custDataLst>
          </p:nvPr>
        </p:nvSpPr>
        <p:spPr bwMode="auto">
          <a:xfrm>
            <a:off x="10464773" y="2257213"/>
            <a:ext cx="47290" cy="6655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4" name="Freeform 512"/>
          <p:cNvSpPr>
            <a:spLocks/>
          </p:cNvSpPr>
          <p:nvPr userDrawn="1">
            <p:custDataLst>
              <p:tags r:id="rId290"/>
            </p:custDataLst>
          </p:nvPr>
        </p:nvSpPr>
        <p:spPr bwMode="auto">
          <a:xfrm>
            <a:off x="10520819" y="2274727"/>
            <a:ext cx="21017" cy="64804"/>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5" name="Freeform 513"/>
          <p:cNvSpPr>
            <a:spLocks/>
          </p:cNvSpPr>
          <p:nvPr userDrawn="1">
            <p:custDataLst>
              <p:tags r:id="rId291"/>
            </p:custDataLst>
          </p:nvPr>
        </p:nvSpPr>
        <p:spPr bwMode="auto">
          <a:xfrm>
            <a:off x="10371946" y="2414843"/>
            <a:ext cx="15763" cy="6305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6" name="Freeform 514"/>
          <p:cNvSpPr>
            <a:spLocks/>
          </p:cNvSpPr>
          <p:nvPr userDrawn="1">
            <p:custDataLst>
              <p:tags r:id="rId292"/>
            </p:custDataLst>
          </p:nvPr>
        </p:nvSpPr>
        <p:spPr bwMode="auto">
          <a:xfrm>
            <a:off x="10384206" y="2446370"/>
            <a:ext cx="3503" cy="6655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7" name="Freeform 515"/>
          <p:cNvSpPr>
            <a:spLocks/>
          </p:cNvSpPr>
          <p:nvPr userDrawn="1">
            <p:custDataLst>
              <p:tags r:id="rId293"/>
            </p:custDataLst>
          </p:nvPr>
        </p:nvSpPr>
        <p:spPr bwMode="auto">
          <a:xfrm>
            <a:off x="10370194" y="2537445"/>
            <a:ext cx="10509" cy="61301"/>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8" name="Freeform 516"/>
          <p:cNvSpPr>
            <a:spLocks/>
          </p:cNvSpPr>
          <p:nvPr userDrawn="1">
            <p:custDataLst>
              <p:tags r:id="rId294"/>
            </p:custDataLst>
          </p:nvPr>
        </p:nvSpPr>
        <p:spPr bwMode="auto">
          <a:xfrm>
            <a:off x="10345674" y="2575977"/>
            <a:ext cx="0" cy="64804"/>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9" name="Freeform 517"/>
          <p:cNvSpPr>
            <a:spLocks/>
          </p:cNvSpPr>
          <p:nvPr userDrawn="1">
            <p:custDataLst>
              <p:tags r:id="rId295"/>
            </p:custDataLst>
          </p:nvPr>
        </p:nvSpPr>
        <p:spPr bwMode="auto">
          <a:xfrm>
            <a:off x="10345674" y="2575977"/>
            <a:ext cx="8758" cy="64804"/>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0" name="Freeform 520"/>
          <p:cNvSpPr>
            <a:spLocks/>
          </p:cNvSpPr>
          <p:nvPr userDrawn="1">
            <p:custDataLst>
              <p:tags r:id="rId296"/>
            </p:custDataLst>
          </p:nvPr>
        </p:nvSpPr>
        <p:spPr bwMode="auto">
          <a:xfrm>
            <a:off x="7608154" y="1824605"/>
            <a:ext cx="47289" cy="64803"/>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1" name="Freeform 521"/>
          <p:cNvSpPr>
            <a:spLocks/>
          </p:cNvSpPr>
          <p:nvPr userDrawn="1">
            <p:custDataLst>
              <p:tags r:id="rId297"/>
            </p:custDataLst>
          </p:nvPr>
        </p:nvSpPr>
        <p:spPr bwMode="auto">
          <a:xfrm>
            <a:off x="7646686" y="1617933"/>
            <a:ext cx="252209" cy="180399"/>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2" name="Freeform 523"/>
          <p:cNvSpPr>
            <a:spLocks/>
          </p:cNvSpPr>
          <p:nvPr userDrawn="1">
            <p:custDataLst>
              <p:tags r:id="rId298"/>
            </p:custDataLst>
          </p:nvPr>
        </p:nvSpPr>
        <p:spPr bwMode="auto">
          <a:xfrm>
            <a:off x="9960354" y="2288739"/>
            <a:ext cx="217180" cy="295996"/>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463" name="Group 524"/>
          <p:cNvGrpSpPr>
            <a:grpSpLocks/>
          </p:cNvGrpSpPr>
          <p:nvPr userDrawn="1">
            <p:custDataLst>
              <p:tags r:id="rId299"/>
            </p:custDataLst>
          </p:nvPr>
        </p:nvGrpSpPr>
        <p:grpSpPr bwMode="auto">
          <a:xfrm>
            <a:off x="8503897" y="2243313"/>
            <a:ext cx="740865" cy="423851"/>
            <a:chOff x="4115" y="1551"/>
            <a:chExt cx="504" cy="244"/>
          </a:xfrm>
          <a:solidFill>
            <a:schemeClr val="bg2"/>
          </a:solidFill>
        </p:grpSpPr>
        <p:sp>
          <p:nvSpPr>
            <p:cNvPr id="464"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6350" cmpd="sng">
              <a:solidFill>
                <a:schemeClr val="bg1"/>
              </a:solidFill>
              <a:prstDash val="solid"/>
              <a:round/>
              <a:headEnd/>
              <a:tailEnd/>
            </a:ln>
          </p:spPr>
          <p:txBody>
            <a:bodyPr/>
            <a:lstStyle/>
            <a:p>
              <a:endParaRPr lang="en-US"/>
            </a:p>
          </p:txBody>
        </p:sp>
        <p:sp>
          <p:nvSpPr>
            <p:cNvPr id="465"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6350" cmpd="sng">
              <a:solidFill>
                <a:schemeClr val="bg1"/>
              </a:solidFill>
              <a:prstDash val="solid"/>
              <a:round/>
              <a:headEnd/>
              <a:tailEnd/>
            </a:ln>
          </p:spPr>
          <p:txBody>
            <a:bodyPr/>
            <a:lstStyle/>
            <a:p>
              <a:endParaRPr lang="en-US"/>
            </a:p>
          </p:txBody>
        </p:sp>
      </p:grpSp>
      <p:sp>
        <p:nvSpPr>
          <p:cNvPr id="466" name="Freeform 527"/>
          <p:cNvSpPr>
            <a:spLocks/>
          </p:cNvSpPr>
          <p:nvPr userDrawn="1">
            <p:custDataLst>
              <p:tags r:id="rId300"/>
            </p:custDataLst>
          </p:nvPr>
        </p:nvSpPr>
        <p:spPr bwMode="auto">
          <a:xfrm>
            <a:off x="7585385" y="3066384"/>
            <a:ext cx="584985" cy="563968"/>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7" name="Freeform 528"/>
          <p:cNvSpPr>
            <a:spLocks/>
          </p:cNvSpPr>
          <p:nvPr userDrawn="1">
            <p:custDataLst>
              <p:tags r:id="rId301"/>
            </p:custDataLst>
          </p:nvPr>
        </p:nvSpPr>
        <p:spPr bwMode="auto">
          <a:xfrm>
            <a:off x="7005655" y="2563717"/>
            <a:ext cx="63052" cy="6305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8" name="Freeform 529"/>
          <p:cNvSpPr>
            <a:spLocks/>
          </p:cNvSpPr>
          <p:nvPr userDrawn="1">
            <p:custDataLst>
              <p:tags r:id="rId302"/>
            </p:custDataLst>
          </p:nvPr>
        </p:nvSpPr>
        <p:spPr bwMode="auto">
          <a:xfrm>
            <a:off x="6718416" y="2798412"/>
            <a:ext cx="17515" cy="6305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9" name="Freeform 530"/>
          <p:cNvSpPr>
            <a:spLocks/>
          </p:cNvSpPr>
          <p:nvPr userDrawn="1">
            <p:custDataLst>
              <p:tags r:id="rId303"/>
            </p:custDataLst>
          </p:nvPr>
        </p:nvSpPr>
        <p:spPr bwMode="auto">
          <a:xfrm>
            <a:off x="6268293" y="3180229"/>
            <a:ext cx="31526" cy="6305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0" name="Freeform 531"/>
          <p:cNvSpPr>
            <a:spLocks/>
          </p:cNvSpPr>
          <p:nvPr userDrawn="1">
            <p:custDataLst>
              <p:tags r:id="rId304"/>
            </p:custDataLst>
          </p:nvPr>
        </p:nvSpPr>
        <p:spPr bwMode="auto">
          <a:xfrm>
            <a:off x="6203489" y="3197743"/>
            <a:ext cx="26271" cy="6655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1" name="Freeform 532"/>
          <p:cNvSpPr>
            <a:spLocks/>
          </p:cNvSpPr>
          <p:nvPr userDrawn="1">
            <p:custDataLst>
              <p:tags r:id="rId305"/>
            </p:custDataLst>
          </p:nvPr>
        </p:nvSpPr>
        <p:spPr bwMode="auto">
          <a:xfrm>
            <a:off x="6175466" y="3190737"/>
            <a:ext cx="7006" cy="6305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2" name="Freeform 533"/>
          <p:cNvSpPr>
            <a:spLocks/>
          </p:cNvSpPr>
          <p:nvPr userDrawn="1">
            <p:custDataLst>
              <p:tags r:id="rId306"/>
            </p:custDataLst>
          </p:nvPr>
        </p:nvSpPr>
        <p:spPr bwMode="auto">
          <a:xfrm>
            <a:off x="7578379" y="2891238"/>
            <a:ext cx="192660" cy="175145"/>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solidFill>
          <a:ln w="6350" cmpd="sng">
            <a:solidFill>
              <a:schemeClr val="bg1"/>
            </a:solidFill>
            <a:prstDash val="solid"/>
            <a:round/>
            <a:headEnd/>
            <a:tailEnd/>
          </a:ln>
        </p:spPr>
        <p:txBody>
          <a:bodyPr/>
          <a:lstStyle/>
          <a:p>
            <a:endParaRPr lang="en-US"/>
          </a:p>
        </p:txBody>
      </p:sp>
      <p:sp>
        <p:nvSpPr>
          <p:cNvPr id="473" name="Freeform 534"/>
          <p:cNvSpPr>
            <a:spLocks/>
          </p:cNvSpPr>
          <p:nvPr userDrawn="1">
            <p:custDataLst>
              <p:tags r:id="rId307"/>
            </p:custDataLst>
          </p:nvPr>
        </p:nvSpPr>
        <p:spPr bwMode="auto">
          <a:xfrm>
            <a:off x="9888545" y="3311587"/>
            <a:ext cx="47289" cy="87573"/>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solidFill>
          <a:ln w="6350" cmpd="sng">
            <a:solidFill>
              <a:schemeClr val="bg1"/>
            </a:solidFill>
            <a:prstDash val="solid"/>
            <a:round/>
            <a:headEnd/>
            <a:tailEnd/>
          </a:ln>
        </p:spPr>
        <p:txBody>
          <a:bodyPr/>
          <a:lstStyle/>
          <a:p>
            <a:endParaRPr lang="en-US"/>
          </a:p>
        </p:txBody>
      </p:sp>
      <p:grpSp>
        <p:nvGrpSpPr>
          <p:cNvPr id="474" name="Group 535"/>
          <p:cNvGrpSpPr>
            <a:grpSpLocks/>
          </p:cNvGrpSpPr>
          <p:nvPr userDrawn="1">
            <p:custDataLst>
              <p:tags r:id="rId308"/>
            </p:custDataLst>
          </p:nvPr>
        </p:nvGrpSpPr>
        <p:grpSpPr bwMode="auto">
          <a:xfrm>
            <a:off x="7292893" y="2724851"/>
            <a:ext cx="532442" cy="222434"/>
            <a:chOff x="3289" y="1830"/>
            <a:chExt cx="363" cy="128"/>
          </a:xfrm>
          <a:solidFill>
            <a:schemeClr val="bg2"/>
          </a:solidFill>
        </p:grpSpPr>
        <p:sp>
          <p:nvSpPr>
            <p:cNvPr id="475"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6"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7"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8"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9"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80" name="Freeform 541"/>
          <p:cNvSpPr>
            <a:spLocks/>
          </p:cNvSpPr>
          <p:nvPr userDrawn="1">
            <p:custDataLst>
              <p:tags r:id="rId309"/>
            </p:custDataLst>
          </p:nvPr>
        </p:nvSpPr>
        <p:spPr bwMode="auto">
          <a:xfrm>
            <a:off x="5073802" y="3996405"/>
            <a:ext cx="110342" cy="134861"/>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1" name="Freeform 542"/>
          <p:cNvSpPr>
            <a:spLocks/>
          </p:cNvSpPr>
          <p:nvPr userDrawn="1">
            <p:custDataLst>
              <p:tags r:id="rId310"/>
            </p:custDataLst>
          </p:nvPr>
        </p:nvSpPr>
        <p:spPr bwMode="auto">
          <a:xfrm>
            <a:off x="9426162" y="3374639"/>
            <a:ext cx="229440" cy="506170"/>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solidFill>
          <a:ln w="6350" cmpd="sng">
            <a:solidFill>
              <a:schemeClr val="bg1"/>
            </a:solidFill>
            <a:prstDash val="solid"/>
            <a:round/>
            <a:headEnd/>
            <a:tailEnd/>
          </a:ln>
        </p:spPr>
        <p:txBody>
          <a:bodyPr/>
          <a:lstStyle/>
          <a:p>
            <a:endParaRPr lang="en-US"/>
          </a:p>
        </p:txBody>
      </p:sp>
      <p:sp>
        <p:nvSpPr>
          <p:cNvPr id="482" name="Freeform 543"/>
          <p:cNvSpPr>
            <a:spLocks/>
          </p:cNvSpPr>
          <p:nvPr userDrawn="1">
            <p:custDataLst>
              <p:tags r:id="rId311"/>
            </p:custDataLst>
          </p:nvPr>
        </p:nvSpPr>
        <p:spPr bwMode="auto">
          <a:xfrm>
            <a:off x="9522491" y="4131267"/>
            <a:ext cx="28023" cy="6305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483" name="Freeform 544"/>
          <p:cNvSpPr>
            <a:spLocks/>
          </p:cNvSpPr>
          <p:nvPr userDrawn="1">
            <p:custDataLst>
              <p:tags r:id="rId312"/>
            </p:custDataLst>
          </p:nvPr>
        </p:nvSpPr>
        <p:spPr bwMode="auto">
          <a:xfrm>
            <a:off x="8079294" y="3313339"/>
            <a:ext cx="192660" cy="299498"/>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4" name="Freeform 545"/>
          <p:cNvSpPr>
            <a:spLocks/>
          </p:cNvSpPr>
          <p:nvPr userDrawn="1">
            <p:custDataLst>
              <p:tags r:id="rId313"/>
            </p:custDataLst>
          </p:nvPr>
        </p:nvSpPr>
        <p:spPr bwMode="auto">
          <a:xfrm>
            <a:off x="6674630" y="3372888"/>
            <a:ext cx="415095" cy="42560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solidFill>
          <a:ln w="6350" cmpd="sng">
            <a:solidFill>
              <a:schemeClr val="bg1"/>
            </a:solidFill>
            <a:prstDash val="solid"/>
            <a:round/>
            <a:headEnd/>
            <a:tailEnd/>
          </a:ln>
        </p:spPr>
        <p:txBody>
          <a:bodyPr/>
          <a:lstStyle/>
          <a:p>
            <a:endParaRPr lang="en-US"/>
          </a:p>
        </p:txBody>
      </p:sp>
      <p:sp>
        <p:nvSpPr>
          <p:cNvPr id="485" name="Freeform 546"/>
          <p:cNvSpPr>
            <a:spLocks/>
          </p:cNvSpPr>
          <p:nvPr userDrawn="1">
            <p:custDataLst>
              <p:tags r:id="rId314"/>
            </p:custDataLst>
          </p:nvPr>
        </p:nvSpPr>
        <p:spPr bwMode="auto">
          <a:xfrm>
            <a:off x="6310328" y="2950788"/>
            <a:ext cx="331025" cy="287238"/>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6" name="Rectangle 485"/>
          <p:cNvSpPr/>
          <p:nvPr userDrawn="1"/>
        </p:nvSpPr>
        <p:spPr>
          <a:xfrm>
            <a:off x="2984321" y="936137"/>
            <a:ext cx="179503" cy="1819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Text Placeholder 488"/>
          <p:cNvSpPr>
            <a:spLocks noGrp="1"/>
          </p:cNvSpPr>
          <p:nvPr>
            <p:ph type="body" sz="quarter" idx="13"/>
          </p:nvPr>
        </p:nvSpPr>
        <p:spPr>
          <a:xfrm>
            <a:off x="3230055" y="861041"/>
            <a:ext cx="3099671" cy="427699"/>
          </a:xfrm>
        </p:spPr>
        <p:txBody>
          <a:bodyPr>
            <a:normAutofit/>
          </a:bodyPr>
          <a:lstStyle>
            <a:lvl1pPr marL="0" indent="0">
              <a:buNone/>
              <a:defRPr sz="1600" baseline="0"/>
            </a:lvl1pPr>
          </a:lstStyle>
          <a:p>
            <a:pPr lvl="0"/>
            <a:r>
              <a:rPr lang="en-US"/>
              <a:t>Edit Master text styles</a:t>
            </a:r>
          </a:p>
        </p:txBody>
      </p:sp>
      <p:sp>
        <p:nvSpPr>
          <p:cNvPr id="488" name="Slide Number Placeholder 5">
            <a:extLst>
              <a:ext uri="{FF2B5EF4-FFF2-40B4-BE49-F238E27FC236}">
                <a16:creationId xmlns:a16="http://schemas.microsoft.com/office/drawing/2014/main" id="{E15BC38A-7BBF-424F-8038-1497D6AF8792}"/>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5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22D24-F479-434E-A49F-F21B8239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20E5228-69F3-644D-8E45-59F44AF80F85}"/>
              </a:ext>
            </a:extLst>
          </p:cNvPr>
          <p:cNvPicPr>
            <a:picLocks noChangeAspect="1"/>
          </p:cNvPicPr>
          <p:nvPr userDrawn="1"/>
        </p:nvPicPr>
        <p:blipFill>
          <a:blip r:embed="rId3"/>
          <a:stretch>
            <a:fillRect/>
          </a:stretch>
        </p:blipFill>
        <p:spPr>
          <a:xfrm>
            <a:off x="598329" y="5298293"/>
            <a:ext cx="2122604" cy="731577"/>
          </a:xfrm>
          <a:prstGeom prst="rect">
            <a:avLst/>
          </a:prstGeom>
        </p:spPr>
      </p:pic>
      <p:sp>
        <p:nvSpPr>
          <p:cNvPr id="6" name="TextBox 5">
            <a:extLst>
              <a:ext uri="{FF2B5EF4-FFF2-40B4-BE49-F238E27FC236}">
                <a16:creationId xmlns:a16="http://schemas.microsoft.com/office/drawing/2014/main" id="{9E0FFD67-3FC9-194B-BAD0-DDF973DD4590}"/>
              </a:ext>
            </a:extLst>
          </p:cNvPr>
          <p:cNvSpPr txBox="1"/>
          <p:nvPr userDrawn="1"/>
        </p:nvSpPr>
        <p:spPr>
          <a:xfrm>
            <a:off x="3106879" y="5212657"/>
            <a:ext cx="2670464" cy="369332"/>
          </a:xfrm>
          <a:prstGeom prst="rect">
            <a:avLst/>
          </a:prstGeom>
          <a:noFill/>
        </p:spPr>
        <p:txBody>
          <a:bodyPr wrap="square" rtlCol="0">
            <a:spAutoFit/>
          </a:bodyPr>
          <a:lstStyle/>
          <a:p>
            <a:r>
              <a:rPr lang="en-US" b="1" dirty="0"/>
              <a:t>rainforest-</a:t>
            </a:r>
            <a:r>
              <a:rPr lang="en-US" b="1" dirty="0" err="1"/>
              <a:t>alliance.org</a:t>
            </a:r>
            <a:endParaRPr lang="en-US" b="1" dirty="0"/>
          </a:p>
        </p:txBody>
      </p:sp>
      <p:cxnSp>
        <p:nvCxnSpPr>
          <p:cNvPr id="12" name="Straight Connector 11">
            <a:extLst>
              <a:ext uri="{FF2B5EF4-FFF2-40B4-BE49-F238E27FC236}">
                <a16:creationId xmlns:a16="http://schemas.microsoft.com/office/drawing/2014/main" id="{C04FDCB1-9D34-7F48-9AE5-3500CA41A4DB}"/>
              </a:ext>
            </a:extLst>
          </p:cNvPr>
          <p:cNvCxnSpPr>
            <a:cxnSpLocks/>
          </p:cNvCxnSpPr>
          <p:nvPr userDrawn="1"/>
        </p:nvCxnSpPr>
        <p:spPr>
          <a:xfrm>
            <a:off x="2951016" y="5298293"/>
            <a:ext cx="0" cy="73157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05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07F0A-391D-E040-8E3C-C5711EB3685F}"/>
              </a:ext>
            </a:extLst>
          </p:cNvPr>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3FFE8D-722C-0245-9FF1-D083B5A56FB4}"/>
              </a:ext>
            </a:extLst>
          </p:cNvPr>
          <p:cNvPicPr>
            <a:picLocks noChangeAspect="1"/>
          </p:cNvPicPr>
          <p:nvPr userDrawn="1"/>
        </p:nvPicPr>
        <p:blipFill>
          <a:blip r:embed="rId2"/>
          <a:stretch>
            <a:fillRect/>
          </a:stretch>
        </p:blipFill>
        <p:spPr>
          <a:xfrm>
            <a:off x="4335810" y="2822332"/>
            <a:ext cx="3520380" cy="1213335"/>
          </a:xfrm>
          <a:prstGeom prst="rect">
            <a:avLst/>
          </a:prstGeom>
        </p:spPr>
      </p:pic>
    </p:spTree>
    <p:extLst>
      <p:ext uri="{BB962C8B-B14F-4D97-AF65-F5344CB8AC3E}">
        <p14:creationId xmlns:p14="http://schemas.microsoft.com/office/powerpoint/2010/main" val="1699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DD9B17-1C1D-E149-AAD3-78772B4BF432}"/>
              </a:ext>
            </a:extLst>
          </p:cNvPr>
          <p:cNvPicPr>
            <a:picLocks noChangeAspect="1"/>
          </p:cNvPicPr>
          <p:nvPr userDrawn="1"/>
        </p:nvPicPr>
        <p:blipFill rotWithShape="1">
          <a:blip r:embed="rId2"/>
          <a:srcRect b="6796"/>
          <a:stretch/>
        </p:blipFill>
        <p:spPr>
          <a:xfrm rot="584269">
            <a:off x="1582652" y="-1050557"/>
            <a:ext cx="12271384" cy="7182368"/>
          </a:xfrm>
          <a:prstGeom prst="rect">
            <a:avLst/>
          </a:prstGeom>
        </p:spPr>
      </p:pic>
      <p:sp>
        <p:nvSpPr>
          <p:cNvPr id="12" name="Rectangle 11">
            <a:extLst>
              <a:ext uri="{FF2B5EF4-FFF2-40B4-BE49-F238E27FC236}">
                <a16:creationId xmlns:a16="http://schemas.microsoft.com/office/drawing/2014/main" id="{A3397866-98F4-1548-AA04-82530D7BE30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3"/>
          <a:stretch>
            <a:fillRect/>
          </a:stretch>
        </p:blipFill>
        <p:spPr>
          <a:xfrm>
            <a:off x="781818" y="903677"/>
            <a:ext cx="2694204" cy="835485"/>
          </a:xfrm>
          <a:prstGeom prst="rect">
            <a:avLst/>
          </a:prstGeom>
        </p:spPr>
      </p:pic>
    </p:spTree>
    <p:extLst>
      <p:ext uri="{BB962C8B-B14F-4D97-AF65-F5344CB8AC3E}">
        <p14:creationId xmlns:p14="http://schemas.microsoft.com/office/powerpoint/2010/main" val="761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2757B-9F71-6240-BB0A-10E58764621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FBBC43-18A2-AB4A-A92E-EF8DB1AA19EA}"/>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E6AAEC4-A1EB-E44C-8E09-3C8CE7C78A49}"/>
              </a:ext>
            </a:extLst>
          </p:cNvPr>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20" name="Subtitle 2">
            <a:extLst>
              <a:ext uri="{FF2B5EF4-FFF2-40B4-BE49-F238E27FC236}">
                <a16:creationId xmlns:a16="http://schemas.microsoft.com/office/drawing/2014/main" id="{BC4E657F-F51B-124B-8DB8-57919810E6CA}"/>
              </a:ext>
            </a:extLst>
          </p:cNvPr>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2"/>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21" name="Text Placeholder 14">
            <a:extLst>
              <a:ext uri="{FF2B5EF4-FFF2-40B4-BE49-F238E27FC236}">
                <a16:creationId xmlns:a16="http://schemas.microsoft.com/office/drawing/2014/main" id="{0C1C5D81-3165-7947-8023-FF043E29CFD1}"/>
              </a:ext>
            </a:extLst>
          </p:cNvPr>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22" name="Picture 21">
            <a:extLst>
              <a:ext uri="{FF2B5EF4-FFF2-40B4-BE49-F238E27FC236}">
                <a16:creationId xmlns:a16="http://schemas.microsoft.com/office/drawing/2014/main" id="{4AC9A16A-2967-D748-A8C1-CEF96F110D10}"/>
              </a:ext>
            </a:extLst>
          </p:cNvPr>
          <p:cNvPicPr>
            <a:picLocks noChangeAspect="1"/>
          </p:cNvPicPr>
          <p:nvPr userDrawn="1"/>
        </p:nvPicPr>
        <p:blipFill>
          <a:blip r:embed="rId2"/>
          <a:stretch>
            <a:fillRect/>
          </a:stretch>
        </p:blipFill>
        <p:spPr>
          <a:xfrm>
            <a:off x="781817" y="903677"/>
            <a:ext cx="2694207" cy="835485"/>
          </a:xfrm>
          <a:prstGeom prst="rect">
            <a:avLst/>
          </a:prstGeom>
        </p:spPr>
      </p:pic>
      <p:pic>
        <p:nvPicPr>
          <p:cNvPr id="23" name="Picture 22">
            <a:extLst>
              <a:ext uri="{FF2B5EF4-FFF2-40B4-BE49-F238E27FC236}">
                <a16:creationId xmlns:a16="http://schemas.microsoft.com/office/drawing/2014/main" id="{63E30D2F-0E25-1C41-B136-E11D226F1C84}"/>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102330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8C656-F63C-7440-8754-87018E711CBC}"/>
              </a:ext>
            </a:extLst>
          </p:cNvPr>
          <p:cNvSpPr/>
          <p:nvPr userDrawn="1"/>
        </p:nvSpPr>
        <p:spPr>
          <a:xfrm>
            <a:off x="0" y="6032810"/>
            <a:ext cx="12192000" cy="825190"/>
          </a:xfrm>
          <a:prstGeom prst="rect">
            <a:avLst/>
          </a:prstGeom>
          <a:solidFill>
            <a:srgbClr val="0F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3"/>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5650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A6B773-5E03-AB4D-AFDC-8FB1CDEDA7EE}"/>
              </a:ext>
            </a:extLst>
          </p:cNvPr>
          <p:cNvSpPr/>
          <p:nvPr userDrawn="1"/>
        </p:nvSpPr>
        <p:spPr>
          <a:xfrm>
            <a:off x="0" y="0"/>
            <a:ext cx="26739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E5E8F444-2F96-944F-9A6A-87127D875C36}"/>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29881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 Lem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8D33B-ED50-2E4F-B5C7-7F0605D975D0}"/>
              </a:ext>
            </a:extLst>
          </p:cNvPr>
          <p:cNvSpPr/>
          <p:nvPr userDrawn="1"/>
        </p:nvSpPr>
        <p:spPr>
          <a:xfrm>
            <a:off x="0" y="0"/>
            <a:ext cx="26739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270992DA-00D3-A64F-A620-29822420E875}"/>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4326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 Guav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0A147-47E4-8243-9481-A58FD357A2A0}"/>
              </a:ext>
            </a:extLst>
          </p:cNvPr>
          <p:cNvSpPr/>
          <p:nvPr userDrawn="1"/>
        </p:nvSpPr>
        <p:spPr>
          <a:xfrm>
            <a:off x="0" y="0"/>
            <a:ext cx="267392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7" name="Picture 6">
            <a:extLst>
              <a:ext uri="{FF2B5EF4-FFF2-40B4-BE49-F238E27FC236}">
                <a16:creationId xmlns:a16="http://schemas.microsoft.com/office/drawing/2014/main" id="{A1951F38-CD52-AC4F-8C5C-CAE4F90BB580}"/>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806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92FED0-8066-C948-8AD7-F09ECE25FE3B}" type="slidenum">
              <a:rPr lang="en-US" smtClean="0"/>
              <a:t>‹#›</a:t>
            </a:fld>
            <a:endParaRPr lang="en-US"/>
          </a:p>
        </p:txBody>
      </p:sp>
      <p:sp>
        <p:nvSpPr>
          <p:cNvPr id="14" name="Title Placeholder 1"/>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5" y="1694149"/>
            <a:ext cx="8585886" cy="4482814"/>
          </a:xfrm>
        </p:spPr>
        <p:txBody>
          <a:bodyPr>
            <a:normAutofit/>
          </a:bodyPr>
          <a:lstStyle>
            <a:lvl1pPr marL="0" indent="0">
              <a:lnSpc>
                <a:spcPct val="100000"/>
              </a:lnSpc>
              <a:spcBef>
                <a:spcPts val="0"/>
              </a:spcBef>
              <a:spcAft>
                <a:spcPts val="1000"/>
              </a:spcAft>
              <a:buNone/>
              <a:defRPr sz="2000" b="0" baseline="0"/>
            </a:lvl1pPr>
          </a:lstStyle>
          <a:p>
            <a:r>
              <a:rPr lang="en-US" dirty="0"/>
              <a:t>Click to add text. </a:t>
            </a:r>
          </a:p>
          <a:p>
            <a:endParaRPr lang="en-US" dirty="0"/>
          </a:p>
          <a:p>
            <a:r>
              <a:rPr lang="en-US" dirty="0"/>
              <a:t>Try to avoid too much text on one slide. Boil your message down to few key points or use images to tell your story!</a:t>
            </a:r>
          </a:p>
          <a:p>
            <a:endParaRPr lang="en-US" dirty="0"/>
          </a:p>
          <a:p>
            <a:r>
              <a:rPr lang="en-US" dirty="0"/>
              <a:t>By clicking the arrow by “New Slide” in the Home menu bar, you’ll find page templates featuring Title Slides alternates, Section Openers, and many photo &amp; text combinations to choose from.</a:t>
            </a:r>
          </a:p>
        </p:txBody>
      </p:sp>
    </p:spTree>
    <p:extLst>
      <p:ext uri="{BB962C8B-B14F-4D97-AF65-F5344CB8AC3E}">
        <p14:creationId xmlns:p14="http://schemas.microsoft.com/office/powerpoint/2010/main" val="15671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574058"/>
            <a:ext cx="8624453" cy="846123"/>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2743201" y="1728640"/>
            <a:ext cx="86244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5F6D3-6181-7141-981B-7FA96F325B22}" type="datetime1">
              <a:rPr lang="en-US" smtClean="0"/>
              <a:t>5/15/2019</a:t>
            </a:fld>
            <a:endParaRPr lang="en-US"/>
          </a:p>
        </p:txBody>
      </p:sp>
      <p:sp>
        <p:nvSpPr>
          <p:cNvPr id="5" name="Footer Placeholder 4"/>
          <p:cNvSpPr>
            <a:spLocks noGrp="1"/>
          </p:cNvSpPr>
          <p:nvPr>
            <p:ph type="ftr" sz="quarter" idx="3"/>
          </p:nvPr>
        </p:nvSpPr>
        <p:spPr>
          <a:xfrm>
            <a:off x="7508630" y="6358644"/>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RAINFOREST-ALLIANCE.ORG   |</a:t>
            </a:r>
            <a:endParaRPr lang="en-US" dirty="0"/>
          </a:p>
        </p:txBody>
      </p:sp>
      <p:sp>
        <p:nvSpPr>
          <p:cNvPr id="6" name="Slide Number Placeholder 5"/>
          <p:cNvSpPr>
            <a:spLocks noGrp="1"/>
          </p:cNvSpPr>
          <p:nvPr>
            <p:ph type="sldNum" sz="quarter" idx="4"/>
          </p:nvPr>
        </p:nvSpPr>
        <p:spPr>
          <a:xfrm>
            <a:off x="92436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FED0-8066-C948-8AD7-F09ECE25FE3B}" type="slidenum">
              <a:rPr lang="en-US" smtClean="0"/>
              <a:t>‹#›</a:t>
            </a:fld>
            <a:endParaRPr lang="en-US" dirty="0"/>
          </a:p>
        </p:txBody>
      </p:sp>
      <p:pic>
        <p:nvPicPr>
          <p:cNvPr id="8" name="Picture 7">
            <a:extLst>
              <a:ext uri="{FF2B5EF4-FFF2-40B4-BE49-F238E27FC236}">
                <a16:creationId xmlns:a16="http://schemas.microsoft.com/office/drawing/2014/main" id="{C235127C-B3F7-544B-B818-43A6660A43D8}"/>
              </a:ext>
            </a:extLst>
          </p:cNvPr>
          <p:cNvPicPr>
            <a:picLocks noChangeAspect="1"/>
          </p:cNvPicPr>
          <p:nvPr userDrawn="1"/>
        </p:nvPicPr>
        <p:blipFill>
          <a:blip r:embed="rId26"/>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753492080"/>
      </p:ext>
    </p:extLst>
  </p:cSld>
  <p:clrMap bg1="lt1" tx1="dk1" bg2="lt2" tx2="dk2" accent1="accent1" accent2="accent2" accent3="accent3" accent4="accent4" accent5="accent5" accent6="accent6" hlink="hlink" folHlink="folHlink"/>
  <p:sldLayoutIdLst>
    <p:sldLayoutId id="2147483741" r:id="rId1"/>
    <p:sldLayoutId id="2147483730" r:id="rId2"/>
    <p:sldLayoutId id="2147483740" r:id="rId3"/>
    <p:sldLayoutId id="2147483673" r:id="rId4"/>
    <p:sldLayoutId id="2147483731" r:id="rId5"/>
    <p:sldLayoutId id="2147483739" r:id="rId6"/>
    <p:sldLayoutId id="2147483738" r:id="rId7"/>
    <p:sldLayoutId id="2147483737" r:id="rId8"/>
    <p:sldLayoutId id="2147483674" r:id="rId9"/>
    <p:sldLayoutId id="2147483686" r:id="rId10"/>
    <p:sldLayoutId id="2147483695" r:id="rId11"/>
    <p:sldLayoutId id="2147483687" r:id="rId12"/>
    <p:sldLayoutId id="2147483688" r:id="rId13"/>
    <p:sldLayoutId id="2147483685" r:id="rId14"/>
    <p:sldLayoutId id="2147483693" r:id="rId15"/>
    <p:sldLayoutId id="2147483697" r:id="rId16"/>
    <p:sldLayoutId id="2147483694" r:id="rId17"/>
    <p:sldLayoutId id="2147483689" r:id="rId18"/>
    <p:sldLayoutId id="2147483691" r:id="rId19"/>
    <p:sldLayoutId id="2147483692" r:id="rId20"/>
    <p:sldLayoutId id="2147483679" r:id="rId21"/>
    <p:sldLayoutId id="2147483698" r:id="rId22"/>
    <p:sldLayoutId id="2147483726" r:id="rId23"/>
    <p:sldLayoutId id="2147483743" r:id="rId24"/>
  </p:sldLayoutIdLst>
  <p:hf hdr="0"/>
  <p:txStyles>
    <p:titleStyle>
      <a:lvl1pPr algn="l" defTabSz="914400" rtl="0" eaLnBrk="1" latinLnBrk="0" hangingPunct="1">
        <a:lnSpc>
          <a:spcPct val="100000"/>
        </a:lnSpc>
        <a:spcBef>
          <a:spcPct val="0"/>
        </a:spcBef>
        <a:buNone/>
        <a:defRPr sz="320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2DC6-C8FA-D54C-8F44-5FA402B1EE54}"/>
              </a:ext>
            </a:extLst>
          </p:cNvPr>
          <p:cNvSpPr>
            <a:spLocks noGrp="1"/>
          </p:cNvSpPr>
          <p:nvPr>
            <p:ph type="ctrTitle"/>
          </p:nvPr>
        </p:nvSpPr>
        <p:spPr/>
        <p:txBody>
          <a:bodyPr/>
          <a:lstStyle/>
          <a:p>
            <a:r>
              <a:rPr lang="en-US" dirty="0">
                <a:latin typeface="MS Reference Sans Serif" panose="020B0604030504040204" pitchFamily="34" charset="0"/>
              </a:rPr>
              <a:t>Welcome to the RA SAS </a:t>
            </a:r>
            <a:r>
              <a:rPr lang="en-GB" dirty="0">
                <a:latin typeface="MS Reference Sans Serif" panose="020B0604030504040204" pitchFamily="34" charset="0"/>
              </a:rPr>
              <a:t>Chain of Custody</a:t>
            </a:r>
            <a:r>
              <a:rPr lang="en-US" dirty="0">
                <a:latin typeface="MS Reference Sans Serif" panose="020B0604030504040204" pitchFamily="34" charset="0"/>
              </a:rPr>
              <a:t> course</a:t>
            </a:r>
            <a:endParaRPr lang="en-US" dirty="0"/>
          </a:p>
        </p:txBody>
      </p:sp>
      <p:sp>
        <p:nvSpPr>
          <p:cNvPr id="3" name="Subtitle 2">
            <a:extLst>
              <a:ext uri="{FF2B5EF4-FFF2-40B4-BE49-F238E27FC236}">
                <a16:creationId xmlns:a16="http://schemas.microsoft.com/office/drawing/2014/main" id="{AAC5BA1A-4390-8244-B17D-EC05F4908E3A}"/>
              </a:ext>
            </a:extLst>
          </p:cNvPr>
          <p:cNvSpPr>
            <a:spLocks noGrp="1"/>
          </p:cNvSpPr>
          <p:nvPr>
            <p:ph type="subTitle" idx="1"/>
          </p:nvPr>
        </p:nvSpPr>
        <p:spPr/>
        <p:txBody>
          <a:bodyPr/>
          <a:lstStyle/>
          <a:p>
            <a:r>
              <a:rPr lang="en-GB" b="1" dirty="0">
                <a:latin typeface="MS Reference Sans Serif" panose="020B0604030504040204" pitchFamily="34" charset="0"/>
              </a:rPr>
              <a:t>Case study </a:t>
            </a:r>
            <a:r>
              <a:rPr lang="et-EE" b="1" dirty="0">
                <a:latin typeface="MS Reference Sans Serif" panose="020B0604030504040204" pitchFamily="34" charset="0"/>
              </a:rPr>
              <a:t>module</a:t>
            </a:r>
            <a:endParaRPr lang="en-US" dirty="0"/>
          </a:p>
        </p:txBody>
      </p:sp>
      <p:sp>
        <p:nvSpPr>
          <p:cNvPr id="6" name="Text Placeholder 5">
            <a:extLst>
              <a:ext uri="{FF2B5EF4-FFF2-40B4-BE49-F238E27FC236}">
                <a16:creationId xmlns:a16="http://schemas.microsoft.com/office/drawing/2014/main" id="{88619C05-03D6-604D-8E99-771D7674D527}"/>
              </a:ext>
            </a:extLst>
          </p:cNvPr>
          <p:cNvSpPr>
            <a:spLocks noGrp="1"/>
          </p:cNvSpPr>
          <p:nvPr>
            <p:ph type="body" sz="quarter" idx="13"/>
          </p:nvPr>
        </p:nvSpPr>
        <p:spPr/>
        <p:txBody>
          <a:bodyPr>
            <a:normAutofit/>
          </a:bodyPr>
          <a:lstStyle/>
          <a:p>
            <a:r>
              <a:rPr lang="en-US" dirty="0"/>
              <a:t>Date  |  Location  |  Details</a:t>
            </a:r>
          </a:p>
        </p:txBody>
      </p:sp>
    </p:spTree>
    <p:extLst>
      <p:ext uri="{BB962C8B-B14F-4D97-AF65-F5344CB8AC3E}">
        <p14:creationId xmlns:p14="http://schemas.microsoft.com/office/powerpoint/2010/main" val="154706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72656" y="631344"/>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597426" y="1394788"/>
            <a:ext cx="8756374" cy="2677656"/>
          </a:xfrm>
          <a:prstGeom prst="rect">
            <a:avLst/>
          </a:prstGeom>
        </p:spPr>
        <p:txBody>
          <a:bodyPr wrap="square">
            <a:spAutoFit/>
          </a:bodyPr>
          <a:lstStyle/>
          <a:p>
            <a:r>
              <a:rPr lang="en-GB" sz="2800" dirty="0">
                <a:latin typeface="MS Reference Sans Serif" panose="020B0604030504040204" pitchFamily="34" charset="0"/>
              </a:rPr>
              <a:t>Total Cacao has completed and submitted </a:t>
            </a:r>
            <a:r>
              <a:rPr lang="en-GB" sz="2800" b="1" dirty="0">
                <a:solidFill>
                  <a:srgbClr val="91B11B"/>
                </a:solidFill>
                <a:latin typeface="MS Reference Sans Serif" panose="020B0604030504040204" pitchFamily="34" charset="0"/>
              </a:rPr>
              <a:t>12 requests </a:t>
            </a:r>
            <a:r>
              <a:rPr lang="en-GB" sz="2800" dirty="0">
                <a:latin typeface="MS Reference Sans Serif" panose="020B0604030504040204" pitchFamily="34" charset="0"/>
              </a:rPr>
              <a:t>for Chain of Custody Risk Assessment (CRA) by Rainforest Alliance. Total Cacao provided the following information to the Certification Body, regarding the decision of RA: </a:t>
            </a:r>
          </a:p>
        </p:txBody>
      </p:sp>
      <p:pic>
        <p:nvPicPr>
          <p:cNvPr id="7172" name="Picture 4" descr="Image result for request">
            <a:extLst>
              <a:ext uri="{FF2B5EF4-FFF2-40B4-BE49-F238E27FC236}">
                <a16:creationId xmlns:a16="http://schemas.microsoft.com/office/drawing/2014/main" id="{448598EC-BC01-4987-8E6E-1D5445FCA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3" b="14254"/>
          <a:stretch/>
        </p:blipFill>
        <p:spPr bwMode="auto">
          <a:xfrm>
            <a:off x="6880944" y="4058587"/>
            <a:ext cx="4601521" cy="216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8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72140" y="590550"/>
            <a:ext cx="9205913" cy="377825"/>
          </a:xfrm>
        </p:spPr>
        <p:txBody>
          <a:bodyPr>
            <a:normAutofit fontScale="90000"/>
          </a:bodyPr>
          <a:lstStyle/>
          <a:p>
            <a:r>
              <a:rPr lang="en-US" dirty="0"/>
              <a:t> Case study 1 – Total Cacao</a:t>
            </a:r>
            <a:endParaRPr lang="en-GB" dirty="0"/>
          </a:p>
        </p:txBody>
      </p:sp>
      <p:graphicFrame>
        <p:nvGraphicFramePr>
          <p:cNvPr id="4" name="Table 3">
            <a:extLst>
              <a:ext uri="{FF2B5EF4-FFF2-40B4-BE49-F238E27FC236}">
                <a16:creationId xmlns:a16="http://schemas.microsoft.com/office/drawing/2014/main" id="{074FB86E-4CFB-4619-8019-EC46461B9BB6}"/>
              </a:ext>
            </a:extLst>
          </p:cNvPr>
          <p:cNvGraphicFramePr>
            <a:graphicFrameLocks noGrp="1"/>
          </p:cNvGraphicFramePr>
          <p:nvPr>
            <p:extLst>
              <p:ext uri="{D42A27DB-BD31-4B8C-83A1-F6EECF244321}">
                <p14:modId xmlns:p14="http://schemas.microsoft.com/office/powerpoint/2010/main" val="2925601296"/>
              </p:ext>
            </p:extLst>
          </p:nvPr>
        </p:nvGraphicFramePr>
        <p:xfrm>
          <a:off x="2663686" y="1188413"/>
          <a:ext cx="8550393" cy="5331657"/>
        </p:xfrm>
        <a:graphic>
          <a:graphicData uri="http://schemas.openxmlformats.org/drawingml/2006/table">
            <a:tbl>
              <a:tblPr firstRow="1" bandRow="1">
                <a:tableStyleId>{5C22544A-7EE6-4342-B048-85BDC9FD1C3A}</a:tableStyleId>
              </a:tblPr>
              <a:tblGrid>
                <a:gridCol w="2527217">
                  <a:extLst>
                    <a:ext uri="{9D8B030D-6E8A-4147-A177-3AD203B41FA5}">
                      <a16:colId xmlns:a16="http://schemas.microsoft.com/office/drawing/2014/main" val="4277720436"/>
                    </a:ext>
                  </a:extLst>
                </a:gridCol>
                <a:gridCol w="6023176">
                  <a:extLst>
                    <a:ext uri="{9D8B030D-6E8A-4147-A177-3AD203B41FA5}">
                      <a16:colId xmlns:a16="http://schemas.microsoft.com/office/drawing/2014/main" val="2749958612"/>
                    </a:ext>
                  </a:extLst>
                </a:gridCol>
              </a:tblGrid>
              <a:tr h="541987">
                <a:tc>
                  <a:txBody>
                    <a:bodyPr/>
                    <a:lstStyle/>
                    <a:p>
                      <a:pPr algn="ctr"/>
                      <a:r>
                        <a:rPr lang="en-GB" sz="2000" dirty="0">
                          <a:solidFill>
                            <a:schemeClr val="bg1"/>
                          </a:solidFill>
                          <a:latin typeface="MS Reference Sans Serif" panose="020B0604030504040204" pitchFamily="34" charset="0"/>
                        </a:rPr>
                        <a:t>Risk category</a:t>
                      </a:r>
                    </a:p>
                  </a:txBody>
                  <a:tcPr>
                    <a:solidFill>
                      <a:srgbClr val="91B11B"/>
                    </a:solidFill>
                  </a:tcPr>
                </a:tc>
                <a:tc>
                  <a:txBody>
                    <a:bodyPr/>
                    <a:lstStyle/>
                    <a:p>
                      <a:pPr algn="ctr"/>
                      <a:r>
                        <a:rPr lang="en-GB" sz="2000" dirty="0">
                          <a:solidFill>
                            <a:schemeClr val="bg1"/>
                          </a:solidFill>
                          <a:latin typeface="MS Reference Sans Serif" panose="020B0604030504040204" pitchFamily="34" charset="0"/>
                        </a:rPr>
                        <a:t>Company name</a:t>
                      </a:r>
                    </a:p>
                  </a:txBody>
                  <a:tcPr>
                    <a:solidFill>
                      <a:srgbClr val="B30838"/>
                    </a:solidFill>
                  </a:tcPr>
                </a:tc>
                <a:extLst>
                  <a:ext uri="{0D108BD9-81ED-4DB2-BD59-A6C34878D82A}">
                    <a16:rowId xmlns:a16="http://schemas.microsoft.com/office/drawing/2014/main" val="4220913116"/>
                  </a:ext>
                </a:extLst>
              </a:tr>
              <a:tr h="415284">
                <a:tc>
                  <a:txBody>
                    <a:bodyPr/>
                    <a:lstStyle/>
                    <a:p>
                      <a:r>
                        <a:rPr lang="en-GB" sz="2000" dirty="0">
                          <a:solidFill>
                            <a:schemeClr val="tx1"/>
                          </a:solidFill>
                          <a:latin typeface="MS Reference Sans Serif" panose="020B0604030504040204" pitchFamily="34" charset="0"/>
                        </a:rPr>
                        <a:t>Very low risk</a:t>
                      </a:r>
                    </a:p>
                  </a:txBody>
                  <a:tcPr>
                    <a:solidFill>
                      <a:srgbClr val="91B11B">
                        <a:alpha val="50000"/>
                      </a:srgbClr>
                    </a:solidFill>
                  </a:tcPr>
                </a:tc>
                <a:tc>
                  <a:txBody>
                    <a:bodyPr/>
                    <a:lstStyle/>
                    <a:p>
                      <a:pPr marL="342900" lvl="0" indent="-342900" algn="just">
                        <a:lnSpc>
                          <a:spcPct val="115000"/>
                        </a:lnSpc>
                        <a:spcAft>
                          <a:spcPts val="0"/>
                        </a:spcAft>
                        <a:buFont typeface="+mj-lt"/>
                        <a:buAutoNum type="arabicPeriod"/>
                      </a:pPr>
                      <a:r>
                        <a:rPr lang="en-US" sz="2000" noProof="0" dirty="0">
                          <a:effectLst/>
                          <a:latin typeface="MS Reference Sans Serif" panose="020B0604030504040204" pitchFamily="34" charset="0"/>
                          <a:cs typeface="Microsoft New Tai Lue" panose="020B0502040204020203" pitchFamily="34" charset="0"/>
                        </a:rPr>
                        <a:t>Total Cacao importer </a:t>
                      </a:r>
                      <a:endParaRPr lang="en-US" sz="2000" noProof="0" dirty="0">
                        <a:effectLst/>
                        <a:latin typeface="MS Reference Sans Serif" panose="020B0604030504040204" pitchFamily="34" charset="0"/>
                        <a:ea typeface="Calibri" panose="020F0502020204030204" pitchFamily="34" charset="0"/>
                        <a:cs typeface="Microsoft New Tai Lue" panose="020B0502040204020203" pitchFamily="34" charset="0"/>
                      </a:endParaRPr>
                    </a:p>
                  </a:txBody>
                  <a:tcPr marL="35783" marR="35783" marT="0" marB="0">
                    <a:solidFill>
                      <a:srgbClr val="B30838">
                        <a:alpha val="50000"/>
                      </a:srgbClr>
                    </a:solidFill>
                  </a:tcPr>
                </a:tc>
                <a:extLst>
                  <a:ext uri="{0D108BD9-81ED-4DB2-BD59-A6C34878D82A}">
                    <a16:rowId xmlns:a16="http://schemas.microsoft.com/office/drawing/2014/main" val="1139649250"/>
                  </a:ext>
                </a:extLst>
              </a:tr>
              <a:tr h="2313668">
                <a:tc>
                  <a:txBody>
                    <a:bodyPr/>
                    <a:lstStyle/>
                    <a:p>
                      <a:r>
                        <a:rPr lang="en-GB" sz="2000" kern="1200" dirty="0">
                          <a:solidFill>
                            <a:schemeClr val="tx1"/>
                          </a:solidFill>
                          <a:latin typeface="MS Reference Sans Serif" panose="020B0604030504040204" pitchFamily="34" charset="0"/>
                          <a:ea typeface="+mn-ea"/>
                          <a:cs typeface="+mn-cs"/>
                        </a:rPr>
                        <a:t>Low risk</a:t>
                      </a:r>
                    </a:p>
                  </a:txBody>
                  <a:tcPr>
                    <a:solidFill>
                      <a:srgbClr val="91B11B">
                        <a:alpha val="25000"/>
                      </a:srgbClr>
                    </a:solidFill>
                  </a:tcPr>
                </a:tc>
                <a:tc>
                  <a:txBody>
                    <a:bodyPr/>
                    <a:lstStyle/>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Multinational exporter affiliate 2 - Ghana</a:t>
                      </a:r>
                    </a:p>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Multinational exporter affiliate 3 – Tanzania</a:t>
                      </a:r>
                    </a:p>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Processor 1 – France</a:t>
                      </a:r>
                    </a:p>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Processor 4 – Malaysia</a:t>
                      </a:r>
                    </a:p>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Manufacturing company in Belgium</a:t>
                      </a:r>
                    </a:p>
                    <a:p>
                      <a:pPr marL="342900" lvl="0" indent="-342900">
                        <a:lnSpc>
                          <a:spcPct val="115000"/>
                        </a:lnSpc>
                        <a:spcAft>
                          <a:spcPts val="0"/>
                        </a:spcAft>
                        <a:buFont typeface="+mj-lt"/>
                        <a:buAutoNum type="arabicPeriod" startAt="2"/>
                      </a:pPr>
                      <a:r>
                        <a:rPr lang="en-US" sz="2000" noProof="0" dirty="0">
                          <a:effectLst/>
                          <a:latin typeface="MS Reference Sans Serif" panose="020B0604030504040204" pitchFamily="34" charset="0"/>
                          <a:cs typeface="Microsoft New Tai Lue" panose="020B0502040204020203" pitchFamily="34" charset="0"/>
                        </a:rPr>
                        <a:t>Manufacturing company in Canada </a:t>
                      </a:r>
                      <a:endParaRPr lang="en-US" sz="2000" noProof="0" dirty="0">
                        <a:effectLst/>
                        <a:latin typeface="MS Reference Sans Serif" panose="020B0604030504040204" pitchFamily="34" charset="0"/>
                        <a:ea typeface="Calibri" panose="020F0502020204030204" pitchFamily="34" charset="0"/>
                        <a:cs typeface="Microsoft New Tai Lue" panose="020B0502040204020203" pitchFamily="34" charset="0"/>
                      </a:endParaRPr>
                    </a:p>
                  </a:txBody>
                  <a:tcPr marL="35783" marR="35783" marT="0" marB="0">
                    <a:solidFill>
                      <a:srgbClr val="B30838">
                        <a:alpha val="25000"/>
                      </a:srgbClr>
                    </a:solidFill>
                  </a:tcPr>
                </a:tc>
                <a:extLst>
                  <a:ext uri="{0D108BD9-81ED-4DB2-BD59-A6C34878D82A}">
                    <a16:rowId xmlns:a16="http://schemas.microsoft.com/office/drawing/2014/main" val="601387504"/>
                  </a:ext>
                </a:extLst>
              </a:tr>
              <a:tr h="1088268">
                <a:tc>
                  <a:txBody>
                    <a:bodyPr/>
                    <a:lstStyle/>
                    <a:p>
                      <a:r>
                        <a:rPr lang="en-GB" sz="2000" kern="1200" dirty="0">
                          <a:solidFill>
                            <a:schemeClr val="tx1"/>
                          </a:solidFill>
                          <a:latin typeface="MS Reference Sans Serif" panose="020B0604030504040204" pitchFamily="34" charset="0"/>
                          <a:ea typeface="+mn-ea"/>
                          <a:cs typeface="+mn-cs"/>
                        </a:rPr>
                        <a:t>Medium risk</a:t>
                      </a:r>
                    </a:p>
                  </a:txBody>
                  <a:tcPr>
                    <a:solidFill>
                      <a:srgbClr val="91B11B">
                        <a:alpha val="50000"/>
                      </a:srgbClr>
                    </a:solidFill>
                  </a:tcPr>
                </a:tc>
                <a:tc>
                  <a:txBody>
                    <a:bodyPr/>
                    <a:lstStyle/>
                    <a:p>
                      <a:pPr marL="342900" lvl="0" indent="-342900" algn="just">
                        <a:lnSpc>
                          <a:spcPct val="115000"/>
                        </a:lnSpc>
                        <a:spcAft>
                          <a:spcPts val="0"/>
                        </a:spcAft>
                        <a:buFont typeface="+mj-lt"/>
                        <a:buAutoNum type="arabicPeriod" startAt="8"/>
                      </a:pPr>
                      <a:r>
                        <a:rPr lang="en-US" sz="2000" noProof="0" dirty="0">
                          <a:effectLst/>
                          <a:latin typeface="MS Reference Sans Serif" panose="020B0604030504040204" pitchFamily="34" charset="0"/>
                          <a:cs typeface="Microsoft New Tai Lue" panose="020B0502040204020203" pitchFamily="34" charset="0"/>
                        </a:rPr>
                        <a:t>Local exporter – Ivory Coast</a:t>
                      </a:r>
                    </a:p>
                    <a:p>
                      <a:pPr marL="342900" lvl="0" indent="-342900" algn="just">
                        <a:lnSpc>
                          <a:spcPct val="115000"/>
                        </a:lnSpc>
                        <a:spcAft>
                          <a:spcPts val="0"/>
                        </a:spcAft>
                        <a:buFont typeface="+mj-lt"/>
                        <a:buAutoNum type="arabicPeriod" startAt="8"/>
                      </a:pPr>
                      <a:r>
                        <a:rPr lang="en-US" sz="2000" noProof="0" dirty="0">
                          <a:effectLst/>
                          <a:latin typeface="MS Reference Sans Serif" panose="020B0604030504040204" pitchFamily="34" charset="0"/>
                          <a:cs typeface="Microsoft New Tai Lue" panose="020B0502040204020203" pitchFamily="34" charset="0"/>
                        </a:rPr>
                        <a:t>Processor 2 – France </a:t>
                      </a:r>
                    </a:p>
                    <a:p>
                      <a:pPr marL="342900" lvl="0" indent="-342900" algn="just">
                        <a:lnSpc>
                          <a:spcPct val="115000"/>
                        </a:lnSpc>
                        <a:spcAft>
                          <a:spcPts val="0"/>
                        </a:spcAft>
                        <a:buFont typeface="+mj-lt"/>
                        <a:buAutoNum type="arabicPeriod" startAt="8"/>
                      </a:pPr>
                      <a:r>
                        <a:rPr lang="en-US" sz="2000" noProof="0" dirty="0">
                          <a:effectLst/>
                          <a:latin typeface="MS Reference Sans Serif" panose="020B0604030504040204" pitchFamily="34" charset="0"/>
                          <a:cs typeface="Microsoft New Tai Lue" panose="020B0502040204020203" pitchFamily="34" charset="0"/>
                        </a:rPr>
                        <a:t>COOP – Producers</a:t>
                      </a:r>
                      <a:endParaRPr lang="en-US" sz="2000" noProof="0" dirty="0">
                        <a:effectLst/>
                        <a:latin typeface="MS Reference Sans Serif" panose="020B0604030504040204" pitchFamily="34" charset="0"/>
                        <a:ea typeface="Calibri" panose="020F0502020204030204" pitchFamily="34" charset="0"/>
                        <a:cs typeface="Microsoft New Tai Lue" panose="020B0502040204020203" pitchFamily="34" charset="0"/>
                      </a:endParaRPr>
                    </a:p>
                  </a:txBody>
                  <a:tcPr marL="35783" marR="35783" marT="0" marB="0">
                    <a:solidFill>
                      <a:srgbClr val="B30838">
                        <a:alpha val="50000"/>
                      </a:srgbClr>
                    </a:solidFill>
                  </a:tcPr>
                </a:tc>
                <a:extLst>
                  <a:ext uri="{0D108BD9-81ED-4DB2-BD59-A6C34878D82A}">
                    <a16:rowId xmlns:a16="http://schemas.microsoft.com/office/drawing/2014/main" val="4072868642"/>
                  </a:ext>
                </a:extLst>
              </a:tr>
              <a:tr h="972450">
                <a:tc>
                  <a:txBody>
                    <a:bodyPr/>
                    <a:lstStyle/>
                    <a:p>
                      <a:r>
                        <a:rPr lang="en-GB" sz="2000" kern="1200" dirty="0">
                          <a:solidFill>
                            <a:schemeClr val="tx1"/>
                          </a:solidFill>
                          <a:latin typeface="MS Reference Sans Serif" panose="020B0604030504040204" pitchFamily="34" charset="0"/>
                          <a:ea typeface="+mn-ea"/>
                          <a:cs typeface="+mn-cs"/>
                        </a:rPr>
                        <a:t>High risk</a:t>
                      </a:r>
                    </a:p>
                  </a:txBody>
                  <a:tcPr>
                    <a:solidFill>
                      <a:srgbClr val="91B11B">
                        <a:alpha val="25000"/>
                      </a:srgbClr>
                    </a:solidFill>
                  </a:tcPr>
                </a:tc>
                <a:tc>
                  <a:txBody>
                    <a:bodyPr/>
                    <a:lstStyle/>
                    <a:p>
                      <a:pPr marL="342900" lvl="0" indent="-342900" algn="just">
                        <a:lnSpc>
                          <a:spcPct val="115000"/>
                        </a:lnSpc>
                        <a:spcAft>
                          <a:spcPts val="0"/>
                        </a:spcAft>
                        <a:buFont typeface="+mj-lt"/>
                        <a:buAutoNum type="arabicPeriod" startAt="11"/>
                      </a:pPr>
                      <a:r>
                        <a:rPr lang="en-US" sz="2000" noProof="0" dirty="0">
                          <a:effectLst/>
                          <a:latin typeface="MS Reference Sans Serif" panose="020B0604030504040204" pitchFamily="34" charset="0"/>
                          <a:cs typeface="Microsoft New Tai Lue" panose="020B0502040204020203" pitchFamily="34" charset="0"/>
                        </a:rPr>
                        <a:t>Multinational exporter affiliate 4 – Ecuador</a:t>
                      </a:r>
                    </a:p>
                    <a:p>
                      <a:pPr marL="342900" lvl="0" indent="-342900" algn="just">
                        <a:lnSpc>
                          <a:spcPct val="115000"/>
                        </a:lnSpc>
                        <a:spcAft>
                          <a:spcPts val="0"/>
                        </a:spcAft>
                        <a:buFont typeface="+mj-lt"/>
                        <a:buAutoNum type="arabicPeriod" startAt="11"/>
                      </a:pPr>
                      <a:r>
                        <a:rPr lang="en-US" sz="2000" noProof="0" dirty="0">
                          <a:effectLst/>
                          <a:latin typeface="MS Reference Sans Serif" panose="020B0604030504040204" pitchFamily="34" charset="0"/>
                          <a:cs typeface="Microsoft New Tai Lue" panose="020B0502040204020203" pitchFamily="34" charset="0"/>
                        </a:rPr>
                        <a:t>Processor 3 – USA </a:t>
                      </a:r>
                      <a:endParaRPr lang="en-US" sz="2000" noProof="0" dirty="0">
                        <a:effectLst/>
                        <a:latin typeface="MS Reference Sans Serif" panose="020B0604030504040204" pitchFamily="34" charset="0"/>
                        <a:ea typeface="Calibri" panose="020F0502020204030204" pitchFamily="34" charset="0"/>
                        <a:cs typeface="Microsoft New Tai Lue" panose="020B0502040204020203" pitchFamily="34" charset="0"/>
                      </a:endParaRPr>
                    </a:p>
                  </a:txBody>
                  <a:tcPr marL="35783" marR="35783" marT="0" marB="0">
                    <a:solidFill>
                      <a:srgbClr val="B30838">
                        <a:alpha val="25000"/>
                      </a:srgbClr>
                    </a:solidFill>
                  </a:tcPr>
                </a:tc>
                <a:extLst>
                  <a:ext uri="{0D108BD9-81ED-4DB2-BD59-A6C34878D82A}">
                    <a16:rowId xmlns:a16="http://schemas.microsoft.com/office/drawing/2014/main" val="2093437084"/>
                  </a:ext>
                </a:extLst>
              </a:tr>
            </a:tbl>
          </a:graphicData>
        </a:graphic>
      </p:graphicFrame>
    </p:spTree>
    <p:extLst>
      <p:ext uri="{BB962C8B-B14F-4D97-AF65-F5344CB8AC3E}">
        <p14:creationId xmlns:p14="http://schemas.microsoft.com/office/powerpoint/2010/main" val="246527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8052" y="535666"/>
            <a:ext cx="9205913" cy="377825"/>
          </a:xfrm>
        </p:spPr>
        <p:txBody>
          <a:bodyPr>
            <a:normAutofit fontScale="90000"/>
          </a:bodyPr>
          <a:lstStyle/>
          <a:p>
            <a:r>
              <a:rPr lang="en-US" dirty="0"/>
              <a:t> Case study 1 – Total Cacao</a:t>
            </a:r>
            <a:endParaRPr lang="en-GB" dirty="0"/>
          </a:p>
        </p:txBody>
      </p:sp>
      <p:grpSp>
        <p:nvGrpSpPr>
          <p:cNvPr id="5" name="67 Grupo">
            <a:extLst>
              <a:ext uri="{FF2B5EF4-FFF2-40B4-BE49-F238E27FC236}">
                <a16:creationId xmlns:a16="http://schemas.microsoft.com/office/drawing/2014/main" id="{12760748-2E72-4DEA-93E7-688B0B1767C5}"/>
              </a:ext>
            </a:extLst>
          </p:cNvPr>
          <p:cNvGrpSpPr/>
          <p:nvPr/>
        </p:nvGrpSpPr>
        <p:grpSpPr>
          <a:xfrm>
            <a:off x="238539" y="1595537"/>
            <a:ext cx="11575509" cy="5262464"/>
            <a:chOff x="0" y="389085"/>
            <a:chExt cx="8799413" cy="5778506"/>
          </a:xfrm>
        </p:grpSpPr>
        <p:grpSp>
          <p:nvGrpSpPr>
            <p:cNvPr id="6" name="66 Grupo">
              <a:extLst>
                <a:ext uri="{FF2B5EF4-FFF2-40B4-BE49-F238E27FC236}">
                  <a16:creationId xmlns:a16="http://schemas.microsoft.com/office/drawing/2014/main" id="{5AAC31D2-91AC-48EC-91EA-AF05989E2D5F}"/>
                </a:ext>
              </a:extLst>
            </p:cNvPr>
            <p:cNvGrpSpPr/>
            <p:nvPr/>
          </p:nvGrpSpPr>
          <p:grpSpPr>
            <a:xfrm>
              <a:off x="1910688" y="846161"/>
              <a:ext cx="6276667" cy="5321430"/>
              <a:chOff x="1" y="0"/>
              <a:chExt cx="6276667" cy="5321430"/>
            </a:xfrm>
          </p:grpSpPr>
          <p:cxnSp>
            <p:nvCxnSpPr>
              <p:cNvPr id="38" name="37 Conector angular">
                <a:extLst>
                  <a:ext uri="{FF2B5EF4-FFF2-40B4-BE49-F238E27FC236}">
                    <a16:creationId xmlns:a16="http://schemas.microsoft.com/office/drawing/2014/main" id="{8BB77A26-CEAE-41B2-87DC-0ABEA8FEF2A5}"/>
                  </a:ext>
                </a:extLst>
              </p:cNvPr>
              <p:cNvCxnSpPr>
                <a:cxnSpLocks/>
                <a:stCxn id="29" idx="0"/>
              </p:cNvCxnSpPr>
              <p:nvPr/>
            </p:nvCxnSpPr>
            <p:spPr>
              <a:xfrm rot="5400000" flipH="1" flipV="1">
                <a:off x="704140" y="1107176"/>
                <a:ext cx="518614" cy="515202"/>
              </a:xfrm>
              <a:prstGeom prst="bentConnector2">
                <a:avLst/>
              </a:prstGeom>
              <a:ln w="12700">
                <a:solidFill>
                  <a:srgbClr val="B30838"/>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2 Cuadro de texto">
                <a:extLst>
                  <a:ext uri="{FF2B5EF4-FFF2-40B4-BE49-F238E27FC236}">
                    <a16:creationId xmlns:a16="http://schemas.microsoft.com/office/drawing/2014/main" id="{C77A6D66-4222-4A02-A3E1-038374935ECD}"/>
                  </a:ext>
                </a:extLst>
              </p:cNvPr>
              <p:cNvSpPr txBox="1"/>
              <p:nvPr/>
            </p:nvSpPr>
            <p:spPr>
              <a:xfrm>
                <a:off x="27295" y="4776717"/>
                <a:ext cx="2105453" cy="544713"/>
              </a:xfrm>
              <a:prstGeom prst="rect">
                <a:avLst/>
              </a:prstGeom>
              <a:solidFill>
                <a:srgbClr val="005C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Local certified cooperatives/ Ivory Coast</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8" name="4 Cuadro de texto">
                <a:extLst>
                  <a:ext uri="{FF2B5EF4-FFF2-40B4-BE49-F238E27FC236}">
                    <a16:creationId xmlns:a16="http://schemas.microsoft.com/office/drawing/2014/main" id="{D59A178E-A747-449B-B07F-90BBC78DB67C}"/>
                  </a:ext>
                </a:extLst>
              </p:cNvPr>
              <p:cNvSpPr txBox="1"/>
              <p:nvPr/>
            </p:nvSpPr>
            <p:spPr>
              <a:xfrm>
                <a:off x="831997" y="4148918"/>
                <a:ext cx="1506502" cy="476251"/>
              </a:xfrm>
              <a:prstGeom prst="rect">
                <a:avLst/>
              </a:prstGeom>
              <a:solidFill>
                <a:srgbClr val="005C40">
                  <a:alpha val="50000"/>
                </a:srgbClr>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Certified producers in Ghana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9" name="5 Cuadro de texto">
                <a:extLst>
                  <a:ext uri="{FF2B5EF4-FFF2-40B4-BE49-F238E27FC236}">
                    <a16:creationId xmlns:a16="http://schemas.microsoft.com/office/drawing/2014/main" id="{975A8FB6-A5BD-46F1-910D-8CE41194841C}"/>
                  </a:ext>
                </a:extLst>
              </p:cNvPr>
              <p:cNvSpPr txBox="1"/>
              <p:nvPr/>
            </p:nvSpPr>
            <p:spPr>
              <a:xfrm>
                <a:off x="2505972" y="4148919"/>
                <a:ext cx="1458077" cy="476250"/>
              </a:xfrm>
              <a:prstGeom prst="rect">
                <a:avLst/>
              </a:prstGeom>
              <a:solidFill>
                <a:srgbClr val="005C40">
                  <a:alpha val="50000"/>
                </a:srgbClr>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Certified producers in Tanzania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 </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20" name="6 Cuadro de texto">
                <a:extLst>
                  <a:ext uri="{FF2B5EF4-FFF2-40B4-BE49-F238E27FC236}">
                    <a16:creationId xmlns:a16="http://schemas.microsoft.com/office/drawing/2014/main" id="{248C4C65-8195-4767-959E-16E8EB1DBA93}"/>
                  </a:ext>
                </a:extLst>
              </p:cNvPr>
              <p:cNvSpPr txBox="1"/>
              <p:nvPr/>
            </p:nvSpPr>
            <p:spPr>
              <a:xfrm>
                <a:off x="4146779" y="4119793"/>
                <a:ext cx="1525551" cy="476250"/>
              </a:xfrm>
              <a:prstGeom prst="rect">
                <a:avLst/>
              </a:prstGeom>
              <a:solidFill>
                <a:srgbClr val="005C40">
                  <a:alpha val="50000"/>
                </a:srgbClr>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Certified producers in Ecuador</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 </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21" name="10 Cuadro de texto">
                <a:extLst>
                  <a:ext uri="{FF2B5EF4-FFF2-40B4-BE49-F238E27FC236}">
                    <a16:creationId xmlns:a16="http://schemas.microsoft.com/office/drawing/2014/main" id="{1223ACD3-8D08-497C-ABA7-4AD5FB40ED5A}"/>
                  </a:ext>
                </a:extLst>
              </p:cNvPr>
              <p:cNvSpPr txBox="1"/>
              <p:nvPr/>
            </p:nvSpPr>
            <p:spPr>
              <a:xfrm>
                <a:off x="27295" y="3289111"/>
                <a:ext cx="1384394" cy="476250"/>
              </a:xfrm>
              <a:prstGeom prst="rect">
                <a:avLst/>
              </a:prstGeom>
              <a:solidFill>
                <a:srgbClr val="91B11B">
                  <a:alpha val="50000"/>
                </a:srgbClr>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Local exporter in Ivory Coast</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22" name="11 Cuadro de texto">
                <a:extLst>
                  <a:ext uri="{FF2B5EF4-FFF2-40B4-BE49-F238E27FC236}">
                    <a16:creationId xmlns:a16="http://schemas.microsoft.com/office/drawing/2014/main" id="{19D1B8CE-E502-4784-B4B4-C40F185E0B6F}"/>
                  </a:ext>
                </a:extLst>
              </p:cNvPr>
              <p:cNvSpPr txBox="1"/>
              <p:nvPr/>
            </p:nvSpPr>
            <p:spPr>
              <a:xfrm>
                <a:off x="2022420" y="3289111"/>
                <a:ext cx="2781449" cy="476250"/>
              </a:xfrm>
              <a:prstGeom prst="rect">
                <a:avLst/>
              </a:prstGeom>
              <a:solidFill>
                <a:srgbClr val="91B11B">
                  <a:alpha val="50000"/>
                </a:srgbClr>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Multinational exporter affiliates</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cxnSp>
            <p:nvCxnSpPr>
              <p:cNvPr id="23" name="12 Conector recto de flecha">
                <a:extLst>
                  <a:ext uri="{FF2B5EF4-FFF2-40B4-BE49-F238E27FC236}">
                    <a16:creationId xmlns:a16="http://schemas.microsoft.com/office/drawing/2014/main" id="{BBE7ED96-E990-4269-A6ED-B31C6867C864}"/>
                  </a:ext>
                </a:extLst>
              </p:cNvPr>
              <p:cNvCxnSpPr>
                <a:cxnSpLocks/>
              </p:cNvCxnSpPr>
              <p:nvPr/>
            </p:nvCxnSpPr>
            <p:spPr>
              <a:xfrm flipV="1">
                <a:off x="323324" y="3753135"/>
                <a:ext cx="23272" cy="1199582"/>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cxnSp>
            <p:nvCxnSpPr>
              <p:cNvPr id="24" name="14 Conector recto de flecha">
                <a:extLst>
                  <a:ext uri="{FF2B5EF4-FFF2-40B4-BE49-F238E27FC236}">
                    <a16:creationId xmlns:a16="http://schemas.microsoft.com/office/drawing/2014/main" id="{C8FCC6B0-1F3D-454B-AB36-2F33529FBB6F}"/>
                  </a:ext>
                </a:extLst>
              </p:cNvPr>
              <p:cNvCxnSpPr/>
              <p:nvPr/>
            </p:nvCxnSpPr>
            <p:spPr>
              <a:xfrm flipV="1">
                <a:off x="3148483" y="3751713"/>
                <a:ext cx="0" cy="381000"/>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cxnSp>
            <p:nvCxnSpPr>
              <p:cNvPr id="25" name="15 Conector recto de flecha">
                <a:extLst>
                  <a:ext uri="{FF2B5EF4-FFF2-40B4-BE49-F238E27FC236}">
                    <a16:creationId xmlns:a16="http://schemas.microsoft.com/office/drawing/2014/main" id="{D2C94DDE-D7B8-454D-A77D-8C13E10B2386}"/>
                  </a:ext>
                </a:extLst>
              </p:cNvPr>
              <p:cNvCxnSpPr/>
              <p:nvPr/>
            </p:nvCxnSpPr>
            <p:spPr>
              <a:xfrm flipH="1" flipV="1">
                <a:off x="4685368" y="3738792"/>
                <a:ext cx="9525" cy="381000"/>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sp>
            <p:nvSpPr>
              <p:cNvPr id="26" name="19 Cuadro de texto">
                <a:extLst>
                  <a:ext uri="{FF2B5EF4-FFF2-40B4-BE49-F238E27FC236}">
                    <a16:creationId xmlns:a16="http://schemas.microsoft.com/office/drawing/2014/main" id="{BED4DA41-E057-47D8-B10F-B7BD55C94AE2}"/>
                  </a:ext>
                </a:extLst>
              </p:cNvPr>
              <p:cNvSpPr txBox="1"/>
              <p:nvPr/>
            </p:nvSpPr>
            <p:spPr>
              <a:xfrm>
                <a:off x="313898" y="2442950"/>
                <a:ext cx="4267200" cy="476250"/>
              </a:xfrm>
              <a:prstGeom prst="rect">
                <a:avLst/>
              </a:prstGeom>
              <a:solidFill>
                <a:srgbClr val="91B11B"/>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Multinational marketer/ Switzerland</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cxnSp>
            <p:nvCxnSpPr>
              <p:cNvPr id="27" name="20 Conector recto de flecha">
                <a:extLst>
                  <a:ext uri="{FF2B5EF4-FFF2-40B4-BE49-F238E27FC236}">
                    <a16:creationId xmlns:a16="http://schemas.microsoft.com/office/drawing/2014/main" id="{1340DE11-471C-4342-9901-DF1EB1CB252B}"/>
                  </a:ext>
                </a:extLst>
              </p:cNvPr>
              <p:cNvCxnSpPr/>
              <p:nvPr/>
            </p:nvCxnSpPr>
            <p:spPr>
              <a:xfrm flipV="1">
                <a:off x="764274" y="2920621"/>
                <a:ext cx="0" cy="361950"/>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cxnSp>
            <p:nvCxnSpPr>
              <p:cNvPr id="28" name="21 Conector recto de flecha">
                <a:extLst>
                  <a:ext uri="{FF2B5EF4-FFF2-40B4-BE49-F238E27FC236}">
                    <a16:creationId xmlns:a16="http://schemas.microsoft.com/office/drawing/2014/main" id="{98477804-5C8F-4594-9D60-1E79F9E561EF}"/>
                  </a:ext>
                </a:extLst>
              </p:cNvPr>
              <p:cNvCxnSpPr/>
              <p:nvPr/>
            </p:nvCxnSpPr>
            <p:spPr>
              <a:xfrm flipV="1">
                <a:off x="2920621" y="2920621"/>
                <a:ext cx="0" cy="371476"/>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sp>
            <p:nvSpPr>
              <p:cNvPr id="30" name="24 Cuadro de texto">
                <a:extLst>
                  <a:ext uri="{FF2B5EF4-FFF2-40B4-BE49-F238E27FC236}">
                    <a16:creationId xmlns:a16="http://schemas.microsoft.com/office/drawing/2014/main" id="{80AD0735-7B8F-49E5-BF1C-496E1350B24E}"/>
                  </a:ext>
                </a:extLst>
              </p:cNvPr>
              <p:cNvSpPr txBox="1"/>
              <p:nvPr/>
            </p:nvSpPr>
            <p:spPr>
              <a:xfrm>
                <a:off x="1576202" y="1624084"/>
                <a:ext cx="1344404" cy="497005"/>
              </a:xfrm>
              <a:prstGeom prst="rect">
                <a:avLst/>
              </a:prstGeom>
              <a:solidFill>
                <a:srgbClr val="91B11B">
                  <a:alpha val="50000"/>
                </a:srgbClr>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Subcontracted Processor 2 France</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31" name="26 Cuadro de texto">
                <a:extLst>
                  <a:ext uri="{FF2B5EF4-FFF2-40B4-BE49-F238E27FC236}">
                    <a16:creationId xmlns:a16="http://schemas.microsoft.com/office/drawing/2014/main" id="{2613D48A-3DCB-4A4A-B1EB-D41D6178FA88}"/>
                  </a:ext>
                </a:extLst>
              </p:cNvPr>
              <p:cNvSpPr txBox="1"/>
              <p:nvPr/>
            </p:nvSpPr>
            <p:spPr>
              <a:xfrm>
                <a:off x="4775429" y="1637729"/>
                <a:ext cx="1501239" cy="523875"/>
              </a:xfrm>
              <a:prstGeom prst="rect">
                <a:avLst/>
              </a:prstGeom>
              <a:solidFill>
                <a:srgbClr val="91B11B">
                  <a:alpha val="50000"/>
                </a:srgbClr>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Processor 3 USA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32" name="27 Cuadro de texto">
                <a:extLst>
                  <a:ext uri="{FF2B5EF4-FFF2-40B4-BE49-F238E27FC236}">
                    <a16:creationId xmlns:a16="http://schemas.microsoft.com/office/drawing/2014/main" id="{84C6A38F-3102-47BA-AA7D-FDE56310C957}"/>
                  </a:ext>
                </a:extLst>
              </p:cNvPr>
              <p:cNvSpPr txBox="1"/>
              <p:nvPr/>
            </p:nvSpPr>
            <p:spPr>
              <a:xfrm>
                <a:off x="3085119" y="1636604"/>
                <a:ext cx="1501239" cy="523875"/>
              </a:xfrm>
              <a:prstGeom prst="rect">
                <a:avLst/>
              </a:prstGeom>
              <a:solidFill>
                <a:srgbClr val="91B11B">
                  <a:alpha val="50000"/>
                </a:srgbClr>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Processor  4 Malaysia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cxnSp>
            <p:nvCxnSpPr>
              <p:cNvPr id="33" name="28 Conector recto de flecha">
                <a:extLst>
                  <a:ext uri="{FF2B5EF4-FFF2-40B4-BE49-F238E27FC236}">
                    <a16:creationId xmlns:a16="http://schemas.microsoft.com/office/drawing/2014/main" id="{E40607F7-E73B-4288-A5C0-0339AD7F084B}"/>
                  </a:ext>
                </a:extLst>
              </p:cNvPr>
              <p:cNvCxnSpPr/>
              <p:nvPr/>
            </p:nvCxnSpPr>
            <p:spPr>
              <a:xfrm flipV="1">
                <a:off x="627797" y="2101756"/>
                <a:ext cx="0" cy="361950"/>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cxnSp>
            <p:nvCxnSpPr>
              <p:cNvPr id="34" name="29 Conector recto de flecha">
                <a:extLst>
                  <a:ext uri="{FF2B5EF4-FFF2-40B4-BE49-F238E27FC236}">
                    <a16:creationId xmlns:a16="http://schemas.microsoft.com/office/drawing/2014/main" id="{F2394B73-5418-47D8-AE5D-B5DC7B2DF107}"/>
                  </a:ext>
                </a:extLst>
              </p:cNvPr>
              <p:cNvCxnSpPr/>
              <p:nvPr/>
            </p:nvCxnSpPr>
            <p:spPr>
              <a:xfrm flipV="1">
                <a:off x="2006221" y="2088108"/>
                <a:ext cx="0" cy="361950"/>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cxnSp>
            <p:nvCxnSpPr>
              <p:cNvPr id="35" name="31 Conector recto de flecha">
                <a:extLst>
                  <a:ext uri="{FF2B5EF4-FFF2-40B4-BE49-F238E27FC236}">
                    <a16:creationId xmlns:a16="http://schemas.microsoft.com/office/drawing/2014/main" id="{5537ECDC-F5A5-4847-8010-3BE3FCA93B67}"/>
                  </a:ext>
                </a:extLst>
              </p:cNvPr>
              <p:cNvCxnSpPr/>
              <p:nvPr/>
            </p:nvCxnSpPr>
            <p:spPr>
              <a:xfrm flipV="1">
                <a:off x="4575830" y="2124014"/>
                <a:ext cx="219075" cy="352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4 Cuadro de texto">
                <a:extLst>
                  <a:ext uri="{FF2B5EF4-FFF2-40B4-BE49-F238E27FC236}">
                    <a16:creationId xmlns:a16="http://schemas.microsoft.com/office/drawing/2014/main" id="{39BF2702-B543-4212-8DD8-43DAA4A9582B}"/>
                  </a:ext>
                </a:extLst>
              </p:cNvPr>
              <p:cNvSpPr txBox="1"/>
              <p:nvPr/>
            </p:nvSpPr>
            <p:spPr>
              <a:xfrm>
                <a:off x="1214651" y="887104"/>
                <a:ext cx="1897750" cy="476536"/>
              </a:xfrm>
              <a:prstGeom prst="rect">
                <a:avLst/>
              </a:prstGeom>
              <a:solidFill>
                <a:srgbClr val="005C40">
                  <a:alpha val="75000"/>
                </a:srgb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Multinational manufacturing in Belgium</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37" name="35 Cuadro de texto">
                <a:extLst>
                  <a:ext uri="{FF2B5EF4-FFF2-40B4-BE49-F238E27FC236}">
                    <a16:creationId xmlns:a16="http://schemas.microsoft.com/office/drawing/2014/main" id="{8A0B6431-8675-439B-8880-29C1D6C5F312}"/>
                  </a:ext>
                </a:extLst>
              </p:cNvPr>
              <p:cNvSpPr txBox="1"/>
              <p:nvPr/>
            </p:nvSpPr>
            <p:spPr>
              <a:xfrm>
                <a:off x="3398292" y="887105"/>
                <a:ext cx="1657350" cy="476250"/>
              </a:xfrm>
              <a:prstGeom prst="rect">
                <a:avLst/>
              </a:prstGeom>
              <a:solidFill>
                <a:srgbClr val="005C40">
                  <a:alpha val="75000"/>
                </a:srgb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Multinational manufacturing in US and Canada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cxnSp>
            <p:nvCxnSpPr>
              <p:cNvPr id="39" name="39 Conector recto de flecha">
                <a:extLst>
                  <a:ext uri="{FF2B5EF4-FFF2-40B4-BE49-F238E27FC236}">
                    <a16:creationId xmlns:a16="http://schemas.microsoft.com/office/drawing/2014/main" id="{369924BB-C09C-4E84-8451-CAC8E9027A04}"/>
                  </a:ext>
                </a:extLst>
              </p:cNvPr>
              <p:cNvCxnSpPr/>
              <p:nvPr/>
            </p:nvCxnSpPr>
            <p:spPr>
              <a:xfrm flipV="1">
                <a:off x="2006221" y="1364777"/>
                <a:ext cx="0" cy="266700"/>
              </a:xfrm>
              <a:prstGeom prst="straightConnector1">
                <a:avLst/>
              </a:prstGeom>
              <a:ln w="12700">
                <a:solidFill>
                  <a:srgbClr val="B3083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40 Conector recto de flecha">
                <a:extLst>
                  <a:ext uri="{FF2B5EF4-FFF2-40B4-BE49-F238E27FC236}">
                    <a16:creationId xmlns:a16="http://schemas.microsoft.com/office/drawing/2014/main" id="{5F5C4BFB-1EBA-485E-AD6C-5C50EA3B411C}"/>
                  </a:ext>
                </a:extLst>
              </p:cNvPr>
              <p:cNvCxnSpPr/>
              <p:nvPr/>
            </p:nvCxnSpPr>
            <p:spPr>
              <a:xfrm flipV="1">
                <a:off x="4949446" y="1375242"/>
                <a:ext cx="0" cy="266700"/>
              </a:xfrm>
              <a:prstGeom prst="straightConnector1">
                <a:avLst/>
              </a:prstGeom>
              <a:ln w="12700">
                <a:solidFill>
                  <a:srgbClr val="B3083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41 Conector recto de flecha">
                <a:extLst>
                  <a:ext uri="{FF2B5EF4-FFF2-40B4-BE49-F238E27FC236}">
                    <a16:creationId xmlns:a16="http://schemas.microsoft.com/office/drawing/2014/main" id="{3700F109-5A6B-4C3B-8605-8617C9AC410E}"/>
                  </a:ext>
                </a:extLst>
              </p:cNvPr>
              <p:cNvCxnSpPr/>
              <p:nvPr/>
            </p:nvCxnSpPr>
            <p:spPr>
              <a:xfrm flipH="1" flipV="1">
                <a:off x="2505811" y="1349686"/>
                <a:ext cx="642672" cy="266698"/>
              </a:xfrm>
              <a:prstGeom prst="straightConnector1">
                <a:avLst/>
              </a:prstGeom>
              <a:ln w="12700">
                <a:solidFill>
                  <a:srgbClr val="B30838"/>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43 Cuadro de texto">
                <a:extLst>
                  <a:ext uri="{FF2B5EF4-FFF2-40B4-BE49-F238E27FC236}">
                    <a16:creationId xmlns:a16="http://schemas.microsoft.com/office/drawing/2014/main" id="{D6042C0F-D1AF-4FC1-8177-1DEFDC4E0167}"/>
                  </a:ext>
                </a:extLst>
              </p:cNvPr>
              <p:cNvSpPr txBox="1"/>
              <p:nvPr/>
            </p:nvSpPr>
            <p:spPr>
              <a:xfrm>
                <a:off x="1419367" y="13648"/>
                <a:ext cx="1066800" cy="476250"/>
              </a:xfrm>
              <a:prstGeom prst="rect">
                <a:avLst/>
              </a:prstGeom>
              <a:solidFill>
                <a:srgbClr val="005C4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End Buyer 1 Europe 	</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43" name="46 Cuadro de texto">
                <a:extLst>
                  <a:ext uri="{FF2B5EF4-FFF2-40B4-BE49-F238E27FC236}">
                    <a16:creationId xmlns:a16="http://schemas.microsoft.com/office/drawing/2014/main" id="{CB087B94-458F-4E32-AE25-7FA5CC4FEC6A}"/>
                  </a:ext>
                </a:extLst>
              </p:cNvPr>
              <p:cNvSpPr txBox="1"/>
              <p:nvPr/>
            </p:nvSpPr>
            <p:spPr>
              <a:xfrm>
                <a:off x="3029803" y="0"/>
                <a:ext cx="1066800" cy="476250"/>
              </a:xfrm>
              <a:prstGeom prst="rect">
                <a:avLst/>
              </a:prstGeom>
              <a:solidFill>
                <a:srgbClr val="005C4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End Buyer 2 USA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44" name="47 Cuadro de texto">
                <a:extLst>
                  <a:ext uri="{FF2B5EF4-FFF2-40B4-BE49-F238E27FC236}">
                    <a16:creationId xmlns:a16="http://schemas.microsoft.com/office/drawing/2014/main" id="{A64EB7DB-4B73-4963-8014-7EFB527AFB3B}"/>
                  </a:ext>
                </a:extLst>
              </p:cNvPr>
              <p:cNvSpPr txBox="1"/>
              <p:nvPr/>
            </p:nvSpPr>
            <p:spPr>
              <a:xfrm>
                <a:off x="4258101" y="0"/>
                <a:ext cx="1066800" cy="476250"/>
              </a:xfrm>
              <a:prstGeom prst="rect">
                <a:avLst/>
              </a:prstGeom>
              <a:solidFill>
                <a:srgbClr val="005C4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End Buyer 3 USA</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cxnSp>
            <p:nvCxnSpPr>
              <p:cNvPr id="45" name="49 Conector recto de flecha">
                <a:extLst>
                  <a:ext uri="{FF2B5EF4-FFF2-40B4-BE49-F238E27FC236}">
                    <a16:creationId xmlns:a16="http://schemas.microsoft.com/office/drawing/2014/main" id="{0266DE9E-685E-4B64-AB5D-A4C5D37759F2}"/>
                  </a:ext>
                </a:extLst>
              </p:cNvPr>
              <p:cNvCxnSpPr/>
              <p:nvPr/>
            </p:nvCxnSpPr>
            <p:spPr>
              <a:xfrm flipV="1">
                <a:off x="1965277" y="491320"/>
                <a:ext cx="0" cy="400050"/>
              </a:xfrm>
              <a:prstGeom prst="straightConnector1">
                <a:avLst/>
              </a:prstGeom>
              <a:ln w="12700">
                <a:solidFill>
                  <a:srgbClr val="B30838"/>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6" name="54 Grupo">
                <a:extLst>
                  <a:ext uri="{FF2B5EF4-FFF2-40B4-BE49-F238E27FC236}">
                    <a16:creationId xmlns:a16="http://schemas.microsoft.com/office/drawing/2014/main" id="{B4448D32-4D8A-4272-9582-6931BA9F0F57}"/>
                  </a:ext>
                </a:extLst>
              </p:cNvPr>
              <p:cNvGrpSpPr/>
              <p:nvPr/>
            </p:nvGrpSpPr>
            <p:grpSpPr>
              <a:xfrm>
                <a:off x="3657600" y="477672"/>
                <a:ext cx="1095375" cy="409575"/>
                <a:chOff x="0" y="0"/>
                <a:chExt cx="1095375" cy="409575"/>
              </a:xfrm>
            </p:grpSpPr>
            <p:cxnSp>
              <p:nvCxnSpPr>
                <p:cNvPr id="47" name="50 Conector recto de flecha">
                  <a:extLst>
                    <a:ext uri="{FF2B5EF4-FFF2-40B4-BE49-F238E27FC236}">
                      <a16:creationId xmlns:a16="http://schemas.microsoft.com/office/drawing/2014/main" id="{C7A00258-3DB7-42CF-B161-35A716B0F77B}"/>
                    </a:ext>
                  </a:extLst>
                </p:cNvPr>
                <p:cNvCxnSpPr/>
                <p:nvPr/>
              </p:nvCxnSpPr>
              <p:spPr>
                <a:xfrm flipV="1">
                  <a:off x="0" y="9525"/>
                  <a:ext cx="0" cy="2286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51 Conector recto de flecha">
                  <a:extLst>
                    <a:ext uri="{FF2B5EF4-FFF2-40B4-BE49-F238E27FC236}">
                      <a16:creationId xmlns:a16="http://schemas.microsoft.com/office/drawing/2014/main" id="{CB26DF49-4F9D-4933-8AC8-B80752456DD5}"/>
                    </a:ext>
                  </a:extLst>
                </p:cNvPr>
                <p:cNvCxnSpPr/>
                <p:nvPr/>
              </p:nvCxnSpPr>
              <p:spPr>
                <a:xfrm flipV="1">
                  <a:off x="1095375" y="0"/>
                  <a:ext cx="0" cy="2286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52 Conector recto">
                  <a:extLst>
                    <a:ext uri="{FF2B5EF4-FFF2-40B4-BE49-F238E27FC236}">
                      <a16:creationId xmlns:a16="http://schemas.microsoft.com/office/drawing/2014/main" id="{A9E30302-07DE-44BC-A4A8-C798E4F6FC6E}"/>
                    </a:ext>
                  </a:extLst>
                </p:cNvPr>
                <p:cNvCxnSpPr/>
                <p:nvPr/>
              </p:nvCxnSpPr>
              <p:spPr>
                <a:xfrm>
                  <a:off x="0" y="228600"/>
                  <a:ext cx="1095375" cy="9525"/>
                </a:xfrm>
                <a:prstGeom prst="line">
                  <a:avLst/>
                </a:prstGeom>
                <a:ln w="12700">
                  <a:solidFill>
                    <a:srgbClr val="B30838"/>
                  </a:solidFill>
                  <a:prstDash val="dash"/>
                </a:ln>
              </p:spPr>
              <p:style>
                <a:lnRef idx="1">
                  <a:schemeClr val="accent1"/>
                </a:lnRef>
                <a:fillRef idx="0">
                  <a:schemeClr val="accent1"/>
                </a:fillRef>
                <a:effectRef idx="0">
                  <a:schemeClr val="accent1"/>
                </a:effectRef>
                <a:fontRef idx="minor">
                  <a:schemeClr val="tx1"/>
                </a:fontRef>
              </p:style>
            </p:cxnSp>
            <p:cxnSp>
              <p:nvCxnSpPr>
                <p:cNvPr id="50" name="53 Conector recto">
                  <a:extLst>
                    <a:ext uri="{FF2B5EF4-FFF2-40B4-BE49-F238E27FC236}">
                      <a16:creationId xmlns:a16="http://schemas.microsoft.com/office/drawing/2014/main" id="{21793B8C-BB44-41D6-B3C5-EC0B515D18FB}"/>
                    </a:ext>
                  </a:extLst>
                </p:cNvPr>
                <p:cNvCxnSpPr/>
                <p:nvPr/>
              </p:nvCxnSpPr>
              <p:spPr>
                <a:xfrm>
                  <a:off x="561975" y="238125"/>
                  <a:ext cx="0" cy="1714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9" name="23 Cuadro de texto">
                <a:extLst>
                  <a:ext uri="{FF2B5EF4-FFF2-40B4-BE49-F238E27FC236}">
                    <a16:creationId xmlns:a16="http://schemas.microsoft.com/office/drawing/2014/main" id="{E94602D7-5815-4AE8-91E0-5A0F7AF5149C}"/>
                  </a:ext>
                </a:extLst>
              </p:cNvPr>
              <p:cNvSpPr txBox="1"/>
              <p:nvPr/>
            </p:nvSpPr>
            <p:spPr>
              <a:xfrm>
                <a:off x="1" y="1624083"/>
                <a:ext cx="1411689" cy="477672"/>
              </a:xfrm>
              <a:prstGeom prst="rect">
                <a:avLst/>
              </a:prstGeom>
              <a:solidFill>
                <a:srgbClr val="91B11B">
                  <a:alpha val="50000"/>
                </a:srgbClr>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Processor 1 France</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grpSp>
        <p:grpSp>
          <p:nvGrpSpPr>
            <p:cNvPr id="7" name="65 Grupo">
              <a:extLst>
                <a:ext uri="{FF2B5EF4-FFF2-40B4-BE49-F238E27FC236}">
                  <a16:creationId xmlns:a16="http://schemas.microsoft.com/office/drawing/2014/main" id="{C1A7B804-8FA2-4F55-8096-46EDE733DF6D}"/>
                </a:ext>
              </a:extLst>
            </p:cNvPr>
            <p:cNvGrpSpPr/>
            <p:nvPr/>
          </p:nvGrpSpPr>
          <p:grpSpPr>
            <a:xfrm>
              <a:off x="0" y="389085"/>
              <a:ext cx="8799413" cy="5710043"/>
              <a:chOff x="0" y="389085"/>
              <a:chExt cx="8799413" cy="5710043"/>
            </a:xfrm>
          </p:grpSpPr>
          <p:sp>
            <p:nvSpPr>
              <p:cNvPr id="8" name="1 Cuadro de texto">
                <a:extLst>
                  <a:ext uri="{FF2B5EF4-FFF2-40B4-BE49-F238E27FC236}">
                    <a16:creationId xmlns:a16="http://schemas.microsoft.com/office/drawing/2014/main" id="{B9FD9AA9-DF12-4C67-9CA8-810968763F35}"/>
                  </a:ext>
                </a:extLst>
              </p:cNvPr>
              <p:cNvSpPr txBox="1"/>
              <p:nvPr/>
            </p:nvSpPr>
            <p:spPr>
              <a:xfrm>
                <a:off x="0" y="5622878"/>
                <a:ext cx="1685925" cy="476250"/>
              </a:xfrm>
              <a:prstGeom prst="rect">
                <a:avLst/>
              </a:prstGeom>
              <a:solidFill>
                <a:srgbClr val="005C40"/>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Cocoa Beans Production</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9" name="3 Cuadro de texto">
                <a:extLst>
                  <a:ext uri="{FF2B5EF4-FFF2-40B4-BE49-F238E27FC236}">
                    <a16:creationId xmlns:a16="http://schemas.microsoft.com/office/drawing/2014/main" id="{9F753576-2123-4EF3-81ED-B01230194738}"/>
                  </a:ext>
                </a:extLst>
              </p:cNvPr>
              <p:cNvSpPr txBox="1"/>
              <p:nvPr/>
            </p:nvSpPr>
            <p:spPr>
              <a:xfrm>
                <a:off x="0" y="4995081"/>
                <a:ext cx="1685925" cy="476250"/>
              </a:xfrm>
              <a:prstGeom prst="rect">
                <a:avLst/>
              </a:prstGeom>
              <a:solidFill>
                <a:srgbClr val="005C40">
                  <a:alpha val="50000"/>
                </a:srgbClr>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Suppliers</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0" name="9 Cuadro de texto">
                <a:extLst>
                  <a:ext uri="{FF2B5EF4-FFF2-40B4-BE49-F238E27FC236}">
                    <a16:creationId xmlns:a16="http://schemas.microsoft.com/office/drawing/2014/main" id="{D12DED4B-61F6-4616-AEF6-B6857D8460AB}"/>
                  </a:ext>
                </a:extLst>
              </p:cNvPr>
              <p:cNvSpPr txBox="1"/>
              <p:nvPr/>
            </p:nvSpPr>
            <p:spPr>
              <a:xfrm>
                <a:off x="13648" y="4121624"/>
                <a:ext cx="1685925" cy="476250"/>
              </a:xfrm>
              <a:prstGeom prst="rect">
                <a:avLst/>
              </a:prstGeom>
              <a:solidFill>
                <a:srgbClr val="91B11B">
                  <a:alpha val="50000"/>
                </a:srgbClr>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Export</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1" name="18 Cuadro de texto">
                <a:extLst>
                  <a:ext uri="{FF2B5EF4-FFF2-40B4-BE49-F238E27FC236}">
                    <a16:creationId xmlns:a16="http://schemas.microsoft.com/office/drawing/2014/main" id="{BB575D51-0AE3-4808-885F-83363FA9C7C8}"/>
                  </a:ext>
                </a:extLst>
              </p:cNvPr>
              <p:cNvSpPr txBox="1"/>
              <p:nvPr/>
            </p:nvSpPr>
            <p:spPr>
              <a:xfrm>
                <a:off x="13648" y="3289111"/>
                <a:ext cx="1685925" cy="476250"/>
              </a:xfrm>
              <a:prstGeom prst="rect">
                <a:avLst/>
              </a:prstGeom>
              <a:solidFill>
                <a:srgbClr val="91B11B"/>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Marketing/ Importation</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2" name="22 Cuadro de texto">
                <a:extLst>
                  <a:ext uri="{FF2B5EF4-FFF2-40B4-BE49-F238E27FC236}">
                    <a16:creationId xmlns:a16="http://schemas.microsoft.com/office/drawing/2014/main" id="{0B9BB05B-64A6-4975-B141-739C11FAC2B2}"/>
                  </a:ext>
                </a:extLst>
              </p:cNvPr>
              <p:cNvSpPr txBox="1"/>
              <p:nvPr/>
            </p:nvSpPr>
            <p:spPr>
              <a:xfrm>
                <a:off x="13648" y="2483893"/>
                <a:ext cx="1672277" cy="408013"/>
              </a:xfrm>
              <a:prstGeom prst="rect">
                <a:avLst/>
              </a:prstGeom>
              <a:solidFill>
                <a:srgbClr val="91B11B">
                  <a:alpha val="50000"/>
                </a:srgbClr>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Processing</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3" name="33 Cuadro de texto">
                <a:extLst>
                  <a:ext uri="{FF2B5EF4-FFF2-40B4-BE49-F238E27FC236}">
                    <a16:creationId xmlns:a16="http://schemas.microsoft.com/office/drawing/2014/main" id="{20D93374-5D3D-45DF-85A5-5C97D99B5294}"/>
                  </a:ext>
                </a:extLst>
              </p:cNvPr>
              <p:cNvSpPr txBox="1"/>
              <p:nvPr/>
            </p:nvSpPr>
            <p:spPr>
              <a:xfrm>
                <a:off x="13648" y="1719618"/>
                <a:ext cx="1685925" cy="476250"/>
              </a:xfrm>
              <a:prstGeom prst="rect">
                <a:avLst/>
              </a:prstGeom>
              <a:solidFill>
                <a:srgbClr val="005C40">
                  <a:alpha val="75000"/>
                </a:srgbClr>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Manufacturing</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4" name="42 Cuadro de texto">
                <a:extLst>
                  <a:ext uri="{FF2B5EF4-FFF2-40B4-BE49-F238E27FC236}">
                    <a16:creationId xmlns:a16="http://schemas.microsoft.com/office/drawing/2014/main" id="{F05EE423-2979-4FEE-ADC0-F53F168986EE}"/>
                  </a:ext>
                </a:extLst>
              </p:cNvPr>
              <p:cNvSpPr txBox="1"/>
              <p:nvPr/>
            </p:nvSpPr>
            <p:spPr>
              <a:xfrm>
                <a:off x="13648" y="846161"/>
                <a:ext cx="1685925" cy="476250"/>
              </a:xfrm>
              <a:prstGeom prst="rect">
                <a:avLst/>
              </a:prstGeom>
              <a:solidFill>
                <a:srgbClr val="005C40"/>
              </a:solidFill>
              <a:ln>
                <a:solidFill>
                  <a:srgbClr val="FFFFFF"/>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rPr>
                  <a:t>End markets for chocolate</a:t>
                </a:r>
                <a:endParaRPr lang="en-US" sz="1200" dirty="0">
                  <a:solidFill>
                    <a:schemeClr val="bg1"/>
                  </a:solidFill>
                  <a:latin typeface="MS Reference Sans Serif" panose="020B0604030504040204" pitchFamily="34" charset="0"/>
                  <a:ea typeface="Calibri" panose="020F0502020204030204" pitchFamily="34" charset="0"/>
                  <a:cs typeface="Times New Roman" panose="02020603050405020304" pitchFamily="18" charset="0"/>
                </a:endParaRPr>
              </a:p>
            </p:txBody>
          </p:sp>
          <p:sp>
            <p:nvSpPr>
              <p:cNvPr id="15" name="62 Cerrar llave">
                <a:extLst>
                  <a:ext uri="{FF2B5EF4-FFF2-40B4-BE49-F238E27FC236}">
                    <a16:creationId xmlns:a16="http://schemas.microsoft.com/office/drawing/2014/main" id="{C4DC4B1A-E316-4AAD-9DD1-5A1244F22B26}"/>
                  </a:ext>
                </a:extLst>
              </p:cNvPr>
              <p:cNvSpPr/>
              <p:nvPr/>
            </p:nvSpPr>
            <p:spPr>
              <a:xfrm rot="5400000">
                <a:off x="5315803" y="-2709080"/>
                <a:ext cx="385445" cy="6581775"/>
              </a:xfrm>
              <a:prstGeom prst="rightBrace">
                <a:avLst/>
              </a:prstGeom>
              <a:ln>
                <a:solidFill>
                  <a:srgbClr val="B30838"/>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latin typeface="Franklin Gothic Book"/>
                </a:endParaRPr>
              </a:p>
            </p:txBody>
          </p:sp>
        </p:grpSp>
      </p:grpSp>
      <p:sp>
        <p:nvSpPr>
          <p:cNvPr id="57" name="TextBox 56">
            <a:extLst>
              <a:ext uri="{FF2B5EF4-FFF2-40B4-BE49-F238E27FC236}">
                <a16:creationId xmlns:a16="http://schemas.microsoft.com/office/drawing/2014/main" id="{4630EDEE-B183-420D-832A-05316A1BB669}"/>
              </a:ext>
            </a:extLst>
          </p:cNvPr>
          <p:cNvSpPr txBox="1"/>
          <p:nvPr/>
        </p:nvSpPr>
        <p:spPr>
          <a:xfrm>
            <a:off x="6594039" y="1240092"/>
            <a:ext cx="1965602" cy="369332"/>
          </a:xfrm>
          <a:prstGeom prst="rect">
            <a:avLst/>
          </a:prstGeom>
          <a:noFill/>
        </p:spPr>
        <p:txBody>
          <a:bodyPr wrap="square" rtlCol="0">
            <a:spAutoFit/>
          </a:bodyPr>
          <a:lstStyle/>
          <a:p>
            <a:r>
              <a:rPr lang="en-MY" b="1" dirty="0">
                <a:latin typeface="MS Reference Sans Serif" panose="020B0604030504040204" pitchFamily="34" charset="0"/>
              </a:rPr>
              <a:t>CONSUMERS</a:t>
            </a:r>
            <a:endParaRPr lang="en-GB" b="1" dirty="0">
              <a:latin typeface="MS Reference Sans Serif" panose="020B0604030504040204" pitchFamily="34" charset="0"/>
            </a:endParaRPr>
          </a:p>
        </p:txBody>
      </p:sp>
      <p:cxnSp>
        <p:nvCxnSpPr>
          <p:cNvPr id="58" name="14 Conector recto de flecha">
            <a:extLst>
              <a:ext uri="{FF2B5EF4-FFF2-40B4-BE49-F238E27FC236}">
                <a16:creationId xmlns:a16="http://schemas.microsoft.com/office/drawing/2014/main" id="{3D9FD2CC-BF10-4E8B-A7CB-EBFCC8070ADF}"/>
              </a:ext>
            </a:extLst>
          </p:cNvPr>
          <p:cNvCxnSpPr/>
          <p:nvPr/>
        </p:nvCxnSpPr>
        <p:spPr>
          <a:xfrm flipV="1">
            <a:off x="5937504" y="5329495"/>
            <a:ext cx="0" cy="372093"/>
          </a:xfrm>
          <a:prstGeom prst="straightConnector1">
            <a:avLst/>
          </a:prstGeom>
          <a:ln w="12700">
            <a:solidFill>
              <a:srgbClr val="B3083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1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464283"/>
            <a:ext cx="9205913" cy="377825"/>
          </a:xfrm>
        </p:spPr>
        <p:txBody>
          <a:bodyPr>
            <a:normAutofit fontScale="90000"/>
          </a:bodyPr>
          <a:lstStyle/>
          <a:p>
            <a:r>
              <a:rPr lang="en-GB" dirty="0"/>
              <a:t>Case study 1 </a:t>
            </a:r>
            <a:r>
              <a:rPr lang="en-US" dirty="0"/>
              <a:t>– Total Cacao</a:t>
            </a:r>
            <a:endParaRPr lang="en-GB" dirty="0"/>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716696" y="1192697"/>
            <a:ext cx="9082225" cy="5473700"/>
          </a:xfrm>
        </p:spPr>
        <p:txBody>
          <a:bodyPr>
            <a:normAutofit/>
          </a:bodyPr>
          <a:lstStyle/>
          <a:p>
            <a:pPr marL="457200" indent="-457200">
              <a:spcBef>
                <a:spcPts val="1800"/>
              </a:spcBef>
              <a:buAutoNum type="arabicPeriod"/>
            </a:pPr>
            <a:r>
              <a:rPr lang="en-GB" sz="1800" dirty="0"/>
              <a:t>Calculate sample size for number of sites and which criteria</a:t>
            </a:r>
          </a:p>
          <a:p>
            <a:pPr marL="457200" indent="-457200">
              <a:spcBef>
                <a:spcPts val="1800"/>
              </a:spcBef>
              <a:buAutoNum type="arabicPeriod"/>
            </a:pPr>
            <a:r>
              <a:rPr lang="en-GB" sz="1800" dirty="0"/>
              <a:t>Processor 3 – US, high risk, does not comply with RA traceability guidelines. Which documents do you request to evaluate the traceability of the product and to what do you compare them to ensure effectively that the processed product comes from certified farms? </a:t>
            </a:r>
          </a:p>
          <a:p>
            <a:pPr marL="457200" indent="-457200">
              <a:spcBef>
                <a:spcPts val="1800"/>
              </a:spcBef>
              <a:buAutoNum type="arabicPeriod"/>
            </a:pPr>
            <a:r>
              <a:rPr lang="en-GB" sz="1800" dirty="0"/>
              <a:t>For sites at low risk, which documents do you request to evaluate the traceability of the product in the desk audit? What other documents do you compare them with? </a:t>
            </a:r>
          </a:p>
          <a:p>
            <a:pPr marL="457200" indent="-457200">
              <a:spcBef>
                <a:spcPts val="1800"/>
              </a:spcBef>
              <a:buAutoNum type="arabicPeriod"/>
            </a:pPr>
            <a:r>
              <a:rPr lang="en-GB" sz="1800" dirty="0"/>
              <a:t>Processor 2 – France (subcontracted) processes products that it receives from Total Cacao and from other clients to which it applies “Mass Balance”. For its end product, Total Cacao has Option C for the use of the RAC seal approved. How do you evaluate if the product processed is 100% segregated within the plant and there is no “Mass Balance”? </a:t>
            </a:r>
          </a:p>
          <a:p>
            <a:pPr marL="457200" indent="-457200">
              <a:spcBef>
                <a:spcPts val="1800"/>
              </a:spcBef>
              <a:buAutoNum type="arabicPeriod"/>
            </a:pPr>
            <a:endParaRPr lang="en-GB" sz="1800" dirty="0"/>
          </a:p>
          <a:p>
            <a:pPr marL="457200" indent="-457200">
              <a:spcBef>
                <a:spcPts val="1800"/>
              </a:spcBef>
              <a:buAutoNum type="arabicPeriod"/>
            </a:pPr>
            <a:endParaRPr lang="en-GB" sz="1800" dirty="0"/>
          </a:p>
          <a:p>
            <a:pPr marL="457200" indent="-457200">
              <a:spcBef>
                <a:spcPts val="1800"/>
              </a:spcBef>
              <a:buAutoNum type="arabicPeriod"/>
            </a:pPr>
            <a:endParaRPr lang="en-GB" sz="1800" dirty="0"/>
          </a:p>
        </p:txBody>
      </p:sp>
      <p:pic>
        <p:nvPicPr>
          <p:cNvPr id="4" name="Picture 4" descr="NEPCon Development Week 2018, Latvia.">
            <a:extLst>
              <a:ext uri="{FF2B5EF4-FFF2-40B4-BE49-F238E27FC236}">
                <a16:creationId xmlns:a16="http://schemas.microsoft.com/office/drawing/2014/main" id="{42C65061-EC15-4583-A7E3-A708A33AE9B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7491"/>
          <a:stretch/>
        </p:blipFill>
        <p:spPr bwMode="auto">
          <a:xfrm>
            <a:off x="0" y="1192697"/>
            <a:ext cx="12192000" cy="5665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5506895-2FB5-44F8-9F29-6B23815E898A}"/>
              </a:ext>
            </a:extLst>
          </p:cNvPr>
          <p:cNvSpPr txBox="1">
            <a:spLocks/>
          </p:cNvSpPr>
          <p:nvPr/>
        </p:nvSpPr>
        <p:spPr>
          <a:xfrm>
            <a:off x="628650" y="1367305"/>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bg1"/>
                </a:solidFill>
              </a:rPr>
              <a:t>Questions </a:t>
            </a:r>
            <a:endParaRPr lang="en-GB" dirty="0">
              <a:solidFill>
                <a:schemeClr val="bg1"/>
              </a:solidFill>
            </a:endParaRPr>
          </a:p>
        </p:txBody>
      </p:sp>
    </p:spTree>
    <p:extLst>
      <p:ext uri="{BB962C8B-B14F-4D97-AF65-F5344CB8AC3E}">
        <p14:creationId xmlns:p14="http://schemas.microsoft.com/office/powerpoint/2010/main" val="107512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650434" y="1384300"/>
            <a:ext cx="9205913" cy="5473700"/>
          </a:xfrm>
        </p:spPr>
        <p:txBody>
          <a:bodyPr>
            <a:normAutofit fontScale="85000" lnSpcReduction="20000"/>
          </a:bodyPr>
          <a:lstStyle/>
          <a:p>
            <a:pPr marL="457200" indent="-457200">
              <a:spcBef>
                <a:spcPts val="1800"/>
              </a:spcBef>
              <a:buAutoNum type="arabicPeriod"/>
            </a:pPr>
            <a:r>
              <a:rPr lang="en-GB" sz="2400" dirty="0"/>
              <a:t>Calculate sample size for number of sites and which criteria.</a:t>
            </a:r>
          </a:p>
          <a:p>
            <a:pPr marL="457200" indent="-457200">
              <a:spcBef>
                <a:spcPts val="1800"/>
              </a:spcBef>
              <a:buAutoNum type="arabicPeriod"/>
            </a:pPr>
            <a:r>
              <a:rPr lang="en-GB" sz="2400" dirty="0"/>
              <a:t>Processor 3 – US, high risk, does not comply with RA traceability guidelines. Which documents do you request to evaluate the traceability of the product and to what do you compare them to ensure effectively that the processed product comes from certified farms? </a:t>
            </a:r>
          </a:p>
          <a:p>
            <a:pPr marL="457200" indent="-457200">
              <a:spcBef>
                <a:spcPts val="1800"/>
              </a:spcBef>
              <a:buAutoNum type="arabicPeriod"/>
            </a:pPr>
            <a:r>
              <a:rPr lang="en-GB" sz="2400" dirty="0"/>
              <a:t>For sites at low risk, which documents do you request to evaluate the traceability of the product in the desk audit? What other documents do you compare them with? </a:t>
            </a:r>
          </a:p>
          <a:p>
            <a:pPr marL="457200" indent="-457200">
              <a:spcBef>
                <a:spcPts val="1800"/>
              </a:spcBef>
              <a:buAutoNum type="arabicPeriod"/>
            </a:pPr>
            <a:r>
              <a:rPr lang="en-GB" sz="2400" dirty="0"/>
              <a:t>Processor 2 – France (subcontracted) processes products that it receives from Total Cacao and from other clients to which it applies “Mass Balance”. For its end product, Total Cacao has Option C for the use of the RAC seal approved. How do you evaluate if the product processed is 100% segregated within the plant and there is no “Mass Balance”? </a:t>
            </a:r>
          </a:p>
          <a:p>
            <a:pPr marL="457200" indent="-457200">
              <a:spcBef>
                <a:spcPts val="1800"/>
              </a:spcBef>
              <a:buAutoNum type="arabicPeriod"/>
            </a:pPr>
            <a:endParaRPr lang="en-GB" sz="2400" dirty="0"/>
          </a:p>
          <a:p>
            <a:pPr marL="457200" indent="-457200">
              <a:spcBef>
                <a:spcPts val="1800"/>
              </a:spcBef>
              <a:buAutoNum type="arabicPeriod"/>
            </a:pPr>
            <a:endParaRPr lang="en-GB" sz="2400" dirty="0"/>
          </a:p>
          <a:p>
            <a:pPr marL="457200" indent="-457200">
              <a:spcBef>
                <a:spcPts val="1800"/>
              </a:spcBef>
              <a:buAutoNum type="arabicPeriod"/>
            </a:pPr>
            <a:endParaRPr lang="en-GB" sz="2400" dirty="0"/>
          </a:p>
        </p:txBody>
      </p:sp>
      <p:sp>
        <p:nvSpPr>
          <p:cNvPr id="6" name="Title 1">
            <a:extLst>
              <a:ext uri="{FF2B5EF4-FFF2-40B4-BE49-F238E27FC236}">
                <a16:creationId xmlns:a16="http://schemas.microsoft.com/office/drawing/2014/main" id="{6FCFE81E-80E9-43C2-973D-5283C963EA5A}"/>
              </a:ext>
            </a:extLst>
          </p:cNvPr>
          <p:cNvSpPr>
            <a:spLocks noGrp="1"/>
          </p:cNvSpPr>
          <p:nvPr>
            <p:ph type="title" idx="4294967295"/>
          </p:nvPr>
        </p:nvSpPr>
        <p:spPr>
          <a:xfrm>
            <a:off x="2504661" y="520700"/>
            <a:ext cx="9205913" cy="377825"/>
          </a:xfrm>
        </p:spPr>
        <p:txBody>
          <a:bodyPr>
            <a:normAutofit fontScale="90000"/>
          </a:bodyPr>
          <a:lstStyle/>
          <a:p>
            <a:r>
              <a:rPr lang="en-GB" dirty="0"/>
              <a:t>Case study 1 </a:t>
            </a:r>
            <a:r>
              <a:rPr lang="en-US" dirty="0"/>
              <a:t>– Total Cacao - Questions</a:t>
            </a:r>
            <a:endParaRPr lang="en-GB" dirty="0"/>
          </a:p>
        </p:txBody>
      </p:sp>
    </p:spTree>
    <p:extLst>
      <p:ext uri="{BB962C8B-B14F-4D97-AF65-F5344CB8AC3E}">
        <p14:creationId xmlns:p14="http://schemas.microsoft.com/office/powerpoint/2010/main" val="107799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4904" y="1582600"/>
            <a:ext cx="7730504" cy="5473700"/>
          </a:xfrm>
        </p:spPr>
        <p:txBody>
          <a:bodyPr>
            <a:normAutofit/>
          </a:bodyPr>
          <a:lstStyle/>
          <a:p>
            <a:pPr marL="457200" indent="-457200">
              <a:spcBef>
                <a:spcPts val="1800"/>
              </a:spcBef>
              <a:buFont typeface="+mj-lt"/>
              <a:buAutoNum type="arabicPeriod" startAt="5"/>
            </a:pPr>
            <a:r>
              <a:rPr lang="en-GB" sz="2400" dirty="0"/>
              <a:t>The manufacturing company in Belgium was categorized as low risk in its CRA. But the auditor confirms that there are sufficient elements to suggest it be placed at a high category of risk. What information should be reported to back up this situation? </a:t>
            </a:r>
          </a:p>
          <a:p>
            <a:pPr marL="457200" indent="-457200">
              <a:spcBef>
                <a:spcPts val="1800"/>
              </a:spcBef>
              <a:buAutoNum type="arabicPeriod" startAt="5"/>
            </a:pPr>
            <a:r>
              <a:rPr lang="en-GB" sz="2400" dirty="0"/>
              <a:t>Can Total Cacao receive a global multi-site certificate that covers all the sites included in its scope? </a:t>
            </a:r>
          </a:p>
          <a:p>
            <a:pPr marL="457200" indent="-457200">
              <a:spcBef>
                <a:spcPts val="1800"/>
              </a:spcBef>
              <a:buAutoNum type="arabicPeriod" startAt="5"/>
            </a:pPr>
            <a:endParaRPr lang="en-GB" sz="2400" dirty="0"/>
          </a:p>
          <a:p>
            <a:pPr marL="457200" indent="-457200">
              <a:spcBef>
                <a:spcPts val="1800"/>
              </a:spcBef>
              <a:buAutoNum type="arabicPeriod" startAt="5"/>
            </a:pPr>
            <a:endParaRPr lang="en-GB" sz="2400" dirty="0"/>
          </a:p>
          <a:p>
            <a:pPr marL="457200" indent="-457200">
              <a:spcBef>
                <a:spcPts val="1800"/>
              </a:spcBef>
              <a:buAutoNum type="arabicPeriod" startAt="5"/>
            </a:pPr>
            <a:endParaRPr lang="en-GB" sz="2400" dirty="0"/>
          </a:p>
        </p:txBody>
      </p:sp>
      <p:sp>
        <p:nvSpPr>
          <p:cNvPr id="6" name="Title 1">
            <a:extLst>
              <a:ext uri="{FF2B5EF4-FFF2-40B4-BE49-F238E27FC236}">
                <a16:creationId xmlns:a16="http://schemas.microsoft.com/office/drawing/2014/main" id="{2EF8BBBE-E324-4F76-938A-9BEE1C13B91D}"/>
              </a:ext>
            </a:extLst>
          </p:cNvPr>
          <p:cNvSpPr>
            <a:spLocks noGrp="1"/>
          </p:cNvSpPr>
          <p:nvPr>
            <p:ph type="title" idx="4294967295"/>
          </p:nvPr>
        </p:nvSpPr>
        <p:spPr>
          <a:xfrm>
            <a:off x="2464904" y="520700"/>
            <a:ext cx="9205913" cy="377825"/>
          </a:xfrm>
        </p:spPr>
        <p:txBody>
          <a:bodyPr>
            <a:normAutofit fontScale="90000"/>
          </a:bodyPr>
          <a:lstStyle/>
          <a:p>
            <a:r>
              <a:rPr lang="en-GB" dirty="0"/>
              <a:t>Case study 1 </a:t>
            </a:r>
            <a:r>
              <a:rPr lang="en-US" dirty="0"/>
              <a:t>– Total Cacao – Questions </a:t>
            </a:r>
            <a:endParaRPr lang="en-GB" dirty="0"/>
          </a:p>
        </p:txBody>
      </p:sp>
    </p:spTree>
    <p:extLst>
      <p:ext uri="{BB962C8B-B14F-4D97-AF65-F5344CB8AC3E}">
        <p14:creationId xmlns:p14="http://schemas.microsoft.com/office/powerpoint/2010/main" val="676741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4904" y="467691"/>
            <a:ext cx="9205913" cy="377825"/>
          </a:xfrm>
        </p:spPr>
        <p:txBody>
          <a:bodyPr>
            <a:normAutofit fontScale="90000"/>
          </a:bodyPr>
          <a:lstStyle/>
          <a:p>
            <a:r>
              <a:rPr lang="en-GB" dirty="0"/>
              <a:t>Case study 1 </a:t>
            </a:r>
            <a:r>
              <a:rPr lang="en-US" dirty="0"/>
              <a:t>– Total Cacao</a:t>
            </a:r>
            <a:endParaRPr lang="en-GB" dirty="0"/>
          </a:p>
        </p:txBody>
      </p:sp>
      <p:pic>
        <p:nvPicPr>
          <p:cNvPr id="6" name="Picture 2" descr="NEPCon Development Week 2018, Latvia.">
            <a:extLst>
              <a:ext uri="{FF2B5EF4-FFF2-40B4-BE49-F238E27FC236}">
                <a16:creationId xmlns:a16="http://schemas.microsoft.com/office/drawing/2014/main" id="{DDAFFC04-F201-4A73-BD03-EF5A1E563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44" b="9263"/>
          <a:stretch/>
        </p:blipFill>
        <p:spPr bwMode="auto">
          <a:xfrm>
            <a:off x="0" y="1179444"/>
            <a:ext cx="12192000" cy="567855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0D100BE-6440-4AD9-A077-F686EA1DB2F1}"/>
              </a:ext>
            </a:extLst>
          </p:cNvPr>
          <p:cNvSpPr txBox="1">
            <a:spLocks/>
          </p:cNvSpPr>
          <p:nvPr/>
        </p:nvSpPr>
        <p:spPr>
          <a:xfrm>
            <a:off x="628650" y="1522972"/>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tx1"/>
                </a:solidFill>
              </a:rPr>
              <a:t>Answers</a:t>
            </a:r>
            <a:endParaRPr lang="en-GB" dirty="0">
              <a:solidFill>
                <a:schemeClr val="tx1"/>
              </a:solidFill>
            </a:endParaRPr>
          </a:p>
        </p:txBody>
      </p:sp>
    </p:spTree>
    <p:extLst>
      <p:ext uri="{BB962C8B-B14F-4D97-AF65-F5344CB8AC3E}">
        <p14:creationId xmlns:p14="http://schemas.microsoft.com/office/powerpoint/2010/main" val="263752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4905" y="547204"/>
            <a:ext cx="9205913" cy="377825"/>
          </a:xfrm>
        </p:spPr>
        <p:txBody>
          <a:bodyPr>
            <a:normAutofit fontScale="90000"/>
          </a:bodyPr>
          <a:lstStyle/>
          <a:p>
            <a:r>
              <a:rPr lang="en-GB" dirty="0"/>
              <a:t>Case study 1 </a:t>
            </a:r>
            <a:r>
              <a:rPr lang="en-US" dirty="0"/>
              <a:t>– Total Cacao </a:t>
            </a:r>
            <a:r>
              <a:rPr lang="en-GB" dirty="0"/>
              <a:t>– Answers </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4905" y="1435446"/>
            <a:ext cx="9634330" cy="4933950"/>
          </a:xfrm>
        </p:spPr>
        <p:txBody>
          <a:bodyPr>
            <a:noAutofit/>
          </a:bodyPr>
          <a:lstStyle/>
          <a:p>
            <a:pPr marL="457200" indent="-457200">
              <a:spcBef>
                <a:spcPts val="1800"/>
              </a:spcBef>
              <a:buFont typeface="+mj-lt"/>
              <a:buAutoNum type="arabicPeriod"/>
            </a:pPr>
            <a:r>
              <a:rPr lang="en-GB" sz="1800" dirty="0"/>
              <a:t>For the total of 11 sites, the square root is 3.32, which we round up to 4. The first criterion to use to determine the composition of the sample, is that it is representing the levels of risk; for this you should audit at least one site at the low level, one at the medium level and one at the high level. Since you still need to include a fourth site, you can use the criterion of giving more priority to those at higher risk, therefore you should evaluate two sites at the high level. You need to then use the geographic criterion, so you could evaluate, for example, one site at the low level in Tanzania and one at the medium level in France. Finally, for the two sites at high risk you could evaluate the one in Ecuador and the one in Zurich.</a:t>
            </a:r>
          </a:p>
          <a:p>
            <a:pPr marL="457200" indent="-457200">
              <a:spcBef>
                <a:spcPts val="1800"/>
              </a:spcBef>
              <a:buAutoNum type="arabicPeriod"/>
            </a:pPr>
            <a:r>
              <a:rPr lang="en-GB" sz="1800" dirty="0"/>
              <a:t>You need to evaluate their validations (TCs). You should be able to do a “traceback audit” to determine if indeed the product comes from certified farms. In order to make comparisons you must request the purchasing contracts, Bills of Lading (B/L), and the certificates that indicate the product meets the RA Standard.</a:t>
            </a:r>
          </a:p>
          <a:p>
            <a:pPr marL="457200" indent="-457200">
              <a:spcBef>
                <a:spcPts val="1800"/>
              </a:spcBef>
              <a:buAutoNum type="arabicPeriod"/>
            </a:pPr>
            <a:endParaRPr lang="en-GB" sz="1800" dirty="0"/>
          </a:p>
          <a:p>
            <a:pPr marL="457200" indent="-457200">
              <a:spcBef>
                <a:spcPts val="1800"/>
              </a:spcBef>
              <a:buAutoNum type="arabicPeriod"/>
            </a:pPr>
            <a:endParaRPr lang="en-GB" sz="1800" dirty="0"/>
          </a:p>
          <a:p>
            <a:pPr marL="457200" indent="-457200">
              <a:spcBef>
                <a:spcPts val="1800"/>
              </a:spcBef>
              <a:buAutoNum type="arabicPeriod"/>
            </a:pPr>
            <a:endParaRPr lang="en-GB" sz="1800" dirty="0"/>
          </a:p>
        </p:txBody>
      </p:sp>
    </p:spTree>
    <p:extLst>
      <p:ext uri="{BB962C8B-B14F-4D97-AF65-F5344CB8AC3E}">
        <p14:creationId xmlns:p14="http://schemas.microsoft.com/office/powerpoint/2010/main" val="387325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20700"/>
            <a:ext cx="9205913" cy="377825"/>
          </a:xfrm>
        </p:spPr>
        <p:txBody>
          <a:bodyPr>
            <a:normAutofit fontScale="90000"/>
          </a:bodyPr>
          <a:lstStyle/>
          <a:p>
            <a:r>
              <a:rPr lang="en-GB" dirty="0"/>
              <a:t>Case study 1 </a:t>
            </a:r>
            <a:r>
              <a:rPr lang="en-US" dirty="0"/>
              <a:t>– Total Cacao </a:t>
            </a:r>
            <a:r>
              <a:rPr lang="en-GB" dirty="0"/>
              <a:t>– Answers </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38400" y="1243635"/>
            <a:ext cx="9526105" cy="5473700"/>
          </a:xfrm>
        </p:spPr>
        <p:txBody>
          <a:bodyPr>
            <a:normAutofit/>
          </a:bodyPr>
          <a:lstStyle/>
          <a:p>
            <a:pPr marL="457200" indent="-457200">
              <a:spcBef>
                <a:spcPts val="1800"/>
              </a:spcBef>
              <a:buFont typeface="+mj-lt"/>
              <a:buAutoNum type="arabicPeriod" startAt="3"/>
            </a:pPr>
            <a:r>
              <a:rPr lang="en-GB" sz="1800" dirty="0"/>
              <a:t>Validations and purchasing documents such as contracts, B/Ls. </a:t>
            </a:r>
          </a:p>
          <a:p>
            <a:pPr marL="457200" indent="-457200">
              <a:spcBef>
                <a:spcPts val="1800"/>
              </a:spcBef>
              <a:buAutoNum type="arabicPeriod" startAt="3"/>
            </a:pPr>
            <a:r>
              <a:rPr lang="en-GB" sz="1800" dirty="0"/>
              <a:t>For compliance, you should evaluate how product segregation is done, checking the transaction certificates (TCs) and tracking the product contained in the final package to verify its complete traceability, investigating the purchase receipts, purchasing contracts, storage and processing to evaluate that the percent of certified product is effectively met.</a:t>
            </a:r>
          </a:p>
          <a:p>
            <a:pPr marL="457200" indent="-457200">
              <a:spcBef>
                <a:spcPts val="1800"/>
              </a:spcBef>
              <a:buFont typeface="+mj-lt"/>
              <a:buAutoNum type="arabicPeriod" startAt="5"/>
            </a:pPr>
            <a:r>
              <a:rPr lang="en-GB" sz="1800" dirty="0"/>
              <a:t>Among the possible causes, you could indicate the fact that the country’s corruption perception index has deteriorated, or that the company has lost another certification or that there are complaints about the company, specifically related to the integrity of the products it handles.</a:t>
            </a:r>
          </a:p>
          <a:p>
            <a:pPr marL="457200" indent="-457200">
              <a:spcBef>
                <a:spcPts val="1800"/>
              </a:spcBef>
              <a:buAutoNum type="arabicPeriod" startAt="5"/>
            </a:pPr>
            <a:r>
              <a:rPr lang="en-GB" sz="1800" dirty="0"/>
              <a:t>Yes, because all the sites are part of the same company  (or consortium of companies, to be more specific). </a:t>
            </a:r>
          </a:p>
          <a:p>
            <a:pPr marL="457200" indent="-457200">
              <a:spcBef>
                <a:spcPts val="1800"/>
              </a:spcBef>
              <a:buAutoNum type="arabicPeriod" startAt="5"/>
            </a:pPr>
            <a:endParaRPr lang="en-GB" sz="1800" dirty="0"/>
          </a:p>
          <a:p>
            <a:pPr marL="457200" indent="-457200">
              <a:spcBef>
                <a:spcPts val="1800"/>
              </a:spcBef>
              <a:buAutoNum type="arabicPeriod" startAt="5"/>
            </a:pPr>
            <a:endParaRPr lang="en-GB" sz="1800" dirty="0"/>
          </a:p>
          <a:p>
            <a:pPr marL="457200" indent="-457200">
              <a:spcBef>
                <a:spcPts val="1800"/>
              </a:spcBef>
              <a:buAutoNum type="arabicPeriod" startAt="3"/>
            </a:pPr>
            <a:endParaRPr lang="en-GB" sz="1800" dirty="0"/>
          </a:p>
          <a:p>
            <a:pPr marL="0" indent="0">
              <a:spcBef>
                <a:spcPts val="1800"/>
              </a:spcBef>
              <a:buNone/>
            </a:pPr>
            <a:endParaRPr lang="en-GB" sz="1800" dirty="0"/>
          </a:p>
          <a:p>
            <a:pPr marL="457200" indent="-457200">
              <a:spcBef>
                <a:spcPts val="1800"/>
              </a:spcBef>
              <a:buAutoNum type="arabicPeriod" startAt="3"/>
            </a:pPr>
            <a:endParaRPr lang="en-GB" sz="1800" dirty="0"/>
          </a:p>
          <a:p>
            <a:pPr marL="457200" indent="-457200">
              <a:spcBef>
                <a:spcPts val="1800"/>
              </a:spcBef>
              <a:buAutoNum type="arabicPeriod" startAt="3"/>
            </a:pPr>
            <a:endParaRPr lang="en-GB" sz="1800" dirty="0"/>
          </a:p>
        </p:txBody>
      </p:sp>
    </p:spTree>
    <p:extLst>
      <p:ext uri="{BB962C8B-B14F-4D97-AF65-F5344CB8AC3E}">
        <p14:creationId xmlns:p14="http://schemas.microsoft.com/office/powerpoint/2010/main" val="2280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range, Orange Slices, Blow, Blubber, Water Bubbles">
            <a:extLst>
              <a:ext uri="{FF2B5EF4-FFF2-40B4-BE49-F238E27FC236}">
                <a16:creationId xmlns:a16="http://schemas.microsoft.com/office/drawing/2014/main" id="{AC754A0E-1B19-465E-B526-908B0B259A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02" r="-700" b="22023"/>
          <a:stretch/>
        </p:blipFill>
        <p:spPr bwMode="auto">
          <a:xfrm>
            <a:off x="0" y="1258956"/>
            <a:ext cx="12277344" cy="5586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345635" y="541598"/>
            <a:ext cx="9205913" cy="377825"/>
          </a:xfrm>
        </p:spPr>
        <p:txBody>
          <a:bodyPr>
            <a:normAutofit fontScale="90000"/>
          </a:bodyPr>
          <a:lstStyle/>
          <a:p>
            <a:r>
              <a:rPr lang="en-US" dirty="0"/>
              <a:t> Case study 2</a:t>
            </a:r>
            <a:endParaRPr lang="en-GB" dirty="0"/>
          </a:p>
        </p:txBody>
      </p:sp>
      <p:sp>
        <p:nvSpPr>
          <p:cNvPr id="5" name="Título 1">
            <a:extLst>
              <a:ext uri="{FF2B5EF4-FFF2-40B4-BE49-F238E27FC236}">
                <a16:creationId xmlns:a16="http://schemas.microsoft.com/office/drawing/2014/main" id="{A905DF23-E7FB-4328-AB9E-45D4DA8CED46}"/>
              </a:ext>
            </a:extLst>
          </p:cNvPr>
          <p:cNvSpPr txBox="1">
            <a:spLocks/>
          </p:cNvSpPr>
          <p:nvPr/>
        </p:nvSpPr>
        <p:spPr>
          <a:xfrm>
            <a:off x="1542373" y="5907059"/>
            <a:ext cx="11312236" cy="409343"/>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2800" spc="0" dirty="0">
                <a:solidFill>
                  <a:schemeClr val="tx1"/>
                </a:solidFill>
                <a:latin typeface="MS Reference Sans Serif" panose="020B0604030504040204" pitchFamily="34" charset="0"/>
              </a:rPr>
              <a:t>Orange Group – Processing and marketing of orange juice</a:t>
            </a:r>
            <a:endParaRPr lang="en-US" sz="2800" spc="0" dirty="0">
              <a:solidFill>
                <a:schemeClr val="tx1"/>
              </a:solidFill>
              <a:latin typeface="MS Reference Sans Serif" panose="020B0604030504040204" pitchFamily="34" charset="0"/>
              <a:ea typeface="MS Gothic" panose="020B0609070205080204" pitchFamily="49" charset="-128"/>
            </a:endParaRPr>
          </a:p>
        </p:txBody>
      </p:sp>
    </p:spTree>
    <p:extLst>
      <p:ext uri="{BB962C8B-B14F-4D97-AF65-F5344CB8AC3E}">
        <p14:creationId xmlns:p14="http://schemas.microsoft.com/office/powerpoint/2010/main" val="239157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coa, Cocoa Beans, Cacao, Nature, Tropical, Plants">
            <a:extLst>
              <a:ext uri="{FF2B5EF4-FFF2-40B4-BE49-F238E27FC236}">
                <a16:creationId xmlns:a16="http://schemas.microsoft.com/office/drawing/2014/main" id="{A1BBF795-54C8-40BA-B448-A4EC8311DC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69" b="10177"/>
          <a:stretch/>
        </p:blipFill>
        <p:spPr bwMode="auto">
          <a:xfrm>
            <a:off x="0" y="1266869"/>
            <a:ext cx="12192000" cy="5591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339162" y="539858"/>
            <a:ext cx="9205913" cy="377825"/>
          </a:xfrm>
        </p:spPr>
        <p:txBody>
          <a:bodyPr>
            <a:normAutofit fontScale="90000"/>
          </a:bodyPr>
          <a:lstStyle/>
          <a:p>
            <a:r>
              <a:rPr lang="en-US" dirty="0"/>
              <a:t> Case study 1</a:t>
            </a:r>
            <a:endParaRPr lang="en-GB" dirty="0"/>
          </a:p>
        </p:txBody>
      </p:sp>
      <p:sp>
        <p:nvSpPr>
          <p:cNvPr id="5" name="Título 1">
            <a:extLst>
              <a:ext uri="{FF2B5EF4-FFF2-40B4-BE49-F238E27FC236}">
                <a16:creationId xmlns:a16="http://schemas.microsoft.com/office/drawing/2014/main" id="{A905DF23-E7FB-4328-AB9E-45D4DA8CED46}"/>
              </a:ext>
            </a:extLst>
          </p:cNvPr>
          <p:cNvSpPr txBox="1">
            <a:spLocks/>
          </p:cNvSpPr>
          <p:nvPr/>
        </p:nvSpPr>
        <p:spPr>
          <a:xfrm>
            <a:off x="1613410" y="1635243"/>
            <a:ext cx="11312236" cy="409343"/>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2800" spc="0" dirty="0">
                <a:latin typeface="MS Reference Sans Serif" panose="020B0604030504040204" pitchFamily="34" charset="0"/>
                <a:ea typeface="MS Gothic" panose="020B0609070205080204" pitchFamily="49" charset="-128"/>
              </a:rPr>
              <a:t>Multi-site Operator – Cocoa Production and Marketing</a:t>
            </a:r>
          </a:p>
        </p:txBody>
      </p:sp>
    </p:spTree>
    <p:extLst>
      <p:ext uri="{BB962C8B-B14F-4D97-AF65-F5344CB8AC3E}">
        <p14:creationId xmlns:p14="http://schemas.microsoft.com/office/powerpoint/2010/main" val="252082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9302" y="520700"/>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52131" y="1358640"/>
            <a:ext cx="9389660" cy="5473700"/>
          </a:xfrm>
        </p:spPr>
        <p:txBody>
          <a:bodyPr>
            <a:normAutofit/>
          </a:bodyPr>
          <a:lstStyle/>
          <a:p>
            <a:pPr marL="0" indent="0">
              <a:spcBef>
                <a:spcPts val="1800"/>
              </a:spcBef>
              <a:buNone/>
            </a:pPr>
            <a:r>
              <a:rPr lang="en-GB" b="1" dirty="0">
                <a:solidFill>
                  <a:srgbClr val="91B11B"/>
                </a:solidFill>
              </a:rPr>
              <a:t>Orange Group </a:t>
            </a:r>
            <a:r>
              <a:rPr lang="en-GB" dirty="0"/>
              <a:t>carries out its activities in all sectors of citriculture. It develops orange processing activities and exports / imports orange juice concentrate </a:t>
            </a:r>
            <a:r>
              <a:rPr lang="en-GB" b="1" dirty="0">
                <a:solidFill>
                  <a:srgbClr val="91B11B"/>
                </a:solidFill>
              </a:rPr>
              <a:t>(OJC). </a:t>
            </a:r>
            <a:r>
              <a:rPr lang="en-GB" dirty="0"/>
              <a:t>It consists of three fruit processing plants, a port terminal in the country of origin (export) and a port terminal in Europe (import).</a:t>
            </a:r>
          </a:p>
          <a:p>
            <a:pPr marL="0" indent="0">
              <a:spcBef>
                <a:spcPts val="1800"/>
              </a:spcBef>
              <a:buNone/>
            </a:pPr>
            <a:r>
              <a:rPr lang="en-GB" dirty="0"/>
              <a:t>Orange Group receive oranges from a </a:t>
            </a:r>
            <a:r>
              <a:rPr lang="en-GB" b="1" dirty="0">
                <a:solidFill>
                  <a:srgbClr val="91B11B"/>
                </a:solidFill>
              </a:rPr>
              <a:t>group of five farms </a:t>
            </a:r>
            <a:r>
              <a:rPr lang="en-GB" dirty="0"/>
              <a:t>with RAC certification, whose estimated production for the harvest this year is </a:t>
            </a:r>
            <a:r>
              <a:rPr lang="en-GB" b="1" dirty="0">
                <a:solidFill>
                  <a:srgbClr val="91B11B"/>
                </a:solidFill>
              </a:rPr>
              <a:t>600,000 tons of oranges</a:t>
            </a:r>
            <a:r>
              <a:rPr lang="en-GB" dirty="0"/>
              <a:t>. Each one of the five farms has the capacity to harvest and deliver to the processing plants around 500 tons of oranges per day. </a:t>
            </a:r>
          </a:p>
          <a:p>
            <a:pPr marL="0" indent="0">
              <a:spcBef>
                <a:spcPts val="1800"/>
              </a:spcBef>
              <a:buNone/>
            </a:pPr>
            <a:r>
              <a:rPr lang="en-GB" dirty="0"/>
              <a:t>The main plant (</a:t>
            </a:r>
            <a:r>
              <a:rPr lang="en-GB" b="1" dirty="0">
                <a:solidFill>
                  <a:srgbClr val="91B11B"/>
                </a:solidFill>
              </a:rPr>
              <a:t>central office</a:t>
            </a:r>
            <a:r>
              <a:rPr lang="en-GB" dirty="0"/>
              <a:t>) has a production capacity of 8,000 tons of oranges per day, divided between its two production lines (4,000 tons per line).</a:t>
            </a:r>
          </a:p>
          <a:p>
            <a:pPr marL="457200" indent="-457200">
              <a:spcBef>
                <a:spcPts val="1800"/>
              </a:spcBef>
              <a:buAutoNum type="arabicPeriod" startAt="5"/>
            </a:pPr>
            <a:endParaRPr lang="en-GB" dirty="0"/>
          </a:p>
          <a:p>
            <a:pPr marL="457200" indent="-457200">
              <a:spcBef>
                <a:spcPts val="1800"/>
              </a:spcBef>
              <a:buAutoNum type="arabicPeriod" startAt="5"/>
            </a:pPr>
            <a:endParaRPr lang="en-GB" dirty="0"/>
          </a:p>
        </p:txBody>
      </p:sp>
    </p:spTree>
    <p:extLst>
      <p:ext uri="{BB962C8B-B14F-4D97-AF65-F5344CB8AC3E}">
        <p14:creationId xmlns:p14="http://schemas.microsoft.com/office/powerpoint/2010/main" val="77437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2949" y="554037"/>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38484" y="1284525"/>
            <a:ext cx="9205914" cy="5251450"/>
          </a:xfrm>
        </p:spPr>
        <p:txBody>
          <a:bodyPr>
            <a:noAutofit/>
          </a:bodyPr>
          <a:lstStyle/>
          <a:p>
            <a:pPr marL="0" indent="0">
              <a:spcBef>
                <a:spcPts val="1800"/>
              </a:spcBef>
              <a:buNone/>
            </a:pPr>
            <a:r>
              <a:rPr lang="en-GB" sz="1800" dirty="0"/>
              <a:t>The plant also receives fruit not certified by RAS and in its system, the exclusive processing of fruit from certified farms (100% RAC OJC) is not possible due to the scheduling of orange reception from the suppliers and the delivery of OJC to the buyers. A second plant, around 100 km away from the central office, is defined as an alternative OJC processing site. Its production capacity is lower than that of the main plant (3,000 tons of fruit per day), but it uses the same processing system.</a:t>
            </a:r>
          </a:p>
          <a:p>
            <a:pPr marL="0" indent="0">
              <a:spcBef>
                <a:spcPts val="1800"/>
              </a:spcBef>
              <a:buNone/>
            </a:pPr>
            <a:r>
              <a:rPr lang="en-GB" sz="1800" dirty="0"/>
              <a:t>European buyers of certified OJC require a </a:t>
            </a:r>
            <a:r>
              <a:rPr lang="en-GB" sz="1800" b="1" dirty="0">
                <a:solidFill>
                  <a:srgbClr val="91B11B"/>
                </a:solidFill>
              </a:rPr>
              <a:t>minimum concentration of 70% certified orange juice </a:t>
            </a:r>
            <a:r>
              <a:rPr lang="en-GB" sz="1800" dirty="0"/>
              <a:t>in the final juice concentrate volume, in other words, RAC OJC ≥ 70%. The determination of the minimum concentration that the buyers want coincides with the rules for the approval and use of the RAC seal. The juice processing plants use 10,000 tons of oranges on average to produce 10 tons of OJC, therefore each ton of OJC requires 1,000 tons of oranges. Orange processing to obtain OJC has the following steps: Fruit reception, fruit cleansing, juice extraction, primary filtration, secondary filtration, centrifuging, concentration/pasteurization, pre-cooling, final cooling, bulk storage, bulk cargo and reprocessing.</a:t>
            </a:r>
          </a:p>
          <a:p>
            <a:pPr marL="457200" indent="-457200">
              <a:spcBef>
                <a:spcPts val="1800"/>
              </a:spcBef>
              <a:buFont typeface="+mj-lt"/>
              <a:buAutoNum type="arabicPeriod" startAt="2"/>
            </a:pPr>
            <a:endParaRPr lang="en-GB" sz="1800" dirty="0"/>
          </a:p>
          <a:p>
            <a:pPr marL="457200" indent="-457200">
              <a:spcBef>
                <a:spcPts val="1800"/>
              </a:spcBef>
              <a:buAutoNum type="arabicPeriod" startAt="5"/>
            </a:pPr>
            <a:endParaRPr lang="en-GB" sz="1800" dirty="0"/>
          </a:p>
          <a:p>
            <a:pPr marL="457200" indent="-457200">
              <a:spcBef>
                <a:spcPts val="1800"/>
              </a:spcBef>
              <a:buAutoNum type="arabicPeriod" startAt="5"/>
            </a:pPr>
            <a:endParaRPr lang="en-GB" sz="1800" dirty="0"/>
          </a:p>
        </p:txBody>
      </p:sp>
    </p:spTree>
    <p:extLst>
      <p:ext uri="{BB962C8B-B14F-4D97-AF65-F5344CB8AC3E}">
        <p14:creationId xmlns:p14="http://schemas.microsoft.com/office/powerpoint/2010/main" val="80877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8157" y="520700"/>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78157" y="1384300"/>
            <a:ext cx="9488556" cy="5473700"/>
          </a:xfrm>
        </p:spPr>
        <p:txBody>
          <a:bodyPr>
            <a:normAutofit/>
          </a:bodyPr>
          <a:lstStyle/>
          <a:p>
            <a:pPr marL="0" indent="0">
              <a:spcBef>
                <a:spcPts val="1800"/>
              </a:spcBef>
              <a:buNone/>
            </a:pPr>
            <a:r>
              <a:rPr lang="en-GB" dirty="0"/>
              <a:t>In the plant receiving area, certified fruits are weighted, analysed and stored in exclusive silos known as “bins”, from the previously cleaned unloading ramps. The fruits can be sent to the two production lines on canvas mats, according to production order.</a:t>
            </a:r>
          </a:p>
          <a:p>
            <a:pPr marL="0" indent="0">
              <a:spcBef>
                <a:spcPts val="1800"/>
              </a:spcBef>
              <a:buNone/>
            </a:pPr>
            <a:r>
              <a:rPr lang="en-GB" dirty="0"/>
              <a:t>Certified orange processing is done in one production line only (4,000 tons). For this, the line passes through conditioning to get it ready before processing (cleansing with certified OJC and subsequent disposal of the product per RAC) or the residual juice in the line is considered in the conversion factor for the determination of the certified OJC concentration, where the size of the pipes, or the processing time for each stage and all possible means of entry are known and necessary for the calculation of the certified OJC concentration.</a:t>
            </a:r>
          </a:p>
          <a:p>
            <a:pPr marL="457200" indent="-457200">
              <a:spcBef>
                <a:spcPts val="1800"/>
              </a:spcBef>
              <a:buFont typeface="+mj-lt"/>
              <a:buAutoNum type="arabicPeriod" startAt="2"/>
            </a:pPr>
            <a:endParaRPr lang="en-GB" dirty="0"/>
          </a:p>
          <a:p>
            <a:pPr marL="457200" indent="-457200">
              <a:spcBef>
                <a:spcPts val="1800"/>
              </a:spcBef>
              <a:buAutoNum type="arabicPeriod" startAt="5"/>
            </a:pPr>
            <a:endParaRPr lang="en-GB" dirty="0"/>
          </a:p>
          <a:p>
            <a:pPr marL="457200" indent="-457200">
              <a:spcBef>
                <a:spcPts val="1800"/>
              </a:spcBef>
              <a:buAutoNum type="arabicPeriod" startAt="5"/>
            </a:pPr>
            <a:endParaRPr lang="en-GB" dirty="0"/>
          </a:p>
        </p:txBody>
      </p:sp>
    </p:spTree>
    <p:extLst>
      <p:ext uri="{BB962C8B-B14F-4D97-AF65-F5344CB8AC3E}">
        <p14:creationId xmlns:p14="http://schemas.microsoft.com/office/powerpoint/2010/main" val="294001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5148" y="520700"/>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57670" y="1376639"/>
            <a:ext cx="9634330" cy="5473700"/>
          </a:xfrm>
        </p:spPr>
        <p:txBody>
          <a:bodyPr>
            <a:normAutofit/>
          </a:bodyPr>
          <a:lstStyle/>
          <a:p>
            <a:pPr marL="0" indent="0">
              <a:spcBef>
                <a:spcPts val="1800"/>
              </a:spcBef>
              <a:buNone/>
            </a:pPr>
            <a:r>
              <a:rPr lang="en-GB" sz="1800" dirty="0"/>
              <a:t>After the oranges are washed, they are sent to the extraction rooms. Each production line has its own extraction machines, where juice extracted during the process is non-miscible. From the extraction area, the production lines can receive extracted juice from both extraction rooms; however, this only occurs when there is production of “low pulp” orange juice in one of the lines to produce an intentional blend. In this case, the non-certified juice (“low pulp”) is considered in the determination of the final certified OJC concentration.</a:t>
            </a:r>
          </a:p>
          <a:p>
            <a:pPr marL="0" indent="0">
              <a:spcBef>
                <a:spcPts val="1800"/>
              </a:spcBef>
              <a:buNone/>
            </a:pPr>
            <a:r>
              <a:rPr lang="en-GB" sz="1800" dirty="0"/>
              <a:t>The formation of the certified juice batch is done based on the processing capacity of the blending tank (600-ton Tank Blender). The orange juice being processed continues along the production line to the Tank Blender, where it is given a batch code and the final juice concentration is determined. The product is then sent to the Tank Farm for storage. According to the concentration of orange juice (OJC) achieved and the concentration desired by the European buyers, the product may again be sent to the Tank Blender for a new code and new concentration determination, in this case generating a new batch.</a:t>
            </a:r>
          </a:p>
          <a:p>
            <a:pPr marL="457200" indent="-457200">
              <a:spcBef>
                <a:spcPts val="1800"/>
              </a:spcBef>
              <a:buAutoNum type="arabicPeriod" startAt="5"/>
            </a:pPr>
            <a:endParaRPr lang="en-GB" sz="1800" dirty="0"/>
          </a:p>
        </p:txBody>
      </p:sp>
    </p:spTree>
    <p:extLst>
      <p:ext uri="{BB962C8B-B14F-4D97-AF65-F5344CB8AC3E}">
        <p14:creationId xmlns:p14="http://schemas.microsoft.com/office/powerpoint/2010/main" val="241692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8157" y="591250"/>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78156" y="1319176"/>
            <a:ext cx="9713843" cy="2652749"/>
          </a:xfrm>
        </p:spPr>
        <p:txBody>
          <a:bodyPr>
            <a:normAutofit/>
          </a:bodyPr>
          <a:lstStyle/>
          <a:p>
            <a:pPr marL="0" indent="0">
              <a:spcBef>
                <a:spcPts val="1800"/>
              </a:spcBef>
              <a:buNone/>
            </a:pPr>
            <a:r>
              <a:rPr lang="en-GB" dirty="0"/>
              <a:t>After receiving and storing the OJC at the Group Orange terminal, the product undergoes filtration to remove any possible impurities and it is then ready to be loaded into tankers for transportation to the buyer. The transfer of the product is</a:t>
            </a:r>
          </a:p>
        </p:txBody>
      </p:sp>
      <p:pic>
        <p:nvPicPr>
          <p:cNvPr id="4" name="Picture 3">
            <a:extLst>
              <a:ext uri="{FF2B5EF4-FFF2-40B4-BE49-F238E27FC236}">
                <a16:creationId xmlns:a16="http://schemas.microsoft.com/office/drawing/2014/main" id="{FBCCE276-A95C-4D07-8C51-3FC8857FD976}"/>
              </a:ext>
            </a:extLst>
          </p:cNvPr>
          <p:cNvPicPr>
            <a:picLocks noChangeAspect="1"/>
          </p:cNvPicPr>
          <p:nvPr/>
        </p:nvPicPr>
        <p:blipFill>
          <a:blip r:embed="rId3"/>
          <a:stretch>
            <a:fillRect/>
          </a:stretch>
        </p:blipFill>
        <p:spPr>
          <a:xfrm>
            <a:off x="8083826" y="3748385"/>
            <a:ext cx="3916682" cy="2937511"/>
          </a:xfrm>
          <a:prstGeom prst="rect">
            <a:avLst/>
          </a:prstGeom>
        </p:spPr>
      </p:pic>
      <p:sp>
        <p:nvSpPr>
          <p:cNvPr id="5" name="Content Placeholder 2">
            <a:extLst>
              <a:ext uri="{FF2B5EF4-FFF2-40B4-BE49-F238E27FC236}">
                <a16:creationId xmlns:a16="http://schemas.microsoft.com/office/drawing/2014/main" id="{7F97A009-3DA5-46DD-AE3F-A651E527FB9D}"/>
              </a:ext>
            </a:extLst>
          </p:cNvPr>
          <p:cNvSpPr txBox="1">
            <a:spLocks/>
          </p:cNvSpPr>
          <p:nvPr/>
        </p:nvSpPr>
        <p:spPr>
          <a:xfrm>
            <a:off x="2604928" y="3117982"/>
            <a:ext cx="5478898" cy="3352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GB" sz="2400" dirty="0"/>
              <a:t>Done with the tax documents and the proper statements of RAS certification and qualification for the OJC (% RAC).</a:t>
            </a:r>
          </a:p>
        </p:txBody>
      </p:sp>
    </p:spTree>
    <p:extLst>
      <p:ext uri="{BB962C8B-B14F-4D97-AF65-F5344CB8AC3E}">
        <p14:creationId xmlns:p14="http://schemas.microsoft.com/office/powerpoint/2010/main" val="389761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61552"/>
            <a:ext cx="9205913" cy="377825"/>
          </a:xfrm>
        </p:spPr>
        <p:txBody>
          <a:bodyPr>
            <a:normAutofit fontScale="90000"/>
          </a:bodyPr>
          <a:lstStyle/>
          <a:p>
            <a:r>
              <a:rPr lang="en-GB" dirty="0"/>
              <a:t>Case study 2 – Orange Group</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38400" y="1586166"/>
            <a:ext cx="9205211" cy="5010487"/>
          </a:xfrm>
        </p:spPr>
        <p:txBody>
          <a:bodyPr>
            <a:normAutofit/>
          </a:bodyPr>
          <a:lstStyle/>
          <a:p>
            <a:pPr marL="457200" indent="-457200">
              <a:spcBef>
                <a:spcPts val="1800"/>
              </a:spcBef>
              <a:buAutoNum type="arabicPeriod"/>
            </a:pPr>
            <a:r>
              <a:rPr lang="en-GB" sz="1800" dirty="0"/>
              <a:t>Calculate sample size for number of sites and which criteria</a:t>
            </a:r>
          </a:p>
          <a:p>
            <a:pPr marL="457200" indent="-457200">
              <a:spcBef>
                <a:spcPts val="1800"/>
              </a:spcBef>
              <a:buAutoNum type="arabicPeriod"/>
            </a:pPr>
            <a:r>
              <a:rPr lang="en-GB" sz="1800" dirty="0"/>
              <a:t>Processor 3 – US, high risk, does not comply with RA traceability guidelines. Which documents do you request to evaluate the traceability of the product and to what do you compare them to ensure effectively that the processed product comes from certified farms? </a:t>
            </a:r>
          </a:p>
          <a:p>
            <a:pPr marL="457200" indent="-457200">
              <a:spcBef>
                <a:spcPts val="1800"/>
              </a:spcBef>
              <a:buAutoNum type="arabicPeriod"/>
            </a:pPr>
            <a:r>
              <a:rPr lang="en-GB" sz="1800" dirty="0"/>
              <a:t>For sites at low risk, which documents do you request to evaluate the traceability of the product in the desk audit? What other documents do you compare them with? </a:t>
            </a:r>
          </a:p>
          <a:p>
            <a:pPr marL="457200" indent="-457200">
              <a:spcBef>
                <a:spcPts val="1800"/>
              </a:spcBef>
              <a:buAutoNum type="arabicPeriod"/>
            </a:pPr>
            <a:r>
              <a:rPr lang="en-GB" sz="1800" dirty="0"/>
              <a:t>Processor 2 – France (subcontracted) processes products that it receives from Total Cacao and from other clients to which it applies “Mass Balance”. For its end product, Total Cacao has Option C for the use of the RAC seal approved. How do you evaluate if the product processed is 100% segregated within the plant and there is no “Mass Balance”? </a:t>
            </a:r>
          </a:p>
          <a:p>
            <a:pPr marL="457200" indent="-457200">
              <a:spcBef>
                <a:spcPts val="1800"/>
              </a:spcBef>
              <a:buAutoNum type="arabicPeriod"/>
            </a:pPr>
            <a:endParaRPr lang="en-GB" sz="1800" dirty="0"/>
          </a:p>
          <a:p>
            <a:pPr marL="457200" indent="-457200">
              <a:spcBef>
                <a:spcPts val="1800"/>
              </a:spcBef>
              <a:buAutoNum type="arabicPeriod"/>
            </a:pPr>
            <a:endParaRPr lang="en-GB" sz="1800" dirty="0"/>
          </a:p>
          <a:p>
            <a:pPr marL="457200" indent="-457200">
              <a:spcBef>
                <a:spcPts val="1800"/>
              </a:spcBef>
              <a:buAutoNum type="arabicPeriod"/>
            </a:pPr>
            <a:endParaRPr lang="en-GB" sz="1800" dirty="0"/>
          </a:p>
        </p:txBody>
      </p:sp>
      <p:pic>
        <p:nvPicPr>
          <p:cNvPr id="4" name="Picture 4" descr="NEPCon Development Week 2018, Latvia.">
            <a:extLst>
              <a:ext uri="{FF2B5EF4-FFF2-40B4-BE49-F238E27FC236}">
                <a16:creationId xmlns:a16="http://schemas.microsoft.com/office/drawing/2014/main" id="{42C65061-EC15-4583-A7E3-A708A33AE9B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7491"/>
          <a:stretch/>
        </p:blipFill>
        <p:spPr bwMode="auto">
          <a:xfrm>
            <a:off x="0" y="1258957"/>
            <a:ext cx="12192000" cy="55990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5506895-2FB5-44F8-9F29-6B23815E898A}"/>
              </a:ext>
            </a:extLst>
          </p:cNvPr>
          <p:cNvSpPr txBox="1">
            <a:spLocks/>
          </p:cNvSpPr>
          <p:nvPr/>
        </p:nvSpPr>
        <p:spPr>
          <a:xfrm>
            <a:off x="742262" y="1397285"/>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bg1"/>
                </a:solidFill>
              </a:rPr>
              <a:t>Questions </a:t>
            </a:r>
            <a:endParaRPr lang="en-GB" dirty="0">
              <a:solidFill>
                <a:schemeClr val="bg1"/>
              </a:solidFill>
            </a:endParaRPr>
          </a:p>
        </p:txBody>
      </p:sp>
    </p:spTree>
    <p:extLst>
      <p:ext uri="{BB962C8B-B14F-4D97-AF65-F5344CB8AC3E}">
        <p14:creationId xmlns:p14="http://schemas.microsoft.com/office/powerpoint/2010/main" val="2205766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4904" y="520700"/>
            <a:ext cx="9205913" cy="377825"/>
          </a:xfrm>
        </p:spPr>
        <p:txBody>
          <a:bodyPr>
            <a:normAutofit fontScale="90000"/>
          </a:bodyPr>
          <a:lstStyle/>
          <a:p>
            <a:r>
              <a:rPr lang="en-GB" dirty="0"/>
              <a:t>Case study 2 – Orange Group - Questions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42242" y="1384300"/>
            <a:ext cx="9051235" cy="5473700"/>
          </a:xfrm>
        </p:spPr>
        <p:txBody>
          <a:bodyPr>
            <a:normAutofit/>
          </a:bodyPr>
          <a:lstStyle/>
          <a:p>
            <a:pPr marL="0" indent="0">
              <a:spcBef>
                <a:spcPts val="1800"/>
              </a:spcBef>
              <a:buNone/>
            </a:pPr>
            <a:r>
              <a:rPr lang="en-GB" b="1" dirty="0"/>
              <a:t>Definition of the scope of the certification and planning the audit.</a:t>
            </a:r>
          </a:p>
          <a:p>
            <a:pPr marL="457200" indent="-457200">
              <a:spcBef>
                <a:spcPts val="1800"/>
              </a:spcBef>
              <a:buFont typeface="+mj-lt"/>
              <a:buAutoNum type="arabicPeriod"/>
            </a:pPr>
            <a:r>
              <a:rPr lang="en-GB" dirty="0"/>
              <a:t>What kinds of chain of custody operators are identified and what does each one have to do to have RA CoC authorization? </a:t>
            </a:r>
          </a:p>
          <a:p>
            <a:pPr marL="457200" indent="-457200">
              <a:spcBef>
                <a:spcPts val="1800"/>
              </a:spcBef>
              <a:buFont typeface="+mj-lt"/>
              <a:buAutoNum type="arabicPeriod"/>
            </a:pPr>
            <a:r>
              <a:rPr lang="en-GB" dirty="0"/>
              <a:t>How is the sample size for the audit determined and which criteria affect the sampling? </a:t>
            </a:r>
          </a:p>
          <a:p>
            <a:pPr marL="457200" indent="-457200">
              <a:spcBef>
                <a:spcPts val="1800"/>
              </a:spcBef>
              <a:buFont typeface="+mj-lt"/>
              <a:buAutoNum type="arabicPeriod"/>
            </a:pPr>
            <a:r>
              <a:rPr lang="en-GB" dirty="0"/>
              <a:t>Prepare the Audit Plan for the Orange Group certification process defined earlier, considering the composition of the auditor team (technical responsibilities), auditing time (days in the field and travel – division of labour) and the scheduling of the audit.</a:t>
            </a:r>
          </a:p>
          <a:p>
            <a:pPr marL="457200" indent="-457200">
              <a:spcBef>
                <a:spcPts val="1800"/>
              </a:spcBef>
              <a:buAutoNum type="arabicPeriod" startAt="5"/>
            </a:pPr>
            <a:endParaRPr lang="en-GB" dirty="0"/>
          </a:p>
        </p:txBody>
      </p:sp>
    </p:spTree>
    <p:extLst>
      <p:ext uri="{BB962C8B-B14F-4D97-AF65-F5344CB8AC3E}">
        <p14:creationId xmlns:p14="http://schemas.microsoft.com/office/powerpoint/2010/main" val="356669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91408" y="520700"/>
            <a:ext cx="9205913" cy="377825"/>
          </a:xfrm>
        </p:spPr>
        <p:txBody>
          <a:bodyPr>
            <a:normAutofit fontScale="90000"/>
          </a:bodyPr>
          <a:lstStyle/>
          <a:p>
            <a:r>
              <a:rPr lang="en-GB" dirty="0"/>
              <a:t>Case study 2 – Orange Group - Questions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91408" y="1384300"/>
            <a:ext cx="9413530" cy="5473700"/>
          </a:xfrm>
        </p:spPr>
        <p:txBody>
          <a:bodyPr>
            <a:normAutofit/>
          </a:bodyPr>
          <a:lstStyle/>
          <a:p>
            <a:pPr marL="0" indent="0">
              <a:spcBef>
                <a:spcPts val="1800"/>
              </a:spcBef>
              <a:buNone/>
            </a:pPr>
            <a:r>
              <a:rPr lang="en-GB" b="1" dirty="0"/>
              <a:t>Use and approval for the seal</a:t>
            </a:r>
          </a:p>
          <a:p>
            <a:pPr marL="457200" indent="-457200">
              <a:spcBef>
                <a:spcPts val="1800"/>
              </a:spcBef>
              <a:buFont typeface="+mj-lt"/>
              <a:buAutoNum type="arabicPeriod"/>
            </a:pPr>
            <a:r>
              <a:rPr lang="en-GB" dirty="0"/>
              <a:t>How should the transfer of physical possession of the certified OJC between each site under the Orange Group CoC certification scope be recorded? </a:t>
            </a:r>
          </a:p>
          <a:p>
            <a:pPr marL="457200" indent="-457200">
              <a:spcBef>
                <a:spcPts val="1800"/>
              </a:spcBef>
              <a:buFont typeface="+mj-lt"/>
              <a:buAutoNum type="arabicPeriod"/>
            </a:pPr>
            <a:r>
              <a:rPr lang="en-GB" dirty="0"/>
              <a:t>Can the Orange Group use the Rainforest Alliance Certified™ seal? In what way? </a:t>
            </a:r>
          </a:p>
          <a:p>
            <a:pPr marL="457200" indent="-457200">
              <a:spcBef>
                <a:spcPts val="1800"/>
              </a:spcBef>
              <a:buFont typeface="+mj-lt"/>
              <a:buAutoNum type="arabicPeriod"/>
            </a:pPr>
            <a:r>
              <a:rPr lang="en-GB" dirty="0"/>
              <a:t>Could the Orange Group OJC buyer claim that the orange juice is certified without using a disclaimer? </a:t>
            </a:r>
          </a:p>
        </p:txBody>
      </p:sp>
    </p:spTree>
    <p:extLst>
      <p:ext uri="{BB962C8B-B14F-4D97-AF65-F5344CB8AC3E}">
        <p14:creationId xmlns:p14="http://schemas.microsoft.com/office/powerpoint/2010/main" val="234265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601215"/>
            <a:ext cx="9205913" cy="377825"/>
          </a:xfrm>
        </p:spPr>
        <p:txBody>
          <a:bodyPr>
            <a:normAutofit fontScale="90000"/>
          </a:bodyPr>
          <a:lstStyle/>
          <a:p>
            <a:r>
              <a:rPr lang="en-GB" dirty="0"/>
              <a:t>Case study 2 – Orange Group</a:t>
            </a:r>
          </a:p>
        </p:txBody>
      </p:sp>
      <p:pic>
        <p:nvPicPr>
          <p:cNvPr id="6" name="Picture 2" descr="NEPCon Development Week 2018, Latvia.">
            <a:extLst>
              <a:ext uri="{FF2B5EF4-FFF2-40B4-BE49-F238E27FC236}">
                <a16:creationId xmlns:a16="http://schemas.microsoft.com/office/drawing/2014/main" id="{DDAFFC04-F201-4A73-BD03-EF5A1E563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44" b="9263"/>
          <a:stretch/>
        </p:blipFill>
        <p:spPr bwMode="auto">
          <a:xfrm>
            <a:off x="0" y="1125374"/>
            <a:ext cx="12192000" cy="57326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0D100BE-6440-4AD9-A077-F686EA1DB2F1}"/>
              </a:ext>
            </a:extLst>
          </p:cNvPr>
          <p:cNvSpPr txBox="1">
            <a:spLocks/>
          </p:cNvSpPr>
          <p:nvPr/>
        </p:nvSpPr>
        <p:spPr>
          <a:xfrm>
            <a:off x="628650" y="1418041"/>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tx1"/>
                </a:solidFill>
              </a:rPr>
              <a:t>Answers</a:t>
            </a:r>
            <a:endParaRPr lang="en-GB" dirty="0">
              <a:solidFill>
                <a:schemeClr val="tx1"/>
              </a:solidFill>
            </a:endParaRPr>
          </a:p>
        </p:txBody>
      </p:sp>
    </p:spTree>
    <p:extLst>
      <p:ext uri="{BB962C8B-B14F-4D97-AF65-F5344CB8AC3E}">
        <p14:creationId xmlns:p14="http://schemas.microsoft.com/office/powerpoint/2010/main" val="36747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91409" y="520700"/>
            <a:ext cx="9205913" cy="377825"/>
          </a:xfrm>
        </p:spPr>
        <p:txBody>
          <a:bodyPr>
            <a:normAutofit fontScale="90000"/>
          </a:bodyPr>
          <a:lstStyle/>
          <a:p>
            <a:r>
              <a:rPr lang="en-GB" dirty="0"/>
              <a:t>Case study 2 – Orange Group - Answers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91409" y="1384300"/>
            <a:ext cx="9382539" cy="5473700"/>
          </a:xfrm>
        </p:spPr>
        <p:txBody>
          <a:bodyPr>
            <a:normAutofit/>
          </a:bodyPr>
          <a:lstStyle/>
          <a:p>
            <a:pPr marL="0" indent="0">
              <a:spcBef>
                <a:spcPts val="1800"/>
              </a:spcBef>
              <a:buNone/>
            </a:pPr>
            <a:r>
              <a:rPr lang="en-GB" sz="1600" b="1" dirty="0"/>
              <a:t>Definition of the scope of the certification and planning the audit.</a:t>
            </a:r>
          </a:p>
          <a:p>
            <a:pPr marL="457200" indent="-457200">
              <a:spcBef>
                <a:spcPts val="1800"/>
              </a:spcBef>
              <a:buFont typeface="+mj-lt"/>
              <a:buAutoNum type="arabicPeriod"/>
            </a:pPr>
            <a:r>
              <a:rPr lang="en-GB" sz="1600" dirty="0"/>
              <a:t>The certified group administrator and all the infrastructure under its scope should be evaluated with respect to relevant chain of custody criteria during its regular audit (certification and annual audits). Each infrastructure site outside the scope of the group administrator must submit a CRA to Rainforest Alliance and follow up with the corresponding activities (audits most likely). If there are more than two sites outside the scope of the group administrator, according to the results of the CRA, they need a CoC certificate; each site can then apply individually for certification, or they could form a multi-site operator. The transportation companies are outside the scope. In Europe, each site that processes orange juice must also submit a CRA and then meet the requirements established in the CoC policy.</a:t>
            </a:r>
          </a:p>
          <a:p>
            <a:pPr marL="457200" indent="-457200">
              <a:spcBef>
                <a:spcPts val="1800"/>
              </a:spcBef>
              <a:buFont typeface="+mj-lt"/>
              <a:buAutoNum type="arabicPeriod"/>
            </a:pPr>
            <a:r>
              <a:rPr lang="en-GB" sz="1600" dirty="0"/>
              <a:t>If a multi-site operator is formed, you should audit the number of sites equivalent to the square root of the total number of sites. The initial sample should include the administration office that operates in one of the plants, as well as sites that are representative of the different activities carried out.</a:t>
            </a:r>
          </a:p>
        </p:txBody>
      </p:sp>
    </p:spTree>
    <p:extLst>
      <p:ext uri="{BB962C8B-B14F-4D97-AF65-F5344CB8AC3E}">
        <p14:creationId xmlns:p14="http://schemas.microsoft.com/office/powerpoint/2010/main" val="3812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2325" y="569479"/>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489348" y="1166842"/>
            <a:ext cx="8557880" cy="4524315"/>
          </a:xfrm>
          <a:prstGeom prst="rect">
            <a:avLst/>
          </a:prstGeom>
        </p:spPr>
        <p:txBody>
          <a:bodyPr wrap="square">
            <a:spAutoFit/>
          </a:bodyPr>
          <a:lstStyle/>
          <a:p>
            <a:r>
              <a:rPr lang="en-GB" sz="2400" b="1" dirty="0">
                <a:solidFill>
                  <a:srgbClr val="91B11B"/>
                </a:solidFill>
                <a:latin typeface="MS Reference Sans Serif" panose="020B0604030504040204" pitchFamily="34" charset="0"/>
              </a:rPr>
              <a:t>Total Cacao </a:t>
            </a:r>
            <a:r>
              <a:rPr lang="en-GB" sz="2400" dirty="0">
                <a:latin typeface="MS Reference Sans Serif" panose="020B0604030504040204" pitchFamily="34" charset="0"/>
              </a:rPr>
              <a:t>is a manufacturer and marketer of cocoa products, based in Zurich, Switzerland, which consists of </a:t>
            </a:r>
            <a:r>
              <a:rPr lang="en-GB" sz="2400" b="1" dirty="0">
                <a:solidFill>
                  <a:srgbClr val="91B11B"/>
                </a:solidFill>
                <a:latin typeface="MS Reference Sans Serif" panose="020B0604030504040204" pitchFamily="34" charset="0"/>
              </a:rPr>
              <a:t>12 entities </a:t>
            </a:r>
            <a:r>
              <a:rPr lang="en-GB" sz="2400" dirty="0">
                <a:latin typeface="MS Reference Sans Serif" panose="020B0604030504040204" pitchFamily="34" charset="0"/>
              </a:rPr>
              <a:t>ranging from cocoa production to the marketing of finished chocolate products. </a:t>
            </a:r>
          </a:p>
          <a:p>
            <a:endParaRPr lang="en-GB" sz="2400" dirty="0">
              <a:latin typeface="MS Reference Sans Serif" panose="020B0604030504040204" pitchFamily="34" charset="0"/>
            </a:endParaRPr>
          </a:p>
          <a:p>
            <a:r>
              <a:rPr lang="en-GB" sz="2400" dirty="0">
                <a:latin typeface="MS Reference Sans Serif" panose="020B0604030504040204" pitchFamily="34" charset="0"/>
              </a:rPr>
              <a:t>The company is a </a:t>
            </a:r>
            <a:r>
              <a:rPr lang="en-GB" sz="2400" b="1" dirty="0">
                <a:solidFill>
                  <a:srgbClr val="91B11B"/>
                </a:solidFill>
                <a:latin typeface="MS Reference Sans Serif" panose="020B0604030504040204" pitchFamily="34" charset="0"/>
              </a:rPr>
              <a:t>global multi-site operation </a:t>
            </a:r>
            <a:r>
              <a:rPr lang="en-GB" sz="2400" dirty="0">
                <a:latin typeface="MS Reference Sans Serif" panose="020B0604030504040204" pitchFamily="34" charset="0"/>
              </a:rPr>
              <a:t>that incorporates all the different stages of the supply chain (production, sale and purchase, storage, reception, processing, blending, packaging, shipping and transportation). It also distributes its products to local and international markets and is responsible for financing all its multi-site operations.</a:t>
            </a:r>
          </a:p>
        </p:txBody>
      </p:sp>
    </p:spTree>
    <p:extLst>
      <p:ext uri="{BB962C8B-B14F-4D97-AF65-F5344CB8AC3E}">
        <p14:creationId xmlns:p14="http://schemas.microsoft.com/office/powerpoint/2010/main" val="89850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520700"/>
            <a:ext cx="9205913" cy="377825"/>
          </a:xfrm>
        </p:spPr>
        <p:txBody>
          <a:bodyPr>
            <a:normAutofit fontScale="90000"/>
          </a:bodyPr>
          <a:lstStyle/>
          <a:p>
            <a:r>
              <a:rPr lang="en-GB" dirty="0"/>
              <a:t>Case study 2 – Orange Group - answers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66574" y="1273245"/>
            <a:ext cx="7756869" cy="5475287"/>
          </a:xfrm>
        </p:spPr>
        <p:txBody>
          <a:bodyPr>
            <a:normAutofit/>
          </a:bodyPr>
          <a:lstStyle/>
          <a:p>
            <a:pPr marL="457200" indent="-457200">
              <a:spcBef>
                <a:spcPts val="1800"/>
              </a:spcBef>
              <a:buFont typeface="+mj-lt"/>
              <a:buAutoNum type="arabicPeriod" startAt="3"/>
            </a:pPr>
            <a:r>
              <a:rPr lang="en-GB" sz="2400" dirty="0"/>
              <a:t>Audit plan: The answer remains open, but no fewer than two auditors should participate, working for at least 0.5 days. At least one of the auditors who participates in the audit of the group administrator should have considerable experience with chain of custody and, ideally, experience with the citrus and/or fruit juice extraction industry.</a:t>
            </a:r>
          </a:p>
          <a:p>
            <a:pPr marL="457200" indent="-457200">
              <a:spcBef>
                <a:spcPts val="1800"/>
              </a:spcBef>
              <a:buFont typeface="+mj-lt"/>
              <a:buAutoNum type="arabicPeriod" startAt="3"/>
            </a:pPr>
            <a:endParaRPr lang="en-GB" sz="2400" dirty="0"/>
          </a:p>
        </p:txBody>
      </p:sp>
    </p:spTree>
    <p:extLst>
      <p:ext uri="{BB962C8B-B14F-4D97-AF65-F5344CB8AC3E}">
        <p14:creationId xmlns:p14="http://schemas.microsoft.com/office/powerpoint/2010/main" val="2189539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8156" y="674688"/>
            <a:ext cx="9205913" cy="377825"/>
          </a:xfrm>
        </p:spPr>
        <p:txBody>
          <a:bodyPr>
            <a:normAutofit fontScale="90000"/>
          </a:bodyPr>
          <a:lstStyle/>
          <a:p>
            <a:r>
              <a:rPr lang="en-GB" dirty="0"/>
              <a:t>Case study 2 – Orange Group - Answers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78156" y="1238043"/>
            <a:ext cx="8412300" cy="5473700"/>
          </a:xfrm>
        </p:spPr>
        <p:txBody>
          <a:bodyPr>
            <a:normAutofit/>
          </a:bodyPr>
          <a:lstStyle/>
          <a:p>
            <a:pPr marL="0" indent="0">
              <a:spcBef>
                <a:spcPts val="1800"/>
              </a:spcBef>
              <a:buNone/>
            </a:pPr>
            <a:r>
              <a:rPr lang="en-GB" sz="2400" b="1" dirty="0"/>
              <a:t>Use and approval for the seal</a:t>
            </a:r>
          </a:p>
          <a:p>
            <a:pPr marL="457200" indent="-457200">
              <a:spcBef>
                <a:spcPts val="1800"/>
              </a:spcBef>
              <a:buFont typeface="+mj-lt"/>
              <a:buAutoNum type="arabicPeriod"/>
            </a:pPr>
            <a:r>
              <a:rPr lang="en-GB" sz="2400" dirty="0"/>
              <a:t>There are transaction certificates for oranges, see traceability guidelines. As a cross check it would be good to submit documentation that verifies the receipt or delivery of the product, including the type of product, its volume and certificate status.</a:t>
            </a:r>
          </a:p>
          <a:p>
            <a:pPr marL="457200" indent="-457200">
              <a:spcBef>
                <a:spcPts val="1800"/>
              </a:spcBef>
              <a:buFont typeface="+mj-lt"/>
              <a:buAutoNum type="arabicPeriod"/>
            </a:pPr>
            <a:r>
              <a:rPr lang="en-GB" sz="2400" dirty="0"/>
              <a:t>With a certified content of less than 90%, a disclaimer should be included under the seal.</a:t>
            </a:r>
          </a:p>
          <a:p>
            <a:pPr marL="457200" indent="-457200">
              <a:spcBef>
                <a:spcPts val="1800"/>
              </a:spcBef>
              <a:buFont typeface="+mj-lt"/>
              <a:buAutoNum type="arabicPeriod"/>
            </a:pPr>
            <a:r>
              <a:rPr lang="en-GB" sz="2400" dirty="0"/>
              <a:t>No, they will need a disclaimer (declaration of content).</a:t>
            </a:r>
          </a:p>
        </p:txBody>
      </p:sp>
    </p:spTree>
    <p:extLst>
      <p:ext uri="{BB962C8B-B14F-4D97-AF65-F5344CB8AC3E}">
        <p14:creationId xmlns:p14="http://schemas.microsoft.com/office/powerpoint/2010/main" val="137232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ffee, Mill, Coffee Bean, Turkish Coffee">
            <a:extLst>
              <a:ext uri="{FF2B5EF4-FFF2-40B4-BE49-F238E27FC236}">
                <a16:creationId xmlns:a16="http://schemas.microsoft.com/office/drawing/2014/main" id="{C2E566D4-0378-4F37-806B-035193A7FE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7074" r="-1803" b="10170"/>
          <a:stretch/>
        </p:blipFill>
        <p:spPr bwMode="auto">
          <a:xfrm>
            <a:off x="0" y="1258957"/>
            <a:ext cx="12411856"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464905" y="593542"/>
            <a:ext cx="9205913" cy="377825"/>
          </a:xfrm>
        </p:spPr>
        <p:txBody>
          <a:bodyPr>
            <a:normAutofit fontScale="90000"/>
          </a:bodyPr>
          <a:lstStyle/>
          <a:p>
            <a:r>
              <a:rPr lang="en-US" dirty="0"/>
              <a:t> Case study 3</a:t>
            </a:r>
            <a:endParaRPr lang="en-GB" dirty="0"/>
          </a:p>
        </p:txBody>
      </p:sp>
      <p:sp>
        <p:nvSpPr>
          <p:cNvPr id="5" name="Título 1">
            <a:extLst>
              <a:ext uri="{FF2B5EF4-FFF2-40B4-BE49-F238E27FC236}">
                <a16:creationId xmlns:a16="http://schemas.microsoft.com/office/drawing/2014/main" id="{A905DF23-E7FB-4328-AB9E-45D4DA8CED46}"/>
              </a:ext>
            </a:extLst>
          </p:cNvPr>
          <p:cNvSpPr txBox="1">
            <a:spLocks/>
          </p:cNvSpPr>
          <p:nvPr/>
        </p:nvSpPr>
        <p:spPr>
          <a:xfrm>
            <a:off x="358582" y="1583468"/>
            <a:ext cx="11312236" cy="409343"/>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2800" spc="0" dirty="0">
                <a:solidFill>
                  <a:schemeClr val="tx1"/>
                </a:solidFill>
                <a:latin typeface="MS Reference Sans Serif" panose="020B0604030504040204" pitchFamily="34" charset="0"/>
              </a:rPr>
              <a:t>Coffee mill – San </a:t>
            </a:r>
            <a:r>
              <a:rPr lang="en-US" sz="2800" spc="0" dirty="0" err="1">
                <a:solidFill>
                  <a:schemeClr val="tx1"/>
                </a:solidFill>
                <a:latin typeface="MS Reference Sans Serif" panose="020B0604030504040204" pitchFamily="34" charset="0"/>
              </a:rPr>
              <a:t>Cocho</a:t>
            </a:r>
            <a:r>
              <a:rPr lang="en-US" sz="2800" spc="0" dirty="0">
                <a:solidFill>
                  <a:schemeClr val="tx1"/>
                </a:solidFill>
                <a:latin typeface="MS Reference Sans Serif" panose="020B0604030504040204" pitchFamily="34" charset="0"/>
              </a:rPr>
              <a:t> </a:t>
            </a:r>
            <a:endParaRPr lang="en-US" sz="2800" spc="0" dirty="0">
              <a:solidFill>
                <a:schemeClr val="tx1"/>
              </a:solidFill>
              <a:latin typeface="MS Reference Sans Serif" panose="020B0604030504040204" pitchFamily="34" charset="0"/>
              <a:ea typeface="MS Gothic" panose="020B0609070205080204" pitchFamily="49" charset="-128"/>
            </a:endParaRPr>
          </a:p>
        </p:txBody>
      </p:sp>
    </p:spTree>
    <p:extLst>
      <p:ext uri="{BB962C8B-B14F-4D97-AF65-F5344CB8AC3E}">
        <p14:creationId xmlns:p14="http://schemas.microsoft.com/office/powerpoint/2010/main" val="204254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1530" y="537817"/>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57670" y="1384300"/>
            <a:ext cx="9033634" cy="5473700"/>
          </a:xfrm>
        </p:spPr>
        <p:txBody>
          <a:bodyPr>
            <a:normAutofit/>
          </a:bodyPr>
          <a:lstStyle/>
          <a:p>
            <a:pPr marL="0" indent="0">
              <a:spcBef>
                <a:spcPts val="1800"/>
              </a:spcBef>
              <a:buNone/>
            </a:pPr>
            <a:r>
              <a:rPr lang="en-GB" dirty="0"/>
              <a:t>The San </a:t>
            </a:r>
            <a:r>
              <a:rPr lang="en-GB" dirty="0" err="1"/>
              <a:t>Cocho</a:t>
            </a:r>
            <a:r>
              <a:rPr lang="en-GB" dirty="0"/>
              <a:t> Mill has been implementing the Rainforest Alliance Chain of Custody Requirements for two years. The mill processes SHG (Strictly High Grown or Strictly Hard Bean) and HG (High Grown or Hard Bean) coffee. This is produced on farms that comply with the RA SAS (known as ‘RAC coffee’) and Fair Trade (known as ‘FLO coffee’) certification schemes. The mill also processes non-certified conventional or generic coffee—including coffee from three farms that, at the time of the audit, were preparing to receive an audit based on the RA SAS standards for farms. </a:t>
            </a:r>
          </a:p>
          <a:p>
            <a:pPr marL="0" indent="0">
              <a:spcBef>
                <a:spcPts val="1800"/>
              </a:spcBef>
              <a:buNone/>
            </a:pPr>
            <a:r>
              <a:rPr lang="en-GB" dirty="0"/>
              <a:t>The auditor asked the mill manager to explain the procedures implemented for product segregation. The mill manager answered that they use different infrastructure according to the type and quality of the coffee and they place signs to identify the RAC coffee; these are some of the methods they use to ensure product integrity.</a:t>
            </a:r>
          </a:p>
        </p:txBody>
      </p:sp>
    </p:spTree>
    <p:extLst>
      <p:ext uri="{BB962C8B-B14F-4D97-AF65-F5344CB8AC3E}">
        <p14:creationId xmlns:p14="http://schemas.microsoft.com/office/powerpoint/2010/main" val="72122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520700"/>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70922" y="1111113"/>
            <a:ext cx="8719930" cy="5473700"/>
          </a:xfrm>
        </p:spPr>
        <p:txBody>
          <a:bodyPr>
            <a:normAutofit fontScale="92500"/>
          </a:bodyPr>
          <a:lstStyle/>
          <a:p>
            <a:pPr marL="0" indent="0">
              <a:spcBef>
                <a:spcPts val="1800"/>
              </a:spcBef>
              <a:buNone/>
            </a:pPr>
            <a:r>
              <a:rPr lang="en-GB" sz="1800" dirty="0"/>
              <a:t>The auditor asked for records on incoming coffee and observed the following data:</a:t>
            </a:r>
          </a:p>
          <a:p>
            <a:pPr marL="0" indent="0">
              <a:spcBef>
                <a:spcPts val="1800"/>
              </a:spcBef>
              <a:buNone/>
            </a:pPr>
            <a:r>
              <a:rPr lang="en-GB" sz="1800" dirty="0"/>
              <a:t>According to the liquidation records, the total volume of coffee that came in from the farms was 426,600 kg green bean coffee, of which:</a:t>
            </a:r>
          </a:p>
          <a:p>
            <a:pPr marL="457200" indent="-457200">
              <a:spcBef>
                <a:spcPts val="1800"/>
              </a:spcBef>
              <a:buFont typeface="+mj-lt"/>
              <a:buAutoNum type="arabicPeriod"/>
            </a:pPr>
            <a:r>
              <a:rPr lang="en-GB" sz="1800" dirty="0"/>
              <a:t>103,501.81 kg corresponds to RAC coffee;</a:t>
            </a:r>
          </a:p>
          <a:p>
            <a:pPr marL="457200" indent="-457200">
              <a:spcBef>
                <a:spcPts val="1800"/>
              </a:spcBef>
              <a:buFont typeface="+mj-lt"/>
              <a:buAutoNum type="arabicPeriod"/>
            </a:pPr>
            <a:r>
              <a:rPr lang="en-GB" sz="1800" dirty="0"/>
              <a:t>116,681.81 kg corresponds to generic coffee, and</a:t>
            </a:r>
          </a:p>
          <a:p>
            <a:pPr marL="457200" indent="-457200">
              <a:spcBef>
                <a:spcPts val="1800"/>
              </a:spcBef>
              <a:buFont typeface="+mj-lt"/>
              <a:buAutoNum type="arabicPeriod"/>
            </a:pPr>
            <a:r>
              <a:rPr lang="en-GB" sz="1800" dirty="0"/>
              <a:t>206,416.36 kg corresponds to certified coffee under the Fair Trade scheme.</a:t>
            </a:r>
          </a:p>
          <a:p>
            <a:pPr marL="0" indent="0">
              <a:spcBef>
                <a:spcPts val="1800"/>
              </a:spcBef>
              <a:buNone/>
            </a:pPr>
            <a:r>
              <a:rPr lang="en-GB" sz="1800" dirty="0"/>
              <a:t>According to the mill report, the volume of RAC coffee cherries that entered was 517,509.09 kg. The resulting volume for the process was 98,385.45 kg of green bean coffee. The milling report (dry milling) shows a volume of 85,595.45 kg of fine green bean coffee. According to data from Marketplace, three transactions were made: the first transaction with 750 bags, the second with 275 bags, and the third with 230 bags; each bag holds 69 kg.</a:t>
            </a:r>
          </a:p>
        </p:txBody>
      </p:sp>
    </p:spTree>
    <p:extLst>
      <p:ext uri="{BB962C8B-B14F-4D97-AF65-F5344CB8AC3E}">
        <p14:creationId xmlns:p14="http://schemas.microsoft.com/office/powerpoint/2010/main" val="419294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8157" y="674688"/>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84175" y="1384300"/>
            <a:ext cx="8666922" cy="5473700"/>
          </a:xfrm>
        </p:spPr>
        <p:txBody>
          <a:bodyPr>
            <a:normAutofit/>
          </a:bodyPr>
          <a:lstStyle/>
          <a:p>
            <a:pPr marL="0" indent="0">
              <a:spcBef>
                <a:spcPts val="1800"/>
              </a:spcBef>
              <a:buNone/>
            </a:pPr>
            <a:r>
              <a:rPr lang="en-GB" dirty="0"/>
              <a:t>The mill manager showed the records of the internal auditors, training records, and the permits required according to national law (permits from environmental, health and governmental authorities). Once conformity was found in the documents submitted, the visit to the facilities was begun.</a:t>
            </a:r>
          </a:p>
          <a:p>
            <a:pPr marL="0" indent="0">
              <a:spcBef>
                <a:spcPts val="1800"/>
              </a:spcBef>
              <a:buNone/>
            </a:pPr>
            <a:r>
              <a:rPr lang="en-GB" dirty="0"/>
              <a:t>The Mill Administrator explained that in processing coffee, batches are formed, combining coffee by the qualities that are received the same day. The auditor was struck by the comment and checked the daily records for the different control points of the mill, starting with the scale for weighing. The auditor requested the records for January 2, 2017, and found the following:</a:t>
            </a:r>
          </a:p>
        </p:txBody>
      </p:sp>
    </p:spTree>
    <p:extLst>
      <p:ext uri="{BB962C8B-B14F-4D97-AF65-F5344CB8AC3E}">
        <p14:creationId xmlns:p14="http://schemas.microsoft.com/office/powerpoint/2010/main" val="202486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634294"/>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graphicFrame>
        <p:nvGraphicFramePr>
          <p:cNvPr id="4" name="Table 3">
            <a:extLst>
              <a:ext uri="{FF2B5EF4-FFF2-40B4-BE49-F238E27FC236}">
                <a16:creationId xmlns:a16="http://schemas.microsoft.com/office/drawing/2014/main" id="{702D7EE7-5030-46D4-9BF2-621815C02CC0}"/>
              </a:ext>
            </a:extLst>
          </p:cNvPr>
          <p:cNvGraphicFramePr>
            <a:graphicFrameLocks noGrp="1"/>
          </p:cNvGraphicFramePr>
          <p:nvPr>
            <p:extLst>
              <p:ext uri="{D42A27DB-BD31-4B8C-83A1-F6EECF244321}">
                <p14:modId xmlns:p14="http://schemas.microsoft.com/office/powerpoint/2010/main" val="3609875819"/>
              </p:ext>
            </p:extLst>
          </p:nvPr>
        </p:nvGraphicFramePr>
        <p:xfrm>
          <a:off x="2637182" y="1417674"/>
          <a:ext cx="8044070" cy="5148933"/>
        </p:xfrm>
        <a:graphic>
          <a:graphicData uri="http://schemas.openxmlformats.org/drawingml/2006/table">
            <a:tbl>
              <a:tblPr firstRow="1" bandRow="1">
                <a:tableStyleId>{5C22544A-7EE6-4342-B048-85BDC9FD1C3A}</a:tableStyleId>
              </a:tblPr>
              <a:tblGrid>
                <a:gridCol w="1663711">
                  <a:extLst>
                    <a:ext uri="{9D8B030D-6E8A-4147-A177-3AD203B41FA5}">
                      <a16:colId xmlns:a16="http://schemas.microsoft.com/office/drawing/2014/main" val="811481770"/>
                    </a:ext>
                  </a:extLst>
                </a:gridCol>
                <a:gridCol w="939241">
                  <a:extLst>
                    <a:ext uri="{9D8B030D-6E8A-4147-A177-3AD203B41FA5}">
                      <a16:colId xmlns:a16="http://schemas.microsoft.com/office/drawing/2014/main" val="1076173385"/>
                    </a:ext>
                  </a:extLst>
                </a:gridCol>
                <a:gridCol w="3228005">
                  <a:extLst>
                    <a:ext uri="{9D8B030D-6E8A-4147-A177-3AD203B41FA5}">
                      <a16:colId xmlns:a16="http://schemas.microsoft.com/office/drawing/2014/main" val="3890986353"/>
                    </a:ext>
                  </a:extLst>
                </a:gridCol>
                <a:gridCol w="2213113">
                  <a:extLst>
                    <a:ext uri="{9D8B030D-6E8A-4147-A177-3AD203B41FA5}">
                      <a16:colId xmlns:a16="http://schemas.microsoft.com/office/drawing/2014/main" val="4031047542"/>
                    </a:ext>
                  </a:extLst>
                </a:gridCol>
              </a:tblGrid>
              <a:tr h="651597">
                <a:tc>
                  <a:txBody>
                    <a:bodyPr/>
                    <a:lstStyle/>
                    <a:p>
                      <a:r>
                        <a:rPr lang="en-GB" sz="1400" dirty="0">
                          <a:latin typeface="MS Reference Sans Serif" panose="020B0604030504040204" pitchFamily="34" charset="0"/>
                        </a:rPr>
                        <a:t>Farm</a:t>
                      </a:r>
                    </a:p>
                  </a:txBody>
                  <a:tcPr>
                    <a:solidFill>
                      <a:srgbClr val="91B11B"/>
                    </a:solidFill>
                  </a:tcPr>
                </a:tc>
                <a:tc>
                  <a:txBody>
                    <a:bodyPr/>
                    <a:lstStyle/>
                    <a:p>
                      <a:r>
                        <a:rPr lang="en-GB" sz="1400" dirty="0">
                          <a:latin typeface="MS Reference Sans Serif" panose="020B0604030504040204" pitchFamily="34" charset="0"/>
                        </a:rPr>
                        <a:t>Quality</a:t>
                      </a:r>
                    </a:p>
                  </a:txBody>
                  <a:tcPr>
                    <a:solidFill>
                      <a:srgbClr val="91B11B"/>
                    </a:solidFill>
                  </a:tcPr>
                </a:tc>
                <a:tc>
                  <a:txBody>
                    <a:bodyPr/>
                    <a:lstStyle/>
                    <a:p>
                      <a:r>
                        <a:rPr lang="en-GB" sz="1400" dirty="0">
                          <a:latin typeface="MS Reference Sans Serif" panose="020B0604030504040204" pitchFamily="34" charset="0"/>
                        </a:rPr>
                        <a:t>Type of certification</a:t>
                      </a:r>
                    </a:p>
                  </a:txBody>
                  <a:tcPr>
                    <a:solidFill>
                      <a:srgbClr val="91B11B"/>
                    </a:solidFill>
                  </a:tcPr>
                </a:tc>
                <a:tc>
                  <a:txBody>
                    <a:bodyPr/>
                    <a:lstStyle/>
                    <a:p>
                      <a:r>
                        <a:rPr lang="en-GB" sz="1400" dirty="0">
                          <a:latin typeface="MS Reference Sans Serif" panose="020B0604030504040204" pitchFamily="34" charset="0"/>
                        </a:rPr>
                        <a:t>Green bean weight kg (theoretical)</a:t>
                      </a:r>
                    </a:p>
                  </a:txBody>
                  <a:tcPr>
                    <a:solidFill>
                      <a:srgbClr val="91B11B"/>
                    </a:solidFill>
                  </a:tcPr>
                </a:tc>
                <a:extLst>
                  <a:ext uri="{0D108BD9-81ED-4DB2-BD59-A6C34878D82A}">
                    <a16:rowId xmlns:a16="http://schemas.microsoft.com/office/drawing/2014/main" val="2767331840"/>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El Amate</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5,500.00</a:t>
                      </a:r>
                    </a:p>
                  </a:txBody>
                  <a:tcPr marL="68580" marR="68580" marT="0" marB="0">
                    <a:solidFill>
                      <a:srgbClr val="91B11B">
                        <a:alpha val="75000"/>
                      </a:srgbClr>
                    </a:solidFill>
                  </a:tcPr>
                </a:tc>
                <a:extLst>
                  <a:ext uri="{0D108BD9-81ED-4DB2-BD59-A6C34878D82A}">
                    <a16:rowId xmlns:a16="http://schemas.microsoft.com/office/drawing/2014/main" val="1211630387"/>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Veracruz</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SHG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FLO</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6,022.70</a:t>
                      </a:r>
                    </a:p>
                  </a:txBody>
                  <a:tcPr marL="68580" marR="68580" marT="0" marB="0">
                    <a:solidFill>
                      <a:srgbClr val="91B11B">
                        <a:alpha val="50000"/>
                      </a:srgbClr>
                    </a:solidFill>
                  </a:tcPr>
                </a:tc>
                <a:extLst>
                  <a:ext uri="{0D108BD9-81ED-4DB2-BD59-A6C34878D82A}">
                    <a16:rowId xmlns:a16="http://schemas.microsoft.com/office/drawing/2014/main" val="3469176555"/>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El Trigal</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FLO</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3,909.09</a:t>
                      </a:r>
                    </a:p>
                  </a:txBody>
                  <a:tcPr marL="68580" marR="68580" marT="0" marB="0">
                    <a:solidFill>
                      <a:srgbClr val="91B11B">
                        <a:alpha val="75000"/>
                      </a:srgbClr>
                    </a:solidFill>
                  </a:tcPr>
                </a:tc>
                <a:extLst>
                  <a:ext uri="{0D108BD9-81ED-4DB2-BD59-A6C34878D82A}">
                    <a16:rowId xmlns:a16="http://schemas.microsoft.com/office/drawing/2014/main" val="3765721323"/>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El Pacayal</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3,204.50</a:t>
                      </a:r>
                    </a:p>
                  </a:txBody>
                  <a:tcPr marL="68580" marR="68580" marT="0" marB="0">
                    <a:solidFill>
                      <a:srgbClr val="91B11B">
                        <a:alpha val="50000"/>
                      </a:srgbClr>
                    </a:solidFill>
                  </a:tcPr>
                </a:tc>
                <a:extLst>
                  <a:ext uri="{0D108BD9-81ED-4DB2-BD59-A6C34878D82A}">
                    <a16:rowId xmlns:a16="http://schemas.microsoft.com/office/drawing/2014/main" val="3777170417"/>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La Sonta</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1,727.27</a:t>
                      </a:r>
                    </a:p>
                  </a:txBody>
                  <a:tcPr marL="68580" marR="68580" marT="0" marB="0">
                    <a:solidFill>
                      <a:srgbClr val="91B11B">
                        <a:alpha val="75000"/>
                      </a:srgbClr>
                    </a:solidFill>
                  </a:tcPr>
                </a:tc>
                <a:extLst>
                  <a:ext uri="{0D108BD9-81ED-4DB2-BD59-A6C34878D82A}">
                    <a16:rowId xmlns:a16="http://schemas.microsoft.com/office/drawing/2014/main" val="3563285528"/>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El Chaperno</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SHG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6,818.18</a:t>
                      </a:r>
                    </a:p>
                  </a:txBody>
                  <a:tcPr marL="68580" marR="68580" marT="0" marB="0">
                    <a:solidFill>
                      <a:srgbClr val="91B11B">
                        <a:alpha val="50000"/>
                      </a:srgbClr>
                    </a:solidFill>
                  </a:tcPr>
                </a:tc>
                <a:extLst>
                  <a:ext uri="{0D108BD9-81ED-4DB2-BD59-A6C34878D82A}">
                    <a16:rowId xmlns:a16="http://schemas.microsoft.com/office/drawing/2014/main" val="3529364074"/>
                  </a:ext>
                </a:extLst>
              </a:tr>
              <a:tr h="561399">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Los Laureles</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SHG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 certification in process</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1,954.50</a:t>
                      </a:r>
                    </a:p>
                  </a:txBody>
                  <a:tcPr marL="68580" marR="68580" marT="0" marB="0">
                    <a:solidFill>
                      <a:srgbClr val="91B11B">
                        <a:alpha val="75000"/>
                      </a:srgbClr>
                    </a:solidFill>
                  </a:tcPr>
                </a:tc>
                <a:extLst>
                  <a:ext uri="{0D108BD9-81ED-4DB2-BD59-A6C34878D82A}">
                    <a16:rowId xmlns:a16="http://schemas.microsoft.com/office/drawing/2014/main" val="4130762728"/>
                  </a:ext>
                </a:extLst>
              </a:tr>
              <a:tr h="561399">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La Barranca</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 certification in process</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727.27</a:t>
                      </a:r>
                    </a:p>
                  </a:txBody>
                  <a:tcPr marL="68580" marR="68580" marT="0" marB="0">
                    <a:solidFill>
                      <a:srgbClr val="91B11B">
                        <a:alpha val="50000"/>
                      </a:srgbClr>
                    </a:solidFill>
                  </a:tcPr>
                </a:tc>
                <a:extLst>
                  <a:ext uri="{0D108BD9-81ED-4DB2-BD59-A6C34878D82A}">
                    <a16:rowId xmlns:a16="http://schemas.microsoft.com/office/drawing/2014/main" val="2452127650"/>
                  </a:ext>
                </a:extLst>
              </a:tr>
              <a:tr h="561399">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Buena Vista</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 certification in process</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3045.45</a:t>
                      </a:r>
                    </a:p>
                  </a:txBody>
                  <a:tcPr marL="68580" marR="68580" marT="0" marB="0">
                    <a:solidFill>
                      <a:srgbClr val="91B11B">
                        <a:alpha val="75000"/>
                      </a:srgbClr>
                    </a:solidFill>
                  </a:tcPr>
                </a:tc>
                <a:extLst>
                  <a:ext uri="{0D108BD9-81ED-4DB2-BD59-A6C34878D82A}">
                    <a16:rowId xmlns:a16="http://schemas.microsoft.com/office/drawing/2014/main" val="1455347948"/>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El Escondido</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SHG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FLO</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3,272.73</a:t>
                      </a:r>
                    </a:p>
                  </a:txBody>
                  <a:tcPr marL="68580" marR="68580" marT="0" marB="0">
                    <a:solidFill>
                      <a:srgbClr val="91B11B">
                        <a:alpha val="50000"/>
                      </a:srgbClr>
                    </a:solidFill>
                  </a:tcPr>
                </a:tc>
                <a:extLst>
                  <a:ext uri="{0D108BD9-81ED-4DB2-BD59-A6C34878D82A}">
                    <a16:rowId xmlns:a16="http://schemas.microsoft.com/office/drawing/2014/main" val="4105863133"/>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Zapato de Mico</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HG</a:t>
                      </a:r>
                    </a:p>
                  </a:txBody>
                  <a:tcPr marL="68580" marR="68580" marT="0" marB="0">
                    <a:solidFill>
                      <a:srgbClr val="91B11B">
                        <a:alpha val="75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1,090.90</a:t>
                      </a:r>
                    </a:p>
                  </a:txBody>
                  <a:tcPr marL="68580" marR="68580" marT="0" marB="0">
                    <a:solidFill>
                      <a:srgbClr val="91B11B">
                        <a:alpha val="75000"/>
                      </a:srgbClr>
                    </a:solidFill>
                  </a:tcPr>
                </a:tc>
                <a:extLst>
                  <a:ext uri="{0D108BD9-81ED-4DB2-BD59-A6C34878D82A}">
                    <a16:rowId xmlns:a16="http://schemas.microsoft.com/office/drawing/2014/main" val="2708063407"/>
                  </a:ext>
                </a:extLst>
              </a:tr>
              <a:tr h="312571">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La </a:t>
                      </a:r>
                      <a:r>
                        <a:rPr lang="en-US" sz="1400" noProof="0" dirty="0" err="1">
                          <a:effectLst/>
                          <a:latin typeface="MS Reference Sans Serif" panose="020B0604030504040204" pitchFamily="34" charset="0"/>
                          <a:ea typeface="MS Mincho" panose="02020609040205080304" pitchFamily="49" charset="-128"/>
                          <a:cs typeface="Times New Roman" panose="02020603050405020304" pitchFamily="18" charset="0"/>
                        </a:rPr>
                        <a:t>Otra</a:t>
                      </a:r>
                      <a:endPar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SHG</a:t>
                      </a:r>
                    </a:p>
                  </a:txBody>
                  <a:tcPr marL="68580" marR="68580" marT="0" marB="0">
                    <a:solidFill>
                      <a:srgbClr val="91B11B">
                        <a:alpha val="50000"/>
                      </a:srgbClr>
                    </a:solidFill>
                  </a:tcPr>
                </a:tc>
                <a:tc>
                  <a:txBody>
                    <a:bodyPr/>
                    <a:lstStyle/>
                    <a:p>
                      <a:pP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RAC</a:t>
                      </a:r>
                    </a:p>
                  </a:txBody>
                  <a:tcPr marL="68580" marR="68580" marT="0" marB="0">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rPr>
                        <a:t>7,727.27</a:t>
                      </a:r>
                    </a:p>
                  </a:txBody>
                  <a:tcPr marL="68580" marR="68580" marT="0" marB="0">
                    <a:solidFill>
                      <a:srgbClr val="91B11B">
                        <a:alpha val="50000"/>
                      </a:srgbClr>
                    </a:solidFill>
                  </a:tcPr>
                </a:tc>
                <a:extLst>
                  <a:ext uri="{0D108BD9-81ED-4DB2-BD59-A6C34878D82A}">
                    <a16:rowId xmlns:a16="http://schemas.microsoft.com/office/drawing/2014/main" val="2510964173"/>
                  </a:ext>
                </a:extLst>
              </a:tr>
            </a:tbl>
          </a:graphicData>
        </a:graphic>
      </p:graphicFrame>
    </p:spTree>
    <p:extLst>
      <p:ext uri="{BB962C8B-B14F-4D97-AF65-F5344CB8AC3E}">
        <p14:creationId xmlns:p14="http://schemas.microsoft.com/office/powerpoint/2010/main" val="212004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520700"/>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sp>
        <p:nvSpPr>
          <p:cNvPr id="5" name="Content Placeholder 2">
            <a:extLst>
              <a:ext uri="{FF2B5EF4-FFF2-40B4-BE49-F238E27FC236}">
                <a16:creationId xmlns:a16="http://schemas.microsoft.com/office/drawing/2014/main" id="{0C054993-B954-4A3B-A307-4D132ABA19EA}"/>
              </a:ext>
            </a:extLst>
          </p:cNvPr>
          <p:cNvSpPr txBox="1">
            <a:spLocks/>
          </p:cNvSpPr>
          <p:nvPr/>
        </p:nvSpPr>
        <p:spPr>
          <a:xfrm>
            <a:off x="2451652" y="898524"/>
            <a:ext cx="9058360" cy="5959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en-GB" sz="2400" b="1" dirty="0"/>
          </a:p>
          <a:p>
            <a:pPr marL="0" indent="0">
              <a:spcBef>
                <a:spcPts val="1800"/>
              </a:spcBef>
              <a:buNone/>
            </a:pPr>
            <a:r>
              <a:rPr lang="en-GB" sz="2400" dirty="0"/>
              <a:t>In the records for the coffee drying yard, the auditor found the following information: </a:t>
            </a:r>
          </a:p>
          <a:p>
            <a:pPr marL="0" indent="0">
              <a:spcBef>
                <a:spcPts val="1800"/>
              </a:spcBef>
              <a:buNone/>
            </a:pPr>
            <a:endParaRPr lang="en-GB" sz="2400" dirty="0"/>
          </a:p>
          <a:p>
            <a:pPr marL="0" indent="0">
              <a:spcBef>
                <a:spcPts val="1800"/>
              </a:spcBef>
              <a:buFont typeface="Arial" panose="020B0604020202020204" pitchFamily="34" charset="0"/>
              <a:buNone/>
            </a:pPr>
            <a:endParaRPr lang="en-GB" sz="2400" dirty="0"/>
          </a:p>
          <a:p>
            <a:pPr marL="0" indent="0">
              <a:spcBef>
                <a:spcPts val="1800"/>
              </a:spcBef>
              <a:buFont typeface="Arial" panose="020B0604020202020204" pitchFamily="34" charset="0"/>
              <a:buNone/>
            </a:pPr>
            <a:endParaRPr lang="en-GB" sz="2400" dirty="0"/>
          </a:p>
          <a:p>
            <a:pPr marL="0" indent="0">
              <a:spcBef>
                <a:spcPts val="1800"/>
              </a:spcBef>
              <a:buNone/>
            </a:pPr>
            <a:r>
              <a:rPr lang="en-GB" sz="2400" dirty="0"/>
              <a:t>The head of the warehouse provided records with the following information: </a:t>
            </a:r>
          </a:p>
          <a:p>
            <a:pPr marL="0" indent="0">
              <a:spcBef>
                <a:spcPts val="1800"/>
              </a:spcBef>
              <a:buNone/>
            </a:pPr>
            <a:endParaRPr lang="en-GB" sz="2400" dirty="0"/>
          </a:p>
          <a:p>
            <a:pPr marL="0" indent="0">
              <a:spcBef>
                <a:spcPts val="1800"/>
              </a:spcBef>
              <a:buFont typeface="Arial" panose="020B0604020202020204" pitchFamily="34" charset="0"/>
              <a:buNone/>
            </a:pPr>
            <a:endParaRPr lang="en-GB" sz="2400" dirty="0"/>
          </a:p>
        </p:txBody>
      </p:sp>
      <p:graphicFrame>
        <p:nvGraphicFramePr>
          <p:cNvPr id="6" name="Table 5">
            <a:extLst>
              <a:ext uri="{FF2B5EF4-FFF2-40B4-BE49-F238E27FC236}">
                <a16:creationId xmlns:a16="http://schemas.microsoft.com/office/drawing/2014/main" id="{CA6EDAB8-9724-4AA8-894B-FB3D25F2BCB7}"/>
              </a:ext>
            </a:extLst>
          </p:cNvPr>
          <p:cNvGraphicFramePr>
            <a:graphicFrameLocks noGrp="1"/>
          </p:cNvGraphicFramePr>
          <p:nvPr>
            <p:extLst>
              <p:ext uri="{D42A27DB-BD31-4B8C-83A1-F6EECF244321}">
                <p14:modId xmlns:p14="http://schemas.microsoft.com/office/powerpoint/2010/main" val="2277188734"/>
              </p:ext>
            </p:extLst>
          </p:nvPr>
        </p:nvGraphicFramePr>
        <p:xfrm>
          <a:off x="2506227" y="2280185"/>
          <a:ext cx="8238795" cy="1338522"/>
        </p:xfrm>
        <a:graphic>
          <a:graphicData uri="http://schemas.openxmlformats.org/drawingml/2006/table">
            <a:tbl>
              <a:tblPr firstRow="1" bandRow="1">
                <a:tableStyleId>{5C22544A-7EE6-4342-B048-85BDC9FD1C3A}</a:tableStyleId>
              </a:tblPr>
              <a:tblGrid>
                <a:gridCol w="1218898">
                  <a:extLst>
                    <a:ext uri="{9D8B030D-6E8A-4147-A177-3AD203B41FA5}">
                      <a16:colId xmlns:a16="http://schemas.microsoft.com/office/drawing/2014/main" val="1088162264"/>
                    </a:ext>
                  </a:extLst>
                </a:gridCol>
                <a:gridCol w="1293769">
                  <a:extLst>
                    <a:ext uri="{9D8B030D-6E8A-4147-A177-3AD203B41FA5}">
                      <a16:colId xmlns:a16="http://schemas.microsoft.com/office/drawing/2014/main" val="109757368"/>
                    </a:ext>
                  </a:extLst>
                </a:gridCol>
                <a:gridCol w="598968">
                  <a:extLst>
                    <a:ext uri="{9D8B030D-6E8A-4147-A177-3AD203B41FA5}">
                      <a16:colId xmlns:a16="http://schemas.microsoft.com/office/drawing/2014/main" val="2762821467"/>
                    </a:ext>
                  </a:extLst>
                </a:gridCol>
                <a:gridCol w="1042202">
                  <a:extLst>
                    <a:ext uri="{9D8B030D-6E8A-4147-A177-3AD203B41FA5}">
                      <a16:colId xmlns:a16="http://schemas.microsoft.com/office/drawing/2014/main" val="667297479"/>
                    </a:ext>
                  </a:extLst>
                </a:gridCol>
                <a:gridCol w="4084958">
                  <a:extLst>
                    <a:ext uri="{9D8B030D-6E8A-4147-A177-3AD203B41FA5}">
                      <a16:colId xmlns:a16="http://schemas.microsoft.com/office/drawing/2014/main" val="1356290705"/>
                    </a:ext>
                  </a:extLst>
                </a:gridCol>
              </a:tblGrid>
              <a:tr h="410181">
                <a:tc>
                  <a:txBody>
                    <a:bodyPr/>
                    <a:lstStyle/>
                    <a:p>
                      <a:r>
                        <a:rPr lang="en-GB" sz="1400" dirty="0">
                          <a:latin typeface="MS Reference Sans Serif" panose="020B0604030504040204" pitchFamily="34" charset="0"/>
                        </a:rPr>
                        <a:t>Batch no. </a:t>
                      </a:r>
                    </a:p>
                  </a:txBody>
                  <a:tcPr>
                    <a:solidFill>
                      <a:srgbClr val="91B11B"/>
                    </a:solidFill>
                  </a:tcPr>
                </a:tc>
                <a:tc>
                  <a:txBody>
                    <a:bodyPr/>
                    <a:lstStyle/>
                    <a:p>
                      <a:r>
                        <a:rPr lang="en-GB" sz="1400" dirty="0">
                          <a:latin typeface="MS Reference Sans Serif" panose="020B0604030504040204" pitchFamily="34" charset="0"/>
                        </a:rPr>
                        <a:t>Mill entry date</a:t>
                      </a:r>
                    </a:p>
                  </a:txBody>
                  <a:tcPr>
                    <a:solidFill>
                      <a:srgbClr val="91B11B"/>
                    </a:solidFill>
                  </a:tcPr>
                </a:tc>
                <a:tc>
                  <a:txBody>
                    <a:bodyPr/>
                    <a:lstStyle/>
                    <a:p>
                      <a:r>
                        <a:rPr lang="en-GB" sz="1400" dirty="0">
                          <a:latin typeface="MS Reference Sans Serif" panose="020B0604030504040204" pitchFamily="34" charset="0"/>
                        </a:rPr>
                        <a:t>Yard</a:t>
                      </a:r>
                    </a:p>
                  </a:txBody>
                  <a:tcPr>
                    <a:solidFill>
                      <a:srgbClr val="91B11B"/>
                    </a:solidFill>
                  </a:tcPr>
                </a:tc>
                <a:tc>
                  <a:txBody>
                    <a:bodyPr/>
                    <a:lstStyle/>
                    <a:p>
                      <a:r>
                        <a:rPr lang="en-GB" sz="1400" dirty="0">
                          <a:latin typeface="MS Reference Sans Serif" panose="020B0604030504040204" pitchFamily="34" charset="0"/>
                        </a:rPr>
                        <a:t>Quality</a:t>
                      </a:r>
                    </a:p>
                  </a:txBody>
                  <a:tcPr>
                    <a:solidFill>
                      <a:srgbClr val="91B11B"/>
                    </a:solidFill>
                  </a:tcPr>
                </a:tc>
                <a:tc>
                  <a:txBody>
                    <a:bodyPr/>
                    <a:lstStyle/>
                    <a:p>
                      <a:r>
                        <a:rPr lang="en-GB" sz="1400" dirty="0">
                          <a:latin typeface="MS Reference Sans Serif" panose="020B0604030504040204" pitchFamily="34" charset="0"/>
                        </a:rPr>
                        <a:t>Incoming green bean weights kg (theoretical)</a:t>
                      </a:r>
                    </a:p>
                  </a:txBody>
                  <a:tcPr>
                    <a:solidFill>
                      <a:srgbClr val="91B11B"/>
                    </a:solidFill>
                  </a:tcPr>
                </a:tc>
                <a:extLst>
                  <a:ext uri="{0D108BD9-81ED-4DB2-BD59-A6C34878D82A}">
                    <a16:rowId xmlns:a16="http://schemas.microsoft.com/office/drawing/2014/main" val="228992620"/>
                  </a:ext>
                </a:extLst>
              </a:tr>
              <a:tr h="410181">
                <a:tc>
                  <a:txBody>
                    <a:bodyPr/>
                    <a:lstStyle/>
                    <a:p>
                      <a:r>
                        <a:rPr lang="en-GB" sz="1400" dirty="0">
                          <a:latin typeface="MS Reference Sans Serif" panose="020B0604030504040204" pitchFamily="34" charset="0"/>
                        </a:rPr>
                        <a:t>143</a:t>
                      </a:r>
                    </a:p>
                  </a:txBody>
                  <a:tcPr>
                    <a:solidFill>
                      <a:srgbClr val="91B11B">
                        <a:alpha val="75000"/>
                      </a:srgbClr>
                    </a:solidFill>
                  </a:tcPr>
                </a:tc>
                <a:tc>
                  <a:txBody>
                    <a:bodyPr/>
                    <a:lstStyle/>
                    <a:p>
                      <a:r>
                        <a:rPr lang="en-GB" sz="1400" dirty="0">
                          <a:latin typeface="MS Reference Sans Serif" panose="020B0604030504040204" pitchFamily="34" charset="0"/>
                        </a:rPr>
                        <a:t>Jan 2, 2017</a:t>
                      </a:r>
                    </a:p>
                  </a:txBody>
                  <a:tcPr>
                    <a:solidFill>
                      <a:srgbClr val="91B11B">
                        <a:alpha val="75000"/>
                      </a:srgbClr>
                    </a:solidFill>
                  </a:tcPr>
                </a:tc>
                <a:tc>
                  <a:txBody>
                    <a:bodyPr/>
                    <a:lstStyle/>
                    <a:p>
                      <a:r>
                        <a:rPr lang="en-GB" sz="1400" dirty="0">
                          <a:latin typeface="MS Reference Sans Serif" panose="020B0604030504040204" pitchFamily="34" charset="0"/>
                        </a:rPr>
                        <a:t>#1</a:t>
                      </a:r>
                    </a:p>
                  </a:txBody>
                  <a:tcPr>
                    <a:solidFill>
                      <a:srgbClr val="91B11B">
                        <a:alpha val="75000"/>
                      </a:srgbClr>
                    </a:solidFill>
                  </a:tcPr>
                </a:tc>
                <a:tc>
                  <a:txBody>
                    <a:bodyPr/>
                    <a:lstStyle/>
                    <a:p>
                      <a:r>
                        <a:rPr lang="en-GB" sz="1400" dirty="0">
                          <a:latin typeface="MS Reference Sans Serif" panose="020B0604030504040204" pitchFamily="34" charset="0"/>
                        </a:rPr>
                        <a:t>HG</a:t>
                      </a:r>
                    </a:p>
                  </a:txBody>
                  <a:tcPr>
                    <a:solidFill>
                      <a:srgbClr val="91B11B">
                        <a:alpha val="75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rPr>
                        <a:t>19,204.54</a:t>
                      </a:r>
                      <a:endPar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extLst>
                  <a:ext uri="{0D108BD9-81ED-4DB2-BD59-A6C34878D82A}">
                    <a16:rowId xmlns:a16="http://schemas.microsoft.com/office/drawing/2014/main" val="2794391976"/>
                  </a:ext>
                </a:extLst>
              </a:tr>
              <a:tr h="410181">
                <a:tc>
                  <a:txBody>
                    <a:bodyPr/>
                    <a:lstStyle/>
                    <a:p>
                      <a:r>
                        <a:rPr lang="en-GB" sz="1400" dirty="0">
                          <a:latin typeface="MS Reference Sans Serif" panose="020B0604030504040204" pitchFamily="34" charset="0"/>
                        </a:rPr>
                        <a:t>144</a:t>
                      </a:r>
                    </a:p>
                  </a:txBody>
                  <a:tcPr>
                    <a:solidFill>
                      <a:srgbClr val="91B11B">
                        <a:alpha val="50000"/>
                      </a:srgbClr>
                    </a:solidFill>
                  </a:tcPr>
                </a:tc>
                <a:tc>
                  <a:txBody>
                    <a:bodyPr/>
                    <a:lstStyle/>
                    <a:p>
                      <a:r>
                        <a:rPr lang="en-GB" sz="1400" dirty="0">
                          <a:latin typeface="MS Reference Sans Serif" panose="020B0604030504040204" pitchFamily="34" charset="0"/>
                        </a:rPr>
                        <a:t>Jan 2, 2017</a:t>
                      </a:r>
                    </a:p>
                  </a:txBody>
                  <a:tcPr>
                    <a:solidFill>
                      <a:srgbClr val="91B11B">
                        <a:alpha val="50000"/>
                      </a:srgbClr>
                    </a:solidFill>
                  </a:tcPr>
                </a:tc>
                <a:tc>
                  <a:txBody>
                    <a:bodyPr/>
                    <a:lstStyle/>
                    <a:p>
                      <a:r>
                        <a:rPr lang="en-GB" sz="1400" dirty="0">
                          <a:latin typeface="MS Reference Sans Serif" panose="020B0604030504040204" pitchFamily="34" charset="0"/>
                        </a:rPr>
                        <a:t>#2</a:t>
                      </a:r>
                    </a:p>
                  </a:txBody>
                  <a:tcPr>
                    <a:solidFill>
                      <a:srgbClr val="91B11B">
                        <a:alpha val="50000"/>
                      </a:srgbClr>
                    </a:solidFill>
                  </a:tcPr>
                </a:tc>
                <a:tc>
                  <a:txBody>
                    <a:bodyPr/>
                    <a:lstStyle/>
                    <a:p>
                      <a:r>
                        <a:rPr lang="en-GB" sz="1400" dirty="0">
                          <a:latin typeface="MS Reference Sans Serif" panose="020B0604030504040204" pitchFamily="34" charset="0"/>
                        </a:rPr>
                        <a:t>SHG</a:t>
                      </a:r>
                    </a:p>
                  </a:txBody>
                  <a:tcPr>
                    <a:solidFill>
                      <a:srgbClr val="91B11B">
                        <a:alpha val="50000"/>
                      </a:srgbClr>
                    </a:solidFill>
                  </a:tcPr>
                </a:tc>
                <a:tc>
                  <a:txBody>
                    <a:bodyPr/>
                    <a:lstStyle/>
                    <a:p>
                      <a:pPr algn="r">
                        <a:lnSpc>
                          <a:spcPct val="115000"/>
                        </a:lnSpc>
                        <a:spcAft>
                          <a:spcPts val="0"/>
                        </a:spcAft>
                      </a:pPr>
                      <a:r>
                        <a:rPr lang="en-US" sz="1400" noProof="0" dirty="0">
                          <a:effectLst/>
                          <a:latin typeface="MS Reference Sans Serif" panose="020B0604030504040204" pitchFamily="34" charset="0"/>
                        </a:rPr>
                        <a:t>25,795.45</a:t>
                      </a:r>
                      <a:endParaRPr lang="en-US" sz="14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3268370504"/>
                  </a:ext>
                </a:extLst>
              </a:tr>
            </a:tbl>
          </a:graphicData>
        </a:graphic>
      </p:graphicFrame>
      <p:graphicFrame>
        <p:nvGraphicFramePr>
          <p:cNvPr id="7" name="Table 6">
            <a:extLst>
              <a:ext uri="{FF2B5EF4-FFF2-40B4-BE49-F238E27FC236}">
                <a16:creationId xmlns:a16="http://schemas.microsoft.com/office/drawing/2014/main" id="{3C217F8F-9006-4072-BC55-BF7CE4F183D1}"/>
              </a:ext>
            </a:extLst>
          </p:cNvPr>
          <p:cNvGraphicFramePr>
            <a:graphicFrameLocks noGrp="1"/>
          </p:cNvGraphicFramePr>
          <p:nvPr>
            <p:extLst>
              <p:ext uri="{D42A27DB-BD31-4B8C-83A1-F6EECF244321}">
                <p14:modId xmlns:p14="http://schemas.microsoft.com/office/powerpoint/2010/main" val="3434473943"/>
              </p:ext>
            </p:extLst>
          </p:nvPr>
        </p:nvGraphicFramePr>
        <p:xfrm>
          <a:off x="2512878" y="4835198"/>
          <a:ext cx="8238795" cy="1502101"/>
        </p:xfrm>
        <a:graphic>
          <a:graphicData uri="http://schemas.openxmlformats.org/drawingml/2006/table">
            <a:tbl>
              <a:tblPr firstRow="1" bandRow="1">
                <a:tableStyleId>{5C22544A-7EE6-4342-B048-85BDC9FD1C3A}</a:tableStyleId>
              </a:tblPr>
              <a:tblGrid>
                <a:gridCol w="908933">
                  <a:extLst>
                    <a:ext uri="{9D8B030D-6E8A-4147-A177-3AD203B41FA5}">
                      <a16:colId xmlns:a16="http://schemas.microsoft.com/office/drawing/2014/main" val="29510624"/>
                    </a:ext>
                  </a:extLst>
                </a:gridCol>
                <a:gridCol w="2794894">
                  <a:extLst>
                    <a:ext uri="{9D8B030D-6E8A-4147-A177-3AD203B41FA5}">
                      <a16:colId xmlns:a16="http://schemas.microsoft.com/office/drawing/2014/main" val="3175891693"/>
                    </a:ext>
                  </a:extLst>
                </a:gridCol>
                <a:gridCol w="2475269">
                  <a:extLst>
                    <a:ext uri="{9D8B030D-6E8A-4147-A177-3AD203B41FA5}">
                      <a16:colId xmlns:a16="http://schemas.microsoft.com/office/drawing/2014/main" val="2925160810"/>
                    </a:ext>
                  </a:extLst>
                </a:gridCol>
                <a:gridCol w="2059699">
                  <a:extLst>
                    <a:ext uri="{9D8B030D-6E8A-4147-A177-3AD203B41FA5}">
                      <a16:colId xmlns:a16="http://schemas.microsoft.com/office/drawing/2014/main" val="86412103"/>
                    </a:ext>
                  </a:extLst>
                </a:gridCol>
              </a:tblGrid>
              <a:tr h="665135">
                <a:tc>
                  <a:txBody>
                    <a:bodyPr/>
                    <a:lstStyle/>
                    <a:p>
                      <a:pPr algn="ctr"/>
                      <a:r>
                        <a:rPr lang="en-GB" sz="1600" dirty="0">
                          <a:latin typeface="MS Reference Sans Serif" panose="020B0604030504040204" pitchFamily="34" charset="0"/>
                        </a:rPr>
                        <a:t>Batch</a:t>
                      </a:r>
                    </a:p>
                  </a:txBody>
                  <a:tcPr>
                    <a:solidFill>
                      <a:srgbClr val="91B11B"/>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Warehouse entry date</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Quality</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Dry parchment weight kg (actual)</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solidFill>
                  </a:tcPr>
                </a:tc>
                <a:extLst>
                  <a:ext uri="{0D108BD9-81ED-4DB2-BD59-A6C34878D82A}">
                    <a16:rowId xmlns:a16="http://schemas.microsoft.com/office/drawing/2014/main" val="1278909213"/>
                  </a:ext>
                </a:extLst>
              </a:tr>
              <a:tr h="418483">
                <a:tc>
                  <a:txBody>
                    <a:bodyPr/>
                    <a:lstStyle/>
                    <a:p>
                      <a:r>
                        <a:rPr lang="en-GB" sz="1600" dirty="0">
                          <a:latin typeface="MS Reference Sans Serif" panose="020B0604030504040204" pitchFamily="34" charset="0"/>
                        </a:rPr>
                        <a:t>143</a:t>
                      </a:r>
                    </a:p>
                  </a:txBody>
                  <a:tcPr>
                    <a:solidFill>
                      <a:srgbClr val="91B11B">
                        <a:alpha val="75000"/>
                      </a:srgbClr>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Jan 11, 2017</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HG</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r">
                        <a:lnSpc>
                          <a:spcPct val="115000"/>
                        </a:lnSpc>
                        <a:spcAft>
                          <a:spcPts val="0"/>
                        </a:spcAft>
                      </a:pPr>
                      <a:r>
                        <a:rPr lang="en-US" sz="1600" noProof="0" dirty="0">
                          <a:effectLst/>
                          <a:latin typeface="MS Reference Sans Serif" panose="020B0604030504040204" pitchFamily="34" charset="0"/>
                        </a:rPr>
                        <a:t>21,905.909</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extLst>
                  <a:ext uri="{0D108BD9-81ED-4DB2-BD59-A6C34878D82A}">
                    <a16:rowId xmlns:a16="http://schemas.microsoft.com/office/drawing/2014/main" val="2345216168"/>
                  </a:ext>
                </a:extLst>
              </a:tr>
              <a:tr h="418483">
                <a:tc>
                  <a:txBody>
                    <a:bodyPr/>
                    <a:lstStyle/>
                    <a:p>
                      <a:r>
                        <a:rPr lang="en-GB" sz="1600" dirty="0">
                          <a:latin typeface="MS Reference Sans Serif" panose="020B0604030504040204" pitchFamily="34" charset="0"/>
                        </a:rPr>
                        <a:t>144</a:t>
                      </a:r>
                    </a:p>
                  </a:txBody>
                  <a:tcPr>
                    <a:solidFill>
                      <a:srgbClr val="91B11B">
                        <a:alpha val="50000"/>
                      </a:srgbClr>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Jan 11, 2017</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ctr">
                        <a:lnSpc>
                          <a:spcPct val="115000"/>
                        </a:lnSpc>
                        <a:spcAft>
                          <a:spcPts val="0"/>
                        </a:spcAft>
                      </a:pPr>
                      <a:r>
                        <a:rPr lang="en-US" sz="1600" noProof="0" dirty="0">
                          <a:effectLst/>
                          <a:latin typeface="MS Reference Sans Serif" panose="020B0604030504040204" pitchFamily="34" charset="0"/>
                        </a:rPr>
                        <a:t>SHG</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r">
                        <a:lnSpc>
                          <a:spcPct val="115000"/>
                        </a:lnSpc>
                        <a:spcAft>
                          <a:spcPts val="0"/>
                        </a:spcAft>
                      </a:pPr>
                      <a:r>
                        <a:rPr lang="en-US" sz="1600" noProof="0" dirty="0">
                          <a:effectLst/>
                          <a:latin typeface="MS Reference Sans Serif" panose="020B0604030504040204" pitchFamily="34" charset="0"/>
                        </a:rPr>
                        <a:t>29,424.090</a:t>
                      </a:r>
                      <a:endParaRPr lang="en-US" sz="1600"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3366321033"/>
                  </a:ext>
                </a:extLst>
              </a:tr>
            </a:tbl>
          </a:graphicData>
        </a:graphic>
      </p:graphicFrame>
    </p:spTree>
    <p:extLst>
      <p:ext uri="{BB962C8B-B14F-4D97-AF65-F5344CB8AC3E}">
        <p14:creationId xmlns:p14="http://schemas.microsoft.com/office/powerpoint/2010/main" val="3786975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8156" y="591552"/>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sp>
        <p:nvSpPr>
          <p:cNvPr id="5" name="Content Placeholder 2">
            <a:extLst>
              <a:ext uri="{FF2B5EF4-FFF2-40B4-BE49-F238E27FC236}">
                <a16:creationId xmlns:a16="http://schemas.microsoft.com/office/drawing/2014/main" id="{0C054993-B954-4A3B-A307-4D132ABA19EA}"/>
              </a:ext>
            </a:extLst>
          </p:cNvPr>
          <p:cNvSpPr txBox="1">
            <a:spLocks/>
          </p:cNvSpPr>
          <p:nvPr/>
        </p:nvSpPr>
        <p:spPr>
          <a:xfrm>
            <a:off x="2478156" y="822083"/>
            <a:ext cx="8398183" cy="5213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en-GB" sz="2400" b="1" dirty="0"/>
          </a:p>
          <a:p>
            <a:pPr marL="0" indent="0">
              <a:spcBef>
                <a:spcPts val="1800"/>
              </a:spcBef>
              <a:buNone/>
            </a:pPr>
            <a:r>
              <a:rPr lang="en-GB" sz="2400" dirty="0"/>
              <a:t>And upon checking the consolidated production report, the management had the following data:</a:t>
            </a:r>
          </a:p>
          <a:p>
            <a:pPr marL="0" indent="0">
              <a:spcBef>
                <a:spcPts val="1800"/>
              </a:spcBef>
              <a:buFont typeface="Arial" panose="020B0604020202020204" pitchFamily="34" charset="0"/>
              <a:buNone/>
            </a:pPr>
            <a:endParaRPr lang="en-GB" sz="2400" dirty="0"/>
          </a:p>
          <a:p>
            <a:pPr marL="0" indent="0">
              <a:spcBef>
                <a:spcPts val="1800"/>
              </a:spcBef>
              <a:buFont typeface="Arial" panose="020B0604020202020204" pitchFamily="34" charset="0"/>
              <a:buNone/>
            </a:pPr>
            <a:endParaRPr lang="en-GB" sz="2400" dirty="0"/>
          </a:p>
          <a:p>
            <a:pPr marL="0" indent="0">
              <a:spcBef>
                <a:spcPts val="1800"/>
              </a:spcBef>
              <a:buFont typeface="Arial" panose="020B0604020202020204" pitchFamily="34" charset="0"/>
              <a:buNone/>
            </a:pPr>
            <a:endParaRPr lang="en-GB" sz="2400" dirty="0"/>
          </a:p>
        </p:txBody>
      </p:sp>
      <p:graphicFrame>
        <p:nvGraphicFramePr>
          <p:cNvPr id="6" name="Table 5">
            <a:extLst>
              <a:ext uri="{FF2B5EF4-FFF2-40B4-BE49-F238E27FC236}">
                <a16:creationId xmlns:a16="http://schemas.microsoft.com/office/drawing/2014/main" id="{CA6EDAB8-9724-4AA8-894B-FB3D25F2BCB7}"/>
              </a:ext>
            </a:extLst>
          </p:cNvPr>
          <p:cNvGraphicFramePr>
            <a:graphicFrameLocks noGrp="1"/>
          </p:cNvGraphicFramePr>
          <p:nvPr>
            <p:extLst>
              <p:ext uri="{D42A27DB-BD31-4B8C-83A1-F6EECF244321}">
                <p14:modId xmlns:p14="http://schemas.microsoft.com/office/powerpoint/2010/main" val="4058505266"/>
              </p:ext>
            </p:extLst>
          </p:nvPr>
        </p:nvGraphicFramePr>
        <p:xfrm>
          <a:off x="2584174" y="2132077"/>
          <a:ext cx="9382539" cy="4477272"/>
        </p:xfrm>
        <a:graphic>
          <a:graphicData uri="http://schemas.openxmlformats.org/drawingml/2006/table">
            <a:tbl>
              <a:tblPr firstRow="1" bandRow="1">
                <a:tableStyleId>{5C22544A-7EE6-4342-B048-85BDC9FD1C3A}</a:tableStyleId>
              </a:tblPr>
              <a:tblGrid>
                <a:gridCol w="1646699">
                  <a:extLst>
                    <a:ext uri="{9D8B030D-6E8A-4147-A177-3AD203B41FA5}">
                      <a16:colId xmlns:a16="http://schemas.microsoft.com/office/drawing/2014/main" val="1088162264"/>
                    </a:ext>
                  </a:extLst>
                </a:gridCol>
                <a:gridCol w="3239950">
                  <a:extLst>
                    <a:ext uri="{9D8B030D-6E8A-4147-A177-3AD203B41FA5}">
                      <a16:colId xmlns:a16="http://schemas.microsoft.com/office/drawing/2014/main" val="2762821467"/>
                    </a:ext>
                  </a:extLst>
                </a:gridCol>
                <a:gridCol w="1580090">
                  <a:extLst>
                    <a:ext uri="{9D8B030D-6E8A-4147-A177-3AD203B41FA5}">
                      <a16:colId xmlns:a16="http://schemas.microsoft.com/office/drawing/2014/main" val="667297479"/>
                    </a:ext>
                  </a:extLst>
                </a:gridCol>
                <a:gridCol w="2915800">
                  <a:extLst>
                    <a:ext uri="{9D8B030D-6E8A-4147-A177-3AD203B41FA5}">
                      <a16:colId xmlns:a16="http://schemas.microsoft.com/office/drawing/2014/main" val="1356290705"/>
                    </a:ext>
                  </a:extLst>
                </a:gridCol>
              </a:tblGrid>
              <a:tr h="676422">
                <a:tc>
                  <a:txBody>
                    <a:bodyPr/>
                    <a:lstStyle/>
                    <a:p>
                      <a:r>
                        <a:rPr lang="en-GB" sz="1800" strike="noStrike" dirty="0">
                          <a:latin typeface="MS Reference Sans Serif" panose="020B0604030504040204" pitchFamily="34" charset="0"/>
                        </a:rPr>
                        <a:t>Mill entry date</a:t>
                      </a:r>
                    </a:p>
                  </a:txBody>
                  <a:tcPr>
                    <a:solidFill>
                      <a:srgbClr val="91B11B"/>
                    </a:solidFill>
                  </a:tcPr>
                </a:tc>
                <a:tc>
                  <a:txBody>
                    <a:bodyPr/>
                    <a:lstStyle/>
                    <a:p>
                      <a:r>
                        <a:rPr lang="en-GB" sz="1800" strike="noStrike" dirty="0">
                          <a:latin typeface="MS Reference Sans Serif" panose="020B0604030504040204" pitchFamily="34" charset="0"/>
                        </a:rPr>
                        <a:t>Certification</a:t>
                      </a:r>
                    </a:p>
                  </a:txBody>
                  <a:tcPr>
                    <a:solidFill>
                      <a:srgbClr val="91B11B"/>
                    </a:solidFill>
                  </a:tcPr>
                </a:tc>
                <a:tc>
                  <a:txBody>
                    <a:bodyPr/>
                    <a:lstStyle/>
                    <a:p>
                      <a:r>
                        <a:rPr lang="en-GB" sz="1800" strike="noStrike" dirty="0">
                          <a:latin typeface="MS Reference Sans Serif" panose="020B0604030504040204" pitchFamily="34" charset="0"/>
                        </a:rPr>
                        <a:t>Quality</a:t>
                      </a:r>
                    </a:p>
                  </a:txBody>
                  <a:tcPr>
                    <a:solidFill>
                      <a:srgbClr val="91B11B"/>
                    </a:solidFill>
                  </a:tcPr>
                </a:tc>
                <a:tc>
                  <a:txBody>
                    <a:bodyPr/>
                    <a:lstStyle/>
                    <a:p>
                      <a:r>
                        <a:rPr lang="en-GB" sz="1800" strike="noStrike" dirty="0">
                          <a:latin typeface="MS Reference Sans Serif" panose="020B0604030504040204" pitchFamily="34" charset="0"/>
                        </a:rPr>
                        <a:t>Green bean kg (actual)</a:t>
                      </a:r>
                    </a:p>
                  </a:txBody>
                  <a:tcPr>
                    <a:solidFill>
                      <a:srgbClr val="91B11B"/>
                    </a:solidFill>
                  </a:tcPr>
                </a:tc>
                <a:extLst>
                  <a:ext uri="{0D108BD9-81ED-4DB2-BD59-A6C34878D82A}">
                    <a16:rowId xmlns:a16="http://schemas.microsoft.com/office/drawing/2014/main" val="228992620"/>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RAC</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10,952.727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extLst>
                  <a:ext uri="{0D108BD9-81ED-4DB2-BD59-A6C34878D82A}">
                    <a16:rowId xmlns:a16="http://schemas.microsoft.com/office/drawing/2014/main" val="2794391976"/>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RAC</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SHG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13,825.909</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3268370504"/>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FLO</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SHG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8,835.450</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extLst>
                  <a:ext uri="{0D108BD9-81ED-4DB2-BD59-A6C34878D82A}">
                    <a16:rowId xmlns:a16="http://schemas.microsoft.com/office/drawing/2014/main" val="3045418883"/>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FLO</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3,715.450</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1589411867"/>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RAC certification in process</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3,585.909</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75000"/>
                      </a:srgbClr>
                    </a:solidFill>
                  </a:tcPr>
                </a:tc>
                <a:extLst>
                  <a:ext uri="{0D108BD9-81ED-4DB2-BD59-A6C34878D82A}">
                    <a16:rowId xmlns:a16="http://schemas.microsoft.com/office/drawing/2014/main" val="1596278511"/>
                  </a:ext>
                </a:extLst>
              </a:tr>
              <a:tr h="633475">
                <a:tc>
                  <a:txBody>
                    <a:bodyPr/>
                    <a:lstStyle/>
                    <a:p>
                      <a:pPr algn="ctr">
                        <a:lnSpc>
                          <a:spcPct val="115000"/>
                        </a:lnSpc>
                        <a:spcAft>
                          <a:spcPts val="0"/>
                        </a:spcAft>
                      </a:pPr>
                      <a:r>
                        <a:rPr lang="en-US" sz="1800" strike="noStrike" noProof="0" dirty="0">
                          <a:effectLst/>
                          <a:latin typeface="MS Reference Sans Serif" panose="020B0604030504040204" pitchFamily="34" charset="0"/>
                        </a:rPr>
                        <a:t>Jan 2, 2017</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just">
                        <a:lnSpc>
                          <a:spcPct val="115000"/>
                        </a:lnSpc>
                        <a:spcAft>
                          <a:spcPts val="0"/>
                        </a:spcAft>
                      </a:pPr>
                      <a:r>
                        <a:rPr lang="en-US" sz="1800" strike="noStrike" noProof="0" dirty="0">
                          <a:effectLst/>
                          <a:latin typeface="MS Reference Sans Serif" panose="020B0604030504040204" pitchFamily="34" charset="0"/>
                        </a:rPr>
                        <a:t>RAC certification in process</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ctr">
                        <a:lnSpc>
                          <a:spcPct val="115000"/>
                        </a:lnSpc>
                        <a:spcAft>
                          <a:spcPts val="0"/>
                        </a:spcAft>
                      </a:pPr>
                      <a:r>
                        <a:rPr lang="en-US" sz="1800" strike="noStrike" noProof="0" dirty="0">
                          <a:effectLst/>
                          <a:latin typeface="MS Reference Sans Serif" panose="020B0604030504040204" pitchFamily="34" charset="0"/>
                        </a:rPr>
                        <a:t>SHG</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gn="r">
                        <a:lnSpc>
                          <a:spcPct val="115000"/>
                        </a:lnSpc>
                        <a:spcAft>
                          <a:spcPts val="0"/>
                        </a:spcAft>
                      </a:pPr>
                      <a:r>
                        <a:rPr lang="en-US" sz="1800" strike="noStrike" noProof="0" dirty="0">
                          <a:effectLst/>
                          <a:latin typeface="MS Reference Sans Serif" panose="020B0604030504040204" pitchFamily="34" charset="0"/>
                        </a:rPr>
                        <a:t>1,857.720</a:t>
                      </a:r>
                      <a:endParaRPr lang="en-US" sz="1800" strike="noStrike" noProof="0" dirty="0">
                        <a:effectLst/>
                        <a:latin typeface="MS Reference Sans Serif" panose="020B0604030504040204" pitchFamily="34" charset="0"/>
                        <a:ea typeface="MS Mincho" panose="020206090402050803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3032005424"/>
                  </a:ext>
                </a:extLst>
              </a:tr>
            </a:tbl>
          </a:graphicData>
        </a:graphic>
      </p:graphicFrame>
    </p:spTree>
    <p:extLst>
      <p:ext uri="{BB962C8B-B14F-4D97-AF65-F5344CB8AC3E}">
        <p14:creationId xmlns:p14="http://schemas.microsoft.com/office/powerpoint/2010/main" val="3770249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607514"/>
            <a:ext cx="9205913" cy="377825"/>
          </a:xfrm>
        </p:spPr>
        <p:txBody>
          <a:bodyPr>
            <a:normAutofit fontScale="90000"/>
          </a:bodyPr>
          <a:lstStyle/>
          <a:p>
            <a:r>
              <a:rPr lang="en-GB" dirty="0"/>
              <a:t>Case study 3 – San </a:t>
            </a:r>
            <a:r>
              <a:rPr lang="en-GB" dirty="0" err="1"/>
              <a:t>Cocho</a:t>
            </a:r>
            <a:r>
              <a:rPr lang="en-GB" dirty="0"/>
              <a:t> Mill - background</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grpSp>
        <p:nvGrpSpPr>
          <p:cNvPr id="4" name="Group 3">
            <a:extLst>
              <a:ext uri="{FF2B5EF4-FFF2-40B4-BE49-F238E27FC236}">
                <a16:creationId xmlns:a16="http://schemas.microsoft.com/office/drawing/2014/main" id="{C3ED8AD5-CB6E-4D19-8D83-D7A5DBE2C4F4}"/>
              </a:ext>
            </a:extLst>
          </p:cNvPr>
          <p:cNvGrpSpPr/>
          <p:nvPr/>
        </p:nvGrpSpPr>
        <p:grpSpPr>
          <a:xfrm>
            <a:off x="2707273" y="1602517"/>
            <a:ext cx="7819440" cy="5474319"/>
            <a:chOff x="2707273" y="1602517"/>
            <a:chExt cx="7819440" cy="5474319"/>
          </a:xfrm>
        </p:grpSpPr>
        <p:sp>
          <p:nvSpPr>
            <p:cNvPr id="5" name="Content Placeholder 2">
              <a:extLst>
                <a:ext uri="{FF2B5EF4-FFF2-40B4-BE49-F238E27FC236}">
                  <a16:creationId xmlns:a16="http://schemas.microsoft.com/office/drawing/2014/main" id="{6A26F664-DA33-4BF8-9F82-A227ADD5DE14}"/>
                </a:ext>
              </a:extLst>
            </p:cNvPr>
            <p:cNvSpPr txBox="1">
              <a:spLocks/>
            </p:cNvSpPr>
            <p:nvPr/>
          </p:nvSpPr>
          <p:spPr>
            <a:xfrm>
              <a:off x="2707273" y="1602517"/>
              <a:ext cx="7819440" cy="5474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buFont typeface="+mj-lt"/>
                <a:buAutoNum type="arabicPeriod"/>
              </a:pPr>
              <a:r>
                <a:rPr lang="en-GB" sz="2400" dirty="0"/>
                <a:t>The coffee goes through three stages: Cherry coffee        parchment coffee        green bean coffee.</a:t>
              </a:r>
            </a:p>
            <a:p>
              <a:pPr marL="457200" indent="-457200">
                <a:spcBef>
                  <a:spcPts val="1800"/>
                </a:spcBef>
                <a:buFont typeface="+mj-lt"/>
                <a:buAutoNum type="arabicPeriod"/>
              </a:pPr>
              <a:r>
                <a:rPr lang="en-GB" sz="2400" dirty="0"/>
                <a:t>For this case, the cherry: green bean ratio is 5.2 : 1</a:t>
              </a:r>
            </a:p>
            <a:p>
              <a:pPr marL="457200" indent="-457200">
                <a:spcBef>
                  <a:spcPts val="1800"/>
                </a:spcBef>
                <a:buFont typeface="+mj-lt"/>
                <a:buAutoNum type="arabicPeriod"/>
              </a:pPr>
              <a:r>
                <a:rPr lang="en-GB" sz="2400" dirty="0"/>
                <a:t>The parchment to green bean ratio is 1.2 : 1</a:t>
              </a:r>
            </a:p>
            <a:p>
              <a:pPr marL="457200" indent="-457200">
                <a:spcBef>
                  <a:spcPts val="1800"/>
                </a:spcBef>
                <a:buFont typeface="+mj-lt"/>
                <a:buAutoNum type="arabicPeriod"/>
              </a:pPr>
              <a:r>
                <a:rPr lang="en-GB" sz="2400" dirty="0"/>
                <a:t>The </a:t>
              </a:r>
              <a:r>
                <a:rPr lang="en-GB" sz="2400" dirty="0">
                  <a:solidFill>
                    <a:srgbClr val="91B11B"/>
                  </a:solidFill>
                </a:rPr>
                <a:t>‘fine green bean’ </a:t>
              </a:r>
              <a:r>
                <a:rPr lang="en-GB" sz="2400" dirty="0"/>
                <a:t>category refers to green bean coffee that meets the classification requirements. </a:t>
              </a:r>
            </a:p>
            <a:p>
              <a:pPr marL="457200" indent="-457200">
                <a:spcBef>
                  <a:spcPts val="1800"/>
                </a:spcBef>
                <a:buFont typeface="+mj-lt"/>
                <a:buAutoNum type="arabicPeriod"/>
              </a:pPr>
              <a:r>
                <a:rPr lang="en-GB" sz="2400" dirty="0"/>
                <a:t>It corresponds to 95% green bean coffee.</a:t>
              </a:r>
            </a:p>
          </p:txBody>
        </p:sp>
        <p:cxnSp>
          <p:nvCxnSpPr>
            <p:cNvPr id="7" name="Straight Arrow Connector 6">
              <a:extLst>
                <a:ext uri="{FF2B5EF4-FFF2-40B4-BE49-F238E27FC236}">
                  <a16:creationId xmlns:a16="http://schemas.microsoft.com/office/drawing/2014/main" id="{BFA774C1-1746-48F5-A395-843A045C2747}"/>
                </a:ext>
              </a:extLst>
            </p:cNvPr>
            <p:cNvCxnSpPr/>
            <p:nvPr/>
          </p:nvCxnSpPr>
          <p:spPr>
            <a:xfrm>
              <a:off x="4177335" y="2187737"/>
              <a:ext cx="716280" cy="0"/>
            </a:xfrm>
            <a:prstGeom prst="straightConnector1">
              <a:avLst/>
            </a:prstGeom>
            <a:ln w="25400">
              <a:solidFill>
                <a:srgbClr val="91B11B"/>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910FE8C-9959-42A7-AEDF-3935BB2BC0E1}"/>
                </a:ext>
              </a:extLst>
            </p:cNvPr>
            <p:cNvCxnSpPr/>
            <p:nvPr/>
          </p:nvCxnSpPr>
          <p:spPr>
            <a:xfrm>
              <a:off x="7758985" y="2187737"/>
              <a:ext cx="716280" cy="0"/>
            </a:xfrm>
            <a:prstGeom prst="straightConnector1">
              <a:avLst/>
            </a:prstGeom>
            <a:ln w="25400">
              <a:solidFill>
                <a:srgbClr val="91B11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749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oon, Powder, Instant, Close-Up, Dust, Brown, Cacao">
            <a:extLst>
              <a:ext uri="{FF2B5EF4-FFF2-40B4-BE49-F238E27FC236}">
                <a16:creationId xmlns:a16="http://schemas.microsoft.com/office/drawing/2014/main" id="{11A3C8B3-F493-4EA4-A07E-E3C80D820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054" y="4379101"/>
            <a:ext cx="3719946" cy="24605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371060" y="520700"/>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457450" y="1098567"/>
            <a:ext cx="7388299" cy="4154984"/>
          </a:xfrm>
          <a:prstGeom prst="rect">
            <a:avLst/>
          </a:prstGeom>
        </p:spPr>
        <p:txBody>
          <a:bodyPr wrap="square">
            <a:spAutoFit/>
          </a:bodyPr>
          <a:lstStyle/>
          <a:p>
            <a:r>
              <a:rPr lang="en-GB" sz="2400" dirty="0">
                <a:latin typeface="MS Reference Sans Serif" panose="020B0604030504040204" pitchFamily="34" charset="0"/>
              </a:rPr>
              <a:t>The companies that make up Total Cacao are, cacao bean producers, exporters, importers, manufacturers.</a:t>
            </a:r>
          </a:p>
          <a:p>
            <a:endParaRPr lang="en-GB" sz="2400" b="1" dirty="0">
              <a:solidFill>
                <a:srgbClr val="91B11B"/>
              </a:solidFill>
              <a:latin typeface="MS Reference Sans Serif" panose="020B0604030504040204" pitchFamily="34" charset="0"/>
            </a:endParaRPr>
          </a:p>
          <a:p>
            <a:pPr marL="514350" indent="-514350">
              <a:buAutoNum type="alphaUcParenR"/>
            </a:pPr>
            <a:r>
              <a:rPr lang="en-GB" sz="2400" b="1" dirty="0">
                <a:solidFill>
                  <a:srgbClr val="91B11B"/>
                </a:solidFill>
                <a:latin typeface="MS Reference Sans Serif" panose="020B0604030504040204" pitchFamily="34" charset="0"/>
              </a:rPr>
              <a:t>In cacao production</a:t>
            </a:r>
          </a:p>
          <a:p>
            <a:endParaRPr lang="en-GB" sz="2400" dirty="0">
              <a:latin typeface="MS Reference Sans Serif" panose="020B0604030504040204" pitchFamily="34" charset="0"/>
            </a:endParaRPr>
          </a:p>
          <a:p>
            <a:r>
              <a:rPr lang="en-GB" sz="2400" dirty="0">
                <a:latin typeface="MS Reference Sans Serif" panose="020B0604030504040204" pitchFamily="34" charset="0"/>
              </a:rPr>
              <a:t>COOPP : This company has several certified cooperatives to which it gives support with technical assistance and RAC certification. The cooperatives are controlled by this company and are located in Ivory Coast.</a:t>
            </a:r>
          </a:p>
        </p:txBody>
      </p:sp>
    </p:spTree>
    <p:extLst>
      <p:ext uri="{BB962C8B-B14F-4D97-AF65-F5344CB8AC3E}">
        <p14:creationId xmlns:p14="http://schemas.microsoft.com/office/powerpoint/2010/main" val="3431147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91409" y="643172"/>
            <a:ext cx="9205913" cy="377825"/>
          </a:xfrm>
        </p:spPr>
        <p:txBody>
          <a:bodyPr>
            <a:normAutofit fontScale="90000"/>
          </a:bodyPr>
          <a:lstStyle/>
          <a:p>
            <a:r>
              <a:rPr lang="en-GB" dirty="0"/>
              <a:t>Case study 3 – San </a:t>
            </a:r>
            <a:r>
              <a:rPr lang="en-GB" dirty="0" err="1"/>
              <a:t>Cocho</a:t>
            </a:r>
            <a:r>
              <a:rPr lang="en-GB" dirty="0"/>
              <a:t> Mill</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91409" y="1343132"/>
            <a:ext cx="9339182" cy="5158908"/>
          </a:xfrm>
        </p:spPr>
        <p:txBody>
          <a:bodyPr>
            <a:normAutofit fontScale="85000" lnSpcReduction="20000"/>
          </a:bodyPr>
          <a:lstStyle/>
          <a:p>
            <a:pPr marL="457200" indent="-457200">
              <a:spcBef>
                <a:spcPts val="1800"/>
              </a:spcBef>
              <a:buAutoNum type="arabicPeriod"/>
            </a:pPr>
            <a:r>
              <a:rPr lang="en-GB" sz="2400" dirty="0"/>
              <a:t>Calculate sample size for number of sites and which criteria</a:t>
            </a:r>
          </a:p>
          <a:p>
            <a:pPr marL="457200" indent="-457200">
              <a:spcBef>
                <a:spcPts val="1800"/>
              </a:spcBef>
              <a:buAutoNum type="arabicPeriod"/>
            </a:pPr>
            <a:r>
              <a:rPr lang="en-GB" sz="2400" dirty="0"/>
              <a:t>Processor 3 – US, high risk, does not comply with RA traceability guidelines. Which documents do you request to evaluate the traceability of the product and to what do you compare them to ensure effectively that the processed product comes from certified farms? </a:t>
            </a:r>
          </a:p>
          <a:p>
            <a:pPr marL="457200" indent="-457200">
              <a:spcBef>
                <a:spcPts val="1800"/>
              </a:spcBef>
              <a:buAutoNum type="arabicPeriod"/>
            </a:pPr>
            <a:r>
              <a:rPr lang="en-GB" sz="2400" dirty="0"/>
              <a:t>For sites at low risk, which documents do you request to evaluate the traceability of the product in the desk audit? What other documents do you compare them with? </a:t>
            </a:r>
          </a:p>
          <a:p>
            <a:pPr marL="457200" indent="-457200">
              <a:spcBef>
                <a:spcPts val="1800"/>
              </a:spcBef>
              <a:buAutoNum type="arabicPeriod"/>
            </a:pPr>
            <a:r>
              <a:rPr lang="en-GB" sz="2400" dirty="0"/>
              <a:t>Processor 2 – France (subcontracted) processes products that it receives from Total Cacao and from other clients to which it applies “Mass Balance”. For its end product, Total Cacao has Option C for the use of the RAC seal approved. How do you evaluate if the product processed is 100% segregated within the plant and there is no “Mass Balance”? </a:t>
            </a:r>
          </a:p>
          <a:p>
            <a:pPr marL="457200" indent="-457200">
              <a:spcBef>
                <a:spcPts val="1800"/>
              </a:spcBef>
              <a:buAutoNum type="arabicPeriod"/>
            </a:pPr>
            <a:endParaRPr lang="en-GB" sz="2400" dirty="0"/>
          </a:p>
          <a:p>
            <a:pPr marL="457200" indent="-457200">
              <a:spcBef>
                <a:spcPts val="1800"/>
              </a:spcBef>
              <a:buAutoNum type="arabicPeriod"/>
            </a:pPr>
            <a:endParaRPr lang="en-GB" sz="2400" dirty="0"/>
          </a:p>
          <a:p>
            <a:pPr marL="457200" indent="-457200">
              <a:spcBef>
                <a:spcPts val="1800"/>
              </a:spcBef>
              <a:buAutoNum type="arabicPeriod"/>
            </a:pPr>
            <a:endParaRPr lang="en-GB" sz="2400" dirty="0"/>
          </a:p>
        </p:txBody>
      </p:sp>
      <p:pic>
        <p:nvPicPr>
          <p:cNvPr id="4" name="Picture 4" descr="NEPCon Development Week 2018, Latvia.">
            <a:extLst>
              <a:ext uri="{FF2B5EF4-FFF2-40B4-BE49-F238E27FC236}">
                <a16:creationId xmlns:a16="http://schemas.microsoft.com/office/drawing/2014/main" id="{42C65061-EC15-4583-A7E3-A708A33AE9B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7491"/>
          <a:stretch/>
        </p:blipFill>
        <p:spPr bwMode="auto">
          <a:xfrm>
            <a:off x="0" y="1223862"/>
            <a:ext cx="12192000" cy="58898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5506895-2FB5-44F8-9F29-6B23815E898A}"/>
              </a:ext>
            </a:extLst>
          </p:cNvPr>
          <p:cNvSpPr txBox="1">
            <a:spLocks/>
          </p:cNvSpPr>
          <p:nvPr/>
        </p:nvSpPr>
        <p:spPr>
          <a:xfrm>
            <a:off x="628650" y="1367305"/>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bg1"/>
                </a:solidFill>
              </a:rPr>
              <a:t>Questions </a:t>
            </a:r>
            <a:endParaRPr lang="en-GB" dirty="0">
              <a:solidFill>
                <a:schemeClr val="bg1"/>
              </a:solidFill>
            </a:endParaRPr>
          </a:p>
        </p:txBody>
      </p:sp>
    </p:spTree>
    <p:extLst>
      <p:ext uri="{BB962C8B-B14F-4D97-AF65-F5344CB8AC3E}">
        <p14:creationId xmlns:p14="http://schemas.microsoft.com/office/powerpoint/2010/main" val="233155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98469"/>
            <a:ext cx="9205913" cy="377825"/>
          </a:xfrm>
        </p:spPr>
        <p:txBody>
          <a:bodyPr>
            <a:normAutofit fontScale="90000"/>
          </a:bodyPr>
          <a:lstStyle/>
          <a:p>
            <a:r>
              <a:rPr lang="en-GB" dirty="0"/>
              <a:t>Case study 3 – San </a:t>
            </a:r>
            <a:r>
              <a:rPr lang="en-GB" dirty="0" err="1"/>
              <a:t>Cocho</a:t>
            </a:r>
            <a:r>
              <a:rPr lang="en-GB" dirty="0"/>
              <a:t> Mill - Questions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sp>
        <p:nvSpPr>
          <p:cNvPr id="5" name="Content Placeholder 2">
            <a:extLst>
              <a:ext uri="{FF2B5EF4-FFF2-40B4-BE49-F238E27FC236}">
                <a16:creationId xmlns:a16="http://schemas.microsoft.com/office/drawing/2014/main" id="{6A26F664-DA33-4BF8-9F82-A227ADD5DE14}"/>
              </a:ext>
            </a:extLst>
          </p:cNvPr>
          <p:cNvSpPr txBox="1">
            <a:spLocks/>
          </p:cNvSpPr>
          <p:nvPr/>
        </p:nvSpPr>
        <p:spPr>
          <a:xfrm>
            <a:off x="2519363" y="1536081"/>
            <a:ext cx="9124950" cy="5321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buFont typeface="+mj-lt"/>
              <a:buAutoNum type="arabicPeriod"/>
            </a:pPr>
            <a:r>
              <a:rPr lang="en-GB" sz="2000" dirty="0"/>
              <a:t>Based on the data provided, is the mill in conformance with requirements 2.2 and 2.4 of the RA CoC Standard? If not, describe the nonconformity, including whether it is major or minor, or if it requires an observation.</a:t>
            </a:r>
          </a:p>
          <a:p>
            <a:pPr marL="457200" indent="-457200">
              <a:spcBef>
                <a:spcPts val="1800"/>
              </a:spcBef>
              <a:buFont typeface="+mj-lt"/>
              <a:buAutoNum type="arabicPeriod"/>
            </a:pPr>
            <a:r>
              <a:rPr lang="en-GB" sz="2000" dirty="0"/>
              <a:t>Describe other audit techniques (records, interviews, observations) that would be needed to demonstrate full compliance with all the requirements of the Principle for Traceability.</a:t>
            </a:r>
            <a:endParaRPr lang="en-GB" sz="2000" b="1" dirty="0"/>
          </a:p>
          <a:p>
            <a:pPr marL="457200" indent="-457200">
              <a:spcBef>
                <a:spcPts val="1800"/>
              </a:spcBef>
              <a:buFont typeface="+mj-lt"/>
              <a:buAutoNum type="arabicPeriod" startAt="3"/>
            </a:pPr>
            <a:r>
              <a:rPr lang="en-GB" sz="2000" dirty="0"/>
              <a:t>Do you believe the volume recorded in the transaction certificates exceeded the volume of coffee available or not?</a:t>
            </a:r>
          </a:p>
          <a:p>
            <a:pPr marL="457200" indent="-457200">
              <a:spcBef>
                <a:spcPts val="1800"/>
              </a:spcBef>
              <a:buFont typeface="+mj-lt"/>
              <a:buAutoNum type="arabicPeriod" startAt="3"/>
            </a:pPr>
            <a:r>
              <a:rPr lang="en-GB" sz="2000" dirty="0"/>
              <a:t>Is it possible to determine whether the volume recorded for the drying yards coincides with the volume received? How?</a:t>
            </a:r>
          </a:p>
          <a:p>
            <a:pPr marL="457200" indent="-457200">
              <a:spcBef>
                <a:spcPts val="1800"/>
              </a:spcBef>
              <a:buFont typeface="+mj-lt"/>
              <a:buAutoNum type="arabicPeriod"/>
            </a:pPr>
            <a:endParaRPr lang="en-GB" sz="2000" dirty="0"/>
          </a:p>
        </p:txBody>
      </p:sp>
    </p:spTree>
    <p:extLst>
      <p:ext uri="{BB962C8B-B14F-4D97-AF65-F5344CB8AC3E}">
        <p14:creationId xmlns:p14="http://schemas.microsoft.com/office/powerpoint/2010/main" val="3820417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31519"/>
            <a:ext cx="9205913" cy="377825"/>
          </a:xfrm>
        </p:spPr>
        <p:txBody>
          <a:bodyPr>
            <a:normAutofit fontScale="90000"/>
          </a:bodyPr>
          <a:lstStyle/>
          <a:p>
            <a:r>
              <a:rPr lang="en-GB" dirty="0"/>
              <a:t>Case study 3 – San </a:t>
            </a:r>
            <a:r>
              <a:rPr lang="en-GB" dirty="0" err="1"/>
              <a:t>Cocho</a:t>
            </a:r>
            <a:r>
              <a:rPr lang="en-GB" dirty="0"/>
              <a:t> Mill</a:t>
            </a:r>
          </a:p>
        </p:txBody>
      </p:sp>
      <p:pic>
        <p:nvPicPr>
          <p:cNvPr id="6" name="Picture 2" descr="NEPCon Development Week 2018, Latvia.">
            <a:extLst>
              <a:ext uri="{FF2B5EF4-FFF2-40B4-BE49-F238E27FC236}">
                <a16:creationId xmlns:a16="http://schemas.microsoft.com/office/drawing/2014/main" id="{DDAFFC04-F201-4A73-BD03-EF5A1E563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44" b="9263"/>
          <a:stretch/>
        </p:blipFill>
        <p:spPr bwMode="auto">
          <a:xfrm>
            <a:off x="0" y="1258956"/>
            <a:ext cx="12192000" cy="55868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0D100BE-6440-4AD9-A077-F686EA1DB2F1}"/>
              </a:ext>
            </a:extLst>
          </p:cNvPr>
          <p:cNvSpPr txBox="1">
            <a:spLocks/>
          </p:cNvSpPr>
          <p:nvPr/>
        </p:nvSpPr>
        <p:spPr>
          <a:xfrm>
            <a:off x="1808093" y="1508041"/>
            <a:ext cx="9205210" cy="377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MY" dirty="0">
                <a:solidFill>
                  <a:schemeClr val="tx1"/>
                </a:solidFill>
              </a:rPr>
              <a:t>Answers</a:t>
            </a:r>
            <a:endParaRPr lang="en-GB" dirty="0">
              <a:solidFill>
                <a:schemeClr val="tx1"/>
              </a:solidFill>
            </a:endParaRPr>
          </a:p>
        </p:txBody>
      </p:sp>
    </p:spTree>
    <p:extLst>
      <p:ext uri="{BB962C8B-B14F-4D97-AF65-F5344CB8AC3E}">
        <p14:creationId xmlns:p14="http://schemas.microsoft.com/office/powerpoint/2010/main" val="223915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4904" y="561995"/>
            <a:ext cx="9205913" cy="377825"/>
          </a:xfrm>
        </p:spPr>
        <p:txBody>
          <a:bodyPr>
            <a:normAutofit fontScale="90000"/>
          </a:bodyPr>
          <a:lstStyle/>
          <a:p>
            <a:r>
              <a:rPr lang="en-GB" dirty="0"/>
              <a:t>Case study 3 – San </a:t>
            </a:r>
            <a:r>
              <a:rPr lang="en-GB" dirty="0" err="1"/>
              <a:t>Cocho</a:t>
            </a:r>
            <a:r>
              <a:rPr lang="en-GB" dirty="0"/>
              <a:t> Mill - Answers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sp>
        <p:nvSpPr>
          <p:cNvPr id="5" name="Content Placeholder 2">
            <a:extLst>
              <a:ext uri="{FF2B5EF4-FFF2-40B4-BE49-F238E27FC236}">
                <a16:creationId xmlns:a16="http://schemas.microsoft.com/office/drawing/2014/main" id="{6A26F664-DA33-4BF8-9F82-A227ADD5DE14}"/>
              </a:ext>
            </a:extLst>
          </p:cNvPr>
          <p:cNvSpPr txBox="1">
            <a:spLocks/>
          </p:cNvSpPr>
          <p:nvPr/>
        </p:nvSpPr>
        <p:spPr>
          <a:xfrm>
            <a:off x="2464904" y="1383681"/>
            <a:ext cx="8999054" cy="5474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buFont typeface="+mj-lt"/>
              <a:buAutoNum type="arabicPeriod"/>
            </a:pPr>
            <a:r>
              <a:rPr lang="en-GB" sz="2400" dirty="0"/>
              <a:t>Requirement 2.2 can be considered to have been met (visual identification). A minor nonconformity can be assigned for criterion 2.4, which asks for records on quantities of product received, product received and processed in storage, and the quantity of product sold. There appears to be sufficient information for the first two points (although it could be organized better), but data on the exact amount of product sold is lacking. </a:t>
            </a:r>
          </a:p>
          <a:p>
            <a:pPr marL="457200" indent="-457200">
              <a:spcBef>
                <a:spcPts val="1800"/>
              </a:spcBef>
              <a:buFont typeface="+mj-lt"/>
              <a:buAutoNum type="arabicPeriod"/>
            </a:pPr>
            <a:r>
              <a:rPr lang="en-GB" sz="2400" dirty="0"/>
              <a:t>These could be sales records, interviews with personnel who receive and store the product, and observations at the reception, processing and storage areas.</a:t>
            </a:r>
          </a:p>
        </p:txBody>
      </p:sp>
    </p:spTree>
    <p:extLst>
      <p:ext uri="{BB962C8B-B14F-4D97-AF65-F5344CB8AC3E}">
        <p14:creationId xmlns:p14="http://schemas.microsoft.com/office/powerpoint/2010/main" val="3713674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51652" y="598469"/>
            <a:ext cx="9205913" cy="377825"/>
          </a:xfrm>
        </p:spPr>
        <p:txBody>
          <a:bodyPr>
            <a:normAutofit fontScale="90000"/>
          </a:bodyPr>
          <a:lstStyle/>
          <a:p>
            <a:r>
              <a:rPr lang="en-GB" dirty="0"/>
              <a:t>Case study 3 – San </a:t>
            </a:r>
            <a:r>
              <a:rPr lang="en-GB" dirty="0" err="1"/>
              <a:t>Cocho</a:t>
            </a:r>
            <a:r>
              <a:rPr lang="en-GB" dirty="0"/>
              <a:t> Mill - Answers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052513"/>
            <a:ext cx="10526713" cy="5473700"/>
          </a:xfrm>
        </p:spPr>
        <p:txBody>
          <a:bodyPr>
            <a:normAutofit/>
          </a:bodyPr>
          <a:lstStyle/>
          <a:p>
            <a:pPr marL="0" indent="0">
              <a:spcBef>
                <a:spcPts val="1800"/>
              </a:spcBef>
              <a:buNone/>
            </a:pPr>
            <a:endParaRPr lang="en-GB" sz="2400" b="1" dirty="0"/>
          </a:p>
          <a:p>
            <a:pPr marL="0" indent="0">
              <a:spcBef>
                <a:spcPts val="1800"/>
              </a:spcBef>
              <a:buNone/>
            </a:pPr>
            <a:endParaRPr lang="en-GB" sz="2400" dirty="0"/>
          </a:p>
        </p:txBody>
      </p:sp>
      <p:sp>
        <p:nvSpPr>
          <p:cNvPr id="5" name="Content Placeholder 2">
            <a:extLst>
              <a:ext uri="{FF2B5EF4-FFF2-40B4-BE49-F238E27FC236}">
                <a16:creationId xmlns:a16="http://schemas.microsoft.com/office/drawing/2014/main" id="{6A26F664-DA33-4BF8-9F82-A227ADD5DE14}"/>
              </a:ext>
            </a:extLst>
          </p:cNvPr>
          <p:cNvSpPr txBox="1">
            <a:spLocks/>
          </p:cNvSpPr>
          <p:nvPr/>
        </p:nvSpPr>
        <p:spPr>
          <a:xfrm>
            <a:off x="2451652" y="1383681"/>
            <a:ext cx="8594863" cy="5474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buFont typeface="+mj-lt"/>
              <a:buAutoNum type="arabicPeriod" startAt="3"/>
            </a:pPr>
            <a:r>
              <a:rPr lang="en-GB" sz="2400" dirty="0"/>
              <a:t>Yes, because they had 85,595.45 kg of fine green bean coffee and the sum of the three transaction certificates is 86,595 kg (exceeding the amount by 999.55 kg).This in case that the three transaction certificates are from the same crop period, for example 2017-2018</a:t>
            </a:r>
          </a:p>
          <a:p>
            <a:pPr marL="457200" indent="-457200">
              <a:spcBef>
                <a:spcPts val="1800"/>
              </a:spcBef>
              <a:buFont typeface="+mj-lt"/>
              <a:buAutoNum type="arabicPeriod" startAt="3"/>
            </a:pPr>
            <a:r>
              <a:rPr lang="en-GB" sz="2400" dirty="0"/>
              <a:t> Yes, because there is the report on the volume of coffee in the drying yards: 19,204.54 kg HG and 25,795.45 kg SHG; and there is the list of coffee delivered by the farms, by quality of coffee, which total 19,204.48 kg HG and 25,795.38 kg SHC, therefore, the difference of 0.06 and 0.07 kg respectively is insignificant).</a:t>
            </a:r>
          </a:p>
        </p:txBody>
      </p:sp>
    </p:spTree>
    <p:extLst>
      <p:ext uri="{BB962C8B-B14F-4D97-AF65-F5344CB8AC3E}">
        <p14:creationId xmlns:p14="http://schemas.microsoft.com/office/powerpoint/2010/main" val="354988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360C832D-A9E8-44B7-8E19-A3167CF72212}"/>
              </a:ext>
            </a:extLst>
          </p:cNvPr>
          <p:cNvPicPr>
            <a:picLocks noChangeAspect="1"/>
          </p:cNvPicPr>
          <p:nvPr/>
        </p:nvPicPr>
        <p:blipFill rotWithShape="1">
          <a:blip r:embed="rId3">
            <a:extLst>
              <a:ext uri="{28A0092B-C50C-407E-A947-70E740481C1C}">
                <a14:useLocalDpi xmlns:a14="http://schemas.microsoft.com/office/drawing/2010/main" val="0"/>
              </a:ext>
            </a:extLst>
          </a:blip>
          <a:srcRect r="-1550" b="15625"/>
          <a:stretch/>
        </p:blipFill>
        <p:spPr>
          <a:xfrm>
            <a:off x="0" y="0"/>
            <a:ext cx="12380976" cy="6858000"/>
          </a:xfrm>
          <a:prstGeom prst="rect">
            <a:avLst/>
          </a:prstGeom>
        </p:spPr>
      </p:pic>
      <p:sp>
        <p:nvSpPr>
          <p:cNvPr id="11" name="TextBox 10">
            <a:extLst>
              <a:ext uri="{FF2B5EF4-FFF2-40B4-BE49-F238E27FC236}">
                <a16:creationId xmlns:a16="http://schemas.microsoft.com/office/drawing/2014/main" id="{1E715313-678A-446E-A048-DA27D6A017D4}"/>
              </a:ext>
            </a:extLst>
          </p:cNvPr>
          <p:cNvSpPr txBox="1"/>
          <p:nvPr/>
        </p:nvSpPr>
        <p:spPr>
          <a:xfrm>
            <a:off x="4480561" y="1810512"/>
            <a:ext cx="5486399"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Thank you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68422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835E77-D55B-B344-B76F-BDCA1B6272A9}"/>
              </a:ext>
            </a:extLst>
          </p:cNvPr>
          <p:cNvSpPr txBox="1"/>
          <p:nvPr/>
        </p:nvSpPr>
        <p:spPr>
          <a:xfrm>
            <a:off x="4686297" y="5581989"/>
            <a:ext cx="1818409" cy="507831"/>
          </a:xfrm>
          <a:prstGeom prst="rect">
            <a:avLst/>
          </a:prstGeom>
          <a:noFill/>
        </p:spPr>
        <p:txBody>
          <a:bodyPr wrap="square" rtlCol="0">
            <a:spAutoFit/>
          </a:bodyPr>
          <a:lstStyle/>
          <a:p>
            <a:r>
              <a:rPr lang="nl" sz="900" b="0" i="0" kern="1200" dirty="0">
                <a:solidFill>
                  <a:schemeClr val="tx1"/>
                </a:solidFill>
                <a:effectLst/>
                <a:latin typeface="+mn-lt"/>
                <a:ea typeface="+mn-ea"/>
                <a:cs typeface="+mn-cs"/>
              </a:rPr>
              <a:t>De Ruyterkade 6</a:t>
            </a:r>
            <a:br>
              <a:rPr lang="nl" sz="900" dirty="0"/>
            </a:br>
            <a:r>
              <a:rPr lang="nl" sz="900" b="0" i="0" kern="1200" dirty="0">
                <a:solidFill>
                  <a:schemeClr val="tx1"/>
                </a:solidFill>
                <a:effectLst/>
                <a:latin typeface="+mn-lt"/>
                <a:ea typeface="+mn-ea"/>
                <a:cs typeface="+mn-cs"/>
              </a:rPr>
              <a:t>1013 AA, Amsterdam,</a:t>
            </a:r>
          </a:p>
          <a:p>
            <a:r>
              <a:rPr lang="nl" sz="900" b="0" i="0" kern="1200" dirty="0">
                <a:solidFill>
                  <a:schemeClr val="tx1"/>
                </a:solidFill>
                <a:effectLst/>
                <a:latin typeface="+mn-lt"/>
                <a:ea typeface="+mn-ea"/>
                <a:cs typeface="+mn-cs"/>
              </a:rPr>
              <a:t>The Netherlands</a:t>
            </a:r>
            <a:endParaRPr lang="en-US" sz="900" dirty="0"/>
          </a:p>
        </p:txBody>
      </p:sp>
      <p:sp>
        <p:nvSpPr>
          <p:cNvPr id="3" name="TextBox 2">
            <a:extLst>
              <a:ext uri="{FF2B5EF4-FFF2-40B4-BE49-F238E27FC236}">
                <a16:creationId xmlns:a16="http://schemas.microsoft.com/office/drawing/2014/main" id="{DCED0F67-B4D2-CE48-931C-C742B39AE6E4}"/>
              </a:ext>
            </a:extLst>
          </p:cNvPr>
          <p:cNvSpPr txBox="1"/>
          <p:nvPr/>
        </p:nvSpPr>
        <p:spPr>
          <a:xfrm>
            <a:off x="3106879" y="5581989"/>
            <a:ext cx="1818409" cy="507831"/>
          </a:xfrm>
          <a:prstGeom prst="rect">
            <a:avLst/>
          </a:prstGeom>
          <a:noFill/>
        </p:spPr>
        <p:txBody>
          <a:bodyPr wrap="square" rtlCol="0">
            <a:spAutoFit/>
          </a:bodyPr>
          <a:lstStyle/>
          <a:p>
            <a:r>
              <a:rPr lang="en-US" sz="900" b="0" i="0" kern="1200" dirty="0">
                <a:solidFill>
                  <a:schemeClr val="tx1"/>
                </a:solidFill>
                <a:effectLst/>
                <a:latin typeface="+mn-lt"/>
                <a:ea typeface="+mn-ea"/>
                <a:cs typeface="+mn-cs"/>
              </a:rPr>
              <a:t>233 Broadway, 28th Floor</a:t>
            </a:r>
            <a:br>
              <a:rPr lang="en-US" sz="900" dirty="0"/>
            </a:br>
            <a:r>
              <a:rPr lang="en-US" sz="900" b="0" i="0" kern="1200" dirty="0">
                <a:solidFill>
                  <a:schemeClr val="tx1"/>
                </a:solidFill>
                <a:effectLst/>
                <a:latin typeface="+mn-lt"/>
                <a:ea typeface="+mn-ea"/>
                <a:cs typeface="+mn-cs"/>
              </a:rPr>
              <a:t>New York, NY 10279</a:t>
            </a:r>
          </a:p>
          <a:p>
            <a:r>
              <a:rPr lang="en-US" sz="900" b="0" i="0" kern="1200" dirty="0">
                <a:solidFill>
                  <a:schemeClr val="tx1"/>
                </a:solidFill>
                <a:effectLst/>
                <a:latin typeface="+mn-lt"/>
                <a:ea typeface="+mn-ea"/>
                <a:cs typeface="+mn-cs"/>
              </a:rPr>
              <a:t>USA</a:t>
            </a:r>
            <a:endParaRPr lang="en-US" sz="900" dirty="0"/>
          </a:p>
        </p:txBody>
      </p:sp>
    </p:spTree>
    <p:extLst>
      <p:ext uri="{BB962C8B-B14F-4D97-AF65-F5344CB8AC3E}">
        <p14:creationId xmlns:p14="http://schemas.microsoft.com/office/powerpoint/2010/main" val="133850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5635" y="589449"/>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504660" y="778361"/>
            <a:ext cx="8422419" cy="2369880"/>
          </a:xfrm>
          <a:prstGeom prst="rect">
            <a:avLst/>
          </a:prstGeom>
        </p:spPr>
        <p:txBody>
          <a:bodyPr wrap="square">
            <a:spAutoFit/>
          </a:bodyPr>
          <a:lstStyle/>
          <a:p>
            <a:endParaRPr lang="en-GB" sz="2000" dirty="0">
              <a:latin typeface="MS Reference Sans Serif" panose="020B0604030504040204" pitchFamily="34" charset="0"/>
            </a:endParaRPr>
          </a:p>
          <a:p>
            <a:r>
              <a:rPr lang="en-GB" sz="2000" b="1" dirty="0">
                <a:solidFill>
                  <a:srgbClr val="91B11B"/>
                </a:solidFill>
                <a:latin typeface="MS Reference Sans Serif" panose="020B0604030504040204" pitchFamily="34" charset="0"/>
              </a:rPr>
              <a:t>B) In Exports: </a:t>
            </a:r>
            <a:r>
              <a:rPr lang="en-GB" sz="2000" dirty="0">
                <a:latin typeface="MS Reference Sans Serif" panose="020B0604030504040204" pitchFamily="34" charset="0"/>
              </a:rPr>
              <a:t>Total Cacao receives cocoa beans from several countries, including Ivory Coast, through its local exporters, as well as from other countries such as Ghana, Tanzania and Ecuador.</a:t>
            </a:r>
          </a:p>
          <a:p>
            <a:r>
              <a:rPr lang="en-GB" sz="2000" dirty="0">
                <a:latin typeface="MS Reference Sans Serif" panose="020B0604030504040204" pitchFamily="34" charset="0"/>
              </a:rPr>
              <a:t> </a:t>
            </a:r>
          </a:p>
          <a:p>
            <a:endParaRPr lang="en-GB" sz="2800" dirty="0">
              <a:latin typeface="MS Reference Sans Serif" panose="020B0604030504040204" pitchFamily="34" charset="0"/>
            </a:endParaRPr>
          </a:p>
        </p:txBody>
      </p:sp>
      <p:graphicFrame>
        <p:nvGraphicFramePr>
          <p:cNvPr id="4" name="Table 3">
            <a:extLst>
              <a:ext uri="{FF2B5EF4-FFF2-40B4-BE49-F238E27FC236}">
                <a16:creationId xmlns:a16="http://schemas.microsoft.com/office/drawing/2014/main" id="{DC2798B2-45F0-476C-8E0D-1B2AA0C92DB9}"/>
              </a:ext>
            </a:extLst>
          </p:cNvPr>
          <p:cNvGraphicFramePr>
            <a:graphicFrameLocks noGrp="1"/>
          </p:cNvGraphicFramePr>
          <p:nvPr>
            <p:extLst>
              <p:ext uri="{D42A27DB-BD31-4B8C-83A1-F6EECF244321}">
                <p14:modId xmlns:p14="http://schemas.microsoft.com/office/powerpoint/2010/main" val="2000290771"/>
              </p:ext>
            </p:extLst>
          </p:nvPr>
        </p:nvGraphicFramePr>
        <p:xfrm>
          <a:off x="2610677" y="2368624"/>
          <a:ext cx="9382540" cy="4383359"/>
        </p:xfrm>
        <a:graphic>
          <a:graphicData uri="http://schemas.openxmlformats.org/drawingml/2006/table">
            <a:tbl>
              <a:tblPr firstRow="1" bandRow="1">
                <a:tableStyleId>{E8B1032C-EA38-4F05-BA0D-38AFFFC7BED3}</a:tableStyleId>
              </a:tblPr>
              <a:tblGrid>
                <a:gridCol w="5457341">
                  <a:extLst>
                    <a:ext uri="{9D8B030D-6E8A-4147-A177-3AD203B41FA5}">
                      <a16:colId xmlns:a16="http://schemas.microsoft.com/office/drawing/2014/main" val="21513853"/>
                    </a:ext>
                  </a:extLst>
                </a:gridCol>
                <a:gridCol w="3925199">
                  <a:extLst>
                    <a:ext uri="{9D8B030D-6E8A-4147-A177-3AD203B41FA5}">
                      <a16:colId xmlns:a16="http://schemas.microsoft.com/office/drawing/2014/main" val="4031824675"/>
                    </a:ext>
                  </a:extLst>
                </a:gridCol>
              </a:tblGrid>
              <a:tr h="1038248">
                <a:tc>
                  <a:txBody>
                    <a:bodyPr/>
                    <a:lstStyle/>
                    <a:p>
                      <a:pPr algn="l"/>
                      <a:r>
                        <a:rPr lang="en-GB" sz="2000" b="1" kern="1200" dirty="0">
                          <a:solidFill>
                            <a:schemeClr val="bg1"/>
                          </a:solidFill>
                          <a:latin typeface="MS Reference Sans Serif" panose="020B0604030504040204" pitchFamily="34" charset="0"/>
                          <a:ea typeface="+mn-ea"/>
                          <a:cs typeface="+mn-cs"/>
                        </a:rPr>
                        <a:t>Local and multinational exporters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11B"/>
                    </a:solidFill>
                  </a:tcPr>
                </a:tc>
                <a:tc>
                  <a:txBody>
                    <a:bodyPr/>
                    <a:lstStyle/>
                    <a:p>
                      <a:pPr algn="l">
                        <a:lnSpc>
                          <a:spcPct val="115000"/>
                        </a:lnSpc>
                        <a:spcAft>
                          <a:spcPts val="0"/>
                        </a:spcAft>
                      </a:pPr>
                      <a:r>
                        <a:rPr lang="en-US" sz="2000" b="1" kern="1200" noProof="0" dirty="0">
                          <a:solidFill>
                            <a:schemeClr val="bg1"/>
                          </a:solidFill>
                          <a:latin typeface="MS Reference Sans Serif" panose="020B0604030504040204" pitchFamily="34" charset="0"/>
                          <a:ea typeface="+mn-ea"/>
                          <a:cs typeface="+mn-cs"/>
                        </a:rPr>
                        <a:t>Product country of origin</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11B"/>
                    </a:solidFill>
                  </a:tcPr>
                </a:tc>
                <a:extLst>
                  <a:ext uri="{0D108BD9-81ED-4DB2-BD59-A6C34878D82A}">
                    <a16:rowId xmlns:a16="http://schemas.microsoft.com/office/drawing/2014/main" val="1432642200"/>
                  </a:ext>
                </a:extLst>
              </a:tr>
              <a:tr h="543363">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Local exporter 1</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91B11B">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Ivory Coast</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91B11B">
                        <a:alpha val="50000"/>
                      </a:srgbClr>
                    </a:solidFill>
                  </a:tcPr>
                </a:tc>
                <a:extLst>
                  <a:ext uri="{0D108BD9-81ED-4DB2-BD59-A6C34878D82A}">
                    <a16:rowId xmlns:a16="http://schemas.microsoft.com/office/drawing/2014/main" val="1191229291"/>
                  </a:ext>
                </a:extLst>
              </a:tr>
              <a:tr h="933916">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Multinational exporter affiliate 2</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Ghana</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25000"/>
                      </a:srgbClr>
                    </a:solidFill>
                  </a:tcPr>
                </a:tc>
                <a:extLst>
                  <a:ext uri="{0D108BD9-81ED-4DB2-BD59-A6C34878D82A}">
                    <a16:rowId xmlns:a16="http://schemas.microsoft.com/office/drawing/2014/main" val="4275821151"/>
                  </a:ext>
                </a:extLst>
              </a:tr>
              <a:tr h="933916">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Multinational exporter affiliate 3</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Tanzania</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50000"/>
                      </a:srgbClr>
                    </a:solidFill>
                  </a:tcPr>
                </a:tc>
                <a:extLst>
                  <a:ext uri="{0D108BD9-81ED-4DB2-BD59-A6C34878D82A}">
                    <a16:rowId xmlns:a16="http://schemas.microsoft.com/office/drawing/2014/main" val="1447406658"/>
                  </a:ext>
                </a:extLst>
              </a:tr>
              <a:tr h="933916">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Multinational exporter affiliate 4</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ea typeface="MS Gothic" panose="020B0609070205080204" pitchFamily="49" charset="-128"/>
                        </a:rPr>
                        <a:t>Ecuador</a:t>
                      </a:r>
                      <a:endParaRPr lang="en-US" sz="2000" noProof="0" dirty="0">
                        <a:effectLst/>
                        <a:latin typeface="MS Reference Sans Serif" panose="020B0604030504040204" pitchFamily="34" charset="0"/>
                        <a:ea typeface="MS Gothic" panose="020B0609070205080204" pitchFamily="49" charset="-128"/>
                        <a:cs typeface="Times New Roman" panose="02020603050405020304" pitchFamily="18" charset="0"/>
                      </a:endParaRPr>
                    </a:p>
                  </a:txBody>
                  <a:tcPr marL="68580" marR="68580" marT="0" marB="0">
                    <a:solidFill>
                      <a:srgbClr val="91B11B">
                        <a:alpha val="25000"/>
                      </a:srgbClr>
                    </a:solidFill>
                  </a:tcPr>
                </a:tc>
                <a:extLst>
                  <a:ext uri="{0D108BD9-81ED-4DB2-BD59-A6C34878D82A}">
                    <a16:rowId xmlns:a16="http://schemas.microsoft.com/office/drawing/2014/main" val="1271259024"/>
                  </a:ext>
                </a:extLst>
              </a:tr>
            </a:tbl>
          </a:graphicData>
        </a:graphic>
      </p:graphicFrame>
    </p:spTree>
    <p:extLst>
      <p:ext uri="{BB962C8B-B14F-4D97-AF65-F5344CB8AC3E}">
        <p14:creationId xmlns:p14="http://schemas.microsoft.com/office/powerpoint/2010/main" val="22814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5392" y="520700"/>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570922" y="1371236"/>
            <a:ext cx="8508558" cy="2677656"/>
          </a:xfrm>
          <a:prstGeom prst="rect">
            <a:avLst/>
          </a:prstGeom>
        </p:spPr>
        <p:txBody>
          <a:bodyPr wrap="square">
            <a:spAutoFit/>
          </a:bodyPr>
          <a:lstStyle/>
          <a:p>
            <a:r>
              <a:rPr lang="en-GB" sz="2400" b="1" dirty="0">
                <a:solidFill>
                  <a:srgbClr val="91B11B"/>
                </a:solidFill>
                <a:latin typeface="MS Reference Sans Serif" panose="020B0604030504040204" pitchFamily="34" charset="0"/>
              </a:rPr>
              <a:t>C) In Imports: </a:t>
            </a:r>
            <a:r>
              <a:rPr lang="en-GB" sz="2400" dirty="0">
                <a:latin typeface="MS Reference Sans Serif" panose="020B0604030504040204" pitchFamily="34" charset="0"/>
              </a:rPr>
              <a:t> All cocoa beans are imported through </a:t>
            </a:r>
            <a:r>
              <a:rPr lang="en-GB" sz="2400" b="1" dirty="0">
                <a:solidFill>
                  <a:srgbClr val="91B11B"/>
                </a:solidFill>
                <a:latin typeface="MS Reference Sans Serif" panose="020B0604030504040204" pitchFamily="34" charset="0"/>
              </a:rPr>
              <a:t>Total Cacao. </a:t>
            </a:r>
            <a:r>
              <a:rPr lang="en-GB" sz="2400" dirty="0">
                <a:latin typeface="MS Reference Sans Serif" panose="020B0604030504040204" pitchFamily="34" charset="0"/>
              </a:rPr>
              <a:t>This company administers all the cocoa bean purchase/sale contracts, it does not take physical possession of the product and it is the financier for all the product its sites acquire.</a:t>
            </a:r>
          </a:p>
          <a:p>
            <a:r>
              <a:rPr lang="en-GB" sz="2400" dirty="0">
                <a:latin typeface="MS Reference Sans Serif" panose="020B0604030504040204" pitchFamily="34" charset="0"/>
              </a:rPr>
              <a:t> </a:t>
            </a:r>
          </a:p>
          <a:p>
            <a:endParaRPr lang="en-GB" sz="2400" dirty="0">
              <a:latin typeface="MS Reference Sans Serif" panose="020B0604030504040204" pitchFamily="34" charset="0"/>
            </a:endParaRPr>
          </a:p>
        </p:txBody>
      </p:sp>
      <p:pic>
        <p:nvPicPr>
          <p:cNvPr id="3074" name="Picture 2" descr="Cocoa Bean, Black, Brown, Food, Healthy, Wood, Eat">
            <a:extLst>
              <a:ext uri="{FF2B5EF4-FFF2-40B4-BE49-F238E27FC236}">
                <a16:creationId xmlns:a16="http://schemas.microsoft.com/office/drawing/2014/main" id="{DF238BA6-ACB7-4F12-87E1-CB4E74B88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167" y="3696632"/>
            <a:ext cx="4336473" cy="289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9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2383" y="520700"/>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544416" y="1141960"/>
            <a:ext cx="8679843" cy="2308324"/>
          </a:xfrm>
          <a:prstGeom prst="rect">
            <a:avLst/>
          </a:prstGeom>
        </p:spPr>
        <p:txBody>
          <a:bodyPr wrap="square">
            <a:spAutoFit/>
          </a:bodyPr>
          <a:lstStyle/>
          <a:p>
            <a:r>
              <a:rPr lang="en-GB" sz="2400" b="1" dirty="0">
                <a:solidFill>
                  <a:srgbClr val="91B11B"/>
                </a:solidFill>
                <a:latin typeface="MS Reference Sans Serif" panose="020B0604030504040204" pitchFamily="34" charset="0"/>
              </a:rPr>
              <a:t>D) In Processing: </a:t>
            </a:r>
            <a:r>
              <a:rPr lang="en-GB" sz="2400" dirty="0">
                <a:latin typeface="MS Reference Sans Serif" panose="020B0604030504040204" pitchFamily="34" charset="0"/>
              </a:rPr>
              <a:t> There are several multinational processors situated in different parts of the world. These companies receive the cocoa beans and manufacture basic products, such as cocoa liquor, cocoa paste, powdered cocoa and cocoa butter. All these products are marketed as RAC. </a:t>
            </a:r>
          </a:p>
        </p:txBody>
      </p:sp>
      <p:pic>
        <p:nvPicPr>
          <p:cNvPr id="6146" name="Picture 2" descr="Cocoa, Chocolate, Brown, Black, Powder">
            <a:extLst>
              <a:ext uri="{FF2B5EF4-FFF2-40B4-BE49-F238E27FC236}">
                <a16:creationId xmlns:a16="http://schemas.microsoft.com/office/drawing/2014/main" id="{5711351C-27E1-469F-8B6A-B725A351B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172701" y="3737660"/>
            <a:ext cx="4177289" cy="278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3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72139" y="520700"/>
            <a:ext cx="9205913" cy="377825"/>
          </a:xfrm>
        </p:spPr>
        <p:txBody>
          <a:bodyPr>
            <a:normAutofit fontScale="90000"/>
          </a:bodyPr>
          <a:lstStyle/>
          <a:p>
            <a:r>
              <a:rPr lang="en-US" dirty="0"/>
              <a:t> Case study 1 – Total Cacao</a:t>
            </a:r>
            <a:endParaRPr lang="en-GB" dirty="0"/>
          </a:p>
        </p:txBody>
      </p:sp>
      <p:graphicFrame>
        <p:nvGraphicFramePr>
          <p:cNvPr id="4" name="Table 3">
            <a:extLst>
              <a:ext uri="{FF2B5EF4-FFF2-40B4-BE49-F238E27FC236}">
                <a16:creationId xmlns:a16="http://schemas.microsoft.com/office/drawing/2014/main" id="{074FB86E-4CFB-4619-8019-EC46461B9BB6}"/>
              </a:ext>
            </a:extLst>
          </p:cNvPr>
          <p:cNvGraphicFramePr>
            <a:graphicFrameLocks noGrp="1"/>
          </p:cNvGraphicFramePr>
          <p:nvPr>
            <p:extLst>
              <p:ext uri="{D42A27DB-BD31-4B8C-83A1-F6EECF244321}">
                <p14:modId xmlns:p14="http://schemas.microsoft.com/office/powerpoint/2010/main" val="751534955"/>
              </p:ext>
            </p:extLst>
          </p:nvPr>
        </p:nvGraphicFramePr>
        <p:xfrm>
          <a:off x="2623930" y="1129633"/>
          <a:ext cx="9055452" cy="5369771"/>
        </p:xfrm>
        <a:graphic>
          <a:graphicData uri="http://schemas.openxmlformats.org/drawingml/2006/table">
            <a:tbl>
              <a:tblPr firstRow="1" bandRow="1">
                <a:tableStyleId>{5C22544A-7EE6-4342-B048-85BDC9FD1C3A}</a:tableStyleId>
              </a:tblPr>
              <a:tblGrid>
                <a:gridCol w="3018484">
                  <a:extLst>
                    <a:ext uri="{9D8B030D-6E8A-4147-A177-3AD203B41FA5}">
                      <a16:colId xmlns:a16="http://schemas.microsoft.com/office/drawing/2014/main" val="4277720436"/>
                    </a:ext>
                  </a:extLst>
                </a:gridCol>
                <a:gridCol w="3018484">
                  <a:extLst>
                    <a:ext uri="{9D8B030D-6E8A-4147-A177-3AD203B41FA5}">
                      <a16:colId xmlns:a16="http://schemas.microsoft.com/office/drawing/2014/main" val="2749958612"/>
                    </a:ext>
                  </a:extLst>
                </a:gridCol>
                <a:gridCol w="3018484">
                  <a:extLst>
                    <a:ext uri="{9D8B030D-6E8A-4147-A177-3AD203B41FA5}">
                      <a16:colId xmlns:a16="http://schemas.microsoft.com/office/drawing/2014/main" val="1535074870"/>
                    </a:ext>
                  </a:extLst>
                </a:gridCol>
              </a:tblGrid>
              <a:tr h="511169">
                <a:tc>
                  <a:txBody>
                    <a:bodyPr/>
                    <a:lstStyle/>
                    <a:p>
                      <a:pPr algn="ctr"/>
                      <a:r>
                        <a:rPr lang="en-GB" sz="2000" dirty="0">
                          <a:solidFill>
                            <a:schemeClr val="bg1"/>
                          </a:solidFill>
                          <a:latin typeface="MS Reference Sans Serif" panose="020B0604030504040204" pitchFamily="34" charset="0"/>
                        </a:rPr>
                        <a:t>Processing company</a:t>
                      </a:r>
                    </a:p>
                  </a:txBody>
                  <a:tcPr>
                    <a:solidFill>
                      <a:srgbClr val="91B11B"/>
                    </a:solidFill>
                  </a:tcPr>
                </a:tc>
                <a:tc>
                  <a:txBody>
                    <a:bodyPr/>
                    <a:lstStyle/>
                    <a:p>
                      <a:pPr algn="ctr"/>
                      <a:r>
                        <a:rPr lang="en-GB" sz="2000" dirty="0">
                          <a:solidFill>
                            <a:schemeClr val="bg1"/>
                          </a:solidFill>
                          <a:latin typeface="MS Reference Sans Serif" panose="020B0604030504040204" pitchFamily="34" charset="0"/>
                        </a:rPr>
                        <a:t>Activities</a:t>
                      </a:r>
                    </a:p>
                  </a:txBody>
                  <a:tcPr>
                    <a:solidFill>
                      <a:srgbClr val="B30838"/>
                    </a:solidFill>
                  </a:tcPr>
                </a:tc>
                <a:tc>
                  <a:txBody>
                    <a:bodyPr/>
                    <a:lstStyle/>
                    <a:p>
                      <a:pPr algn="ctr"/>
                      <a:r>
                        <a:rPr lang="en-GB" sz="2000" dirty="0">
                          <a:solidFill>
                            <a:schemeClr val="bg1"/>
                          </a:solidFill>
                          <a:latin typeface="MS Reference Sans Serif" panose="020B0604030504040204" pitchFamily="34" charset="0"/>
                        </a:rPr>
                        <a:t>Client</a:t>
                      </a:r>
                    </a:p>
                  </a:txBody>
                  <a:tcPr>
                    <a:solidFill>
                      <a:srgbClr val="B30838"/>
                    </a:solidFill>
                  </a:tcPr>
                </a:tc>
                <a:extLst>
                  <a:ext uri="{0D108BD9-81ED-4DB2-BD59-A6C34878D82A}">
                    <a16:rowId xmlns:a16="http://schemas.microsoft.com/office/drawing/2014/main" val="4220913116"/>
                  </a:ext>
                </a:extLst>
              </a:tr>
              <a:tr h="905353">
                <a:tc>
                  <a:txBody>
                    <a:bodyPr/>
                    <a:lstStyle/>
                    <a:p>
                      <a:r>
                        <a:rPr lang="en-GB" sz="2000" dirty="0">
                          <a:solidFill>
                            <a:schemeClr val="tx1"/>
                          </a:solidFill>
                          <a:latin typeface="MS Reference Sans Serif" panose="020B0604030504040204" pitchFamily="34" charset="0"/>
                        </a:rPr>
                        <a:t>Processing 1 – France</a:t>
                      </a:r>
                    </a:p>
                  </a:txBody>
                  <a:tcPr>
                    <a:solidFill>
                      <a:srgbClr val="91B11B">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Powdered cocoa, cocoa butter,</a:t>
                      </a:r>
                      <a:r>
                        <a:rPr lang="en-US" sz="2000" baseline="0" noProof="0" dirty="0">
                          <a:effectLst/>
                          <a:latin typeface="MS Reference Sans Serif" panose="020B0604030504040204" pitchFamily="34" charset="0"/>
                        </a:rPr>
                        <a:t> cocoa liquor</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Manufacturing</a:t>
                      </a:r>
                      <a:r>
                        <a:rPr lang="en-US" sz="2000" baseline="0" noProof="0" dirty="0">
                          <a:effectLst/>
                          <a:latin typeface="MS Reference Sans Serif" panose="020B0604030504040204" pitchFamily="34" charset="0"/>
                        </a:rPr>
                        <a:t> company in Belgium</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50000"/>
                      </a:srgbClr>
                    </a:solidFill>
                  </a:tcPr>
                </a:tc>
                <a:extLst>
                  <a:ext uri="{0D108BD9-81ED-4DB2-BD59-A6C34878D82A}">
                    <a16:rowId xmlns:a16="http://schemas.microsoft.com/office/drawing/2014/main" val="1139649250"/>
                  </a:ext>
                </a:extLst>
              </a:tr>
              <a:tr h="716033">
                <a:tc>
                  <a:txBody>
                    <a:bodyPr/>
                    <a:lstStyle/>
                    <a:p>
                      <a:endParaRPr lang="en-GB" sz="2000" dirty="0">
                        <a:solidFill>
                          <a:schemeClr val="tx1"/>
                        </a:solidFill>
                        <a:latin typeface="MS Reference Sans Serif" panose="020B0604030504040204" pitchFamily="34" charset="0"/>
                      </a:endParaRPr>
                    </a:p>
                  </a:txBody>
                  <a:tcPr>
                    <a:solidFill>
                      <a:srgbClr val="91B11B">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Cocoa paste and cocoa butter</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Manufacturing</a:t>
                      </a:r>
                      <a:r>
                        <a:rPr lang="en-US" sz="2000" baseline="0" noProof="0" dirty="0">
                          <a:effectLst/>
                          <a:latin typeface="MS Reference Sans Serif" panose="020B0604030504040204" pitchFamily="34" charset="0"/>
                        </a:rPr>
                        <a:t> company in Belgium</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25000"/>
                      </a:srgbClr>
                    </a:solidFill>
                  </a:tcPr>
                </a:tc>
                <a:extLst>
                  <a:ext uri="{0D108BD9-81ED-4DB2-BD59-A6C34878D82A}">
                    <a16:rowId xmlns:a16="http://schemas.microsoft.com/office/drawing/2014/main" val="2410208907"/>
                  </a:ext>
                </a:extLst>
              </a:tr>
              <a:tr h="851619">
                <a:tc>
                  <a:txBody>
                    <a:bodyPr/>
                    <a:lstStyle/>
                    <a:p>
                      <a:r>
                        <a:rPr lang="en-GB" sz="2000" kern="1200" dirty="0">
                          <a:solidFill>
                            <a:schemeClr val="tx1"/>
                          </a:solidFill>
                          <a:latin typeface="MS Reference Sans Serif" panose="020B0604030504040204" pitchFamily="34" charset="0"/>
                          <a:ea typeface="+mn-ea"/>
                          <a:cs typeface="+mn-cs"/>
                        </a:rPr>
                        <a:t>Processor 2 – France (subcontractor)</a:t>
                      </a:r>
                    </a:p>
                  </a:txBody>
                  <a:tcPr>
                    <a:solidFill>
                      <a:srgbClr val="91B11B">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Cocoa liquor</a:t>
                      </a:r>
                      <a:r>
                        <a:rPr lang="en-US" sz="2000" baseline="0" noProof="0" dirty="0">
                          <a:effectLst/>
                          <a:latin typeface="MS Reference Sans Serif" panose="020B0604030504040204" pitchFamily="34" charset="0"/>
                        </a:rPr>
                        <a:t> and cocoa butter</a:t>
                      </a:r>
                      <a:endParaRPr lang="en-US" sz="2000" noProof="0" dirty="0">
                        <a:effectLst/>
                        <a:latin typeface="MS Reference Sans Serif" panose="020B0604030504040204" pitchFamily="34" charset="0"/>
                      </a:endParaRPr>
                    </a:p>
                  </a:txBody>
                  <a:tcPr marL="68580" marR="68580" marT="0" marB="0">
                    <a:solidFill>
                      <a:srgbClr val="B30838">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Manufacturing</a:t>
                      </a:r>
                      <a:r>
                        <a:rPr lang="en-US" sz="2000" baseline="0" noProof="0" dirty="0">
                          <a:effectLst/>
                          <a:latin typeface="MS Reference Sans Serif" panose="020B0604030504040204" pitchFamily="34" charset="0"/>
                        </a:rPr>
                        <a:t> company in </a:t>
                      </a:r>
                      <a:r>
                        <a:rPr lang="en-US" sz="2000" noProof="0" dirty="0">
                          <a:effectLst/>
                          <a:latin typeface="MS Reference Sans Serif" panose="020B0604030504040204" pitchFamily="34" charset="0"/>
                        </a:rPr>
                        <a:t>the US. Pennsauken</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50000"/>
                      </a:srgbClr>
                    </a:solidFill>
                  </a:tcPr>
                </a:tc>
                <a:extLst>
                  <a:ext uri="{0D108BD9-81ED-4DB2-BD59-A6C34878D82A}">
                    <a16:rowId xmlns:a16="http://schemas.microsoft.com/office/drawing/2014/main" val="601387504"/>
                  </a:ext>
                </a:extLst>
              </a:tr>
              <a:tr h="905353">
                <a:tc>
                  <a:txBody>
                    <a:bodyPr/>
                    <a:lstStyle/>
                    <a:p>
                      <a:r>
                        <a:rPr lang="en-GB" sz="2000" kern="1200" dirty="0">
                          <a:solidFill>
                            <a:schemeClr val="tx1"/>
                          </a:solidFill>
                          <a:latin typeface="MS Reference Sans Serif" panose="020B0604030504040204" pitchFamily="34" charset="0"/>
                          <a:ea typeface="+mn-ea"/>
                          <a:cs typeface="+mn-cs"/>
                        </a:rPr>
                        <a:t>Processor 3 – USA</a:t>
                      </a:r>
                    </a:p>
                  </a:txBody>
                  <a:tcPr>
                    <a:solidFill>
                      <a:srgbClr val="91B11B">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Powdered cocoa, cocoa liquor and cocoa paste</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25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Manufacturing</a:t>
                      </a:r>
                      <a:r>
                        <a:rPr lang="en-US" sz="2000" baseline="0" noProof="0" dirty="0">
                          <a:effectLst/>
                          <a:latin typeface="MS Reference Sans Serif" panose="020B0604030504040204" pitchFamily="34" charset="0"/>
                        </a:rPr>
                        <a:t> company in </a:t>
                      </a:r>
                      <a:r>
                        <a:rPr lang="en-US" sz="2000" noProof="0" dirty="0">
                          <a:effectLst/>
                          <a:latin typeface="MS Reference Sans Serif" panose="020B0604030504040204" pitchFamily="34" charset="0"/>
                        </a:rPr>
                        <a:t>Canada</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25000"/>
                      </a:srgbClr>
                    </a:solidFill>
                  </a:tcPr>
                </a:tc>
                <a:extLst>
                  <a:ext uri="{0D108BD9-81ED-4DB2-BD59-A6C34878D82A}">
                    <a16:rowId xmlns:a16="http://schemas.microsoft.com/office/drawing/2014/main" val="4080562282"/>
                  </a:ext>
                </a:extLst>
              </a:tr>
              <a:tr h="1092853">
                <a:tc>
                  <a:txBody>
                    <a:bodyPr/>
                    <a:lstStyle/>
                    <a:p>
                      <a:r>
                        <a:rPr lang="en-GB" sz="2000" kern="1200" dirty="0">
                          <a:solidFill>
                            <a:schemeClr val="tx1"/>
                          </a:solidFill>
                          <a:latin typeface="MS Reference Sans Serif" panose="020B0604030504040204" pitchFamily="34" charset="0"/>
                          <a:ea typeface="+mn-ea"/>
                          <a:cs typeface="+mn-cs"/>
                        </a:rPr>
                        <a:t>Processor 4 - Malaysia</a:t>
                      </a:r>
                    </a:p>
                  </a:txBody>
                  <a:tcPr>
                    <a:solidFill>
                      <a:srgbClr val="91B11B">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 </a:t>
                      </a:r>
                    </a:p>
                    <a:p>
                      <a:pPr>
                        <a:lnSpc>
                          <a:spcPct val="115000"/>
                        </a:lnSpc>
                        <a:spcAft>
                          <a:spcPts val="0"/>
                        </a:spcAft>
                      </a:pPr>
                      <a:r>
                        <a:rPr lang="en-US" sz="2000" noProof="0" dirty="0">
                          <a:effectLst/>
                          <a:latin typeface="MS Reference Sans Serif" panose="020B0604030504040204" pitchFamily="34" charset="0"/>
                        </a:rPr>
                        <a:t>Cocoa liquor</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50000"/>
                      </a:srgbClr>
                    </a:solidFill>
                  </a:tcPr>
                </a:tc>
                <a:tc>
                  <a:txBody>
                    <a:bodyPr/>
                    <a:lstStyle/>
                    <a:p>
                      <a:pPr>
                        <a:lnSpc>
                          <a:spcPct val="115000"/>
                        </a:lnSpc>
                        <a:spcAft>
                          <a:spcPts val="0"/>
                        </a:spcAft>
                      </a:pPr>
                      <a:r>
                        <a:rPr lang="en-US" sz="2000" noProof="0" dirty="0">
                          <a:effectLst/>
                          <a:latin typeface="MS Reference Sans Serif" panose="020B0604030504040204" pitchFamily="34" charset="0"/>
                        </a:rPr>
                        <a:t> </a:t>
                      </a:r>
                    </a:p>
                    <a:p>
                      <a:pPr>
                        <a:lnSpc>
                          <a:spcPct val="115000"/>
                        </a:lnSpc>
                        <a:spcAft>
                          <a:spcPts val="0"/>
                        </a:spcAft>
                      </a:pPr>
                      <a:r>
                        <a:rPr lang="en-US" sz="2000" noProof="0" dirty="0">
                          <a:effectLst/>
                          <a:latin typeface="MS Reference Sans Serif" panose="020B0604030504040204" pitchFamily="34" charset="0"/>
                        </a:rPr>
                        <a:t>Manufacturing</a:t>
                      </a:r>
                      <a:r>
                        <a:rPr lang="en-US" sz="2000" baseline="0" noProof="0" dirty="0">
                          <a:effectLst/>
                          <a:latin typeface="MS Reference Sans Serif" panose="020B0604030504040204" pitchFamily="34" charset="0"/>
                        </a:rPr>
                        <a:t> company in Belgium</a:t>
                      </a:r>
                      <a:endParaRPr lang="en-US" sz="2000" noProof="0" dirty="0">
                        <a:effectLst/>
                        <a:latin typeface="MS Reference Sans Serif"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B30838">
                        <a:alpha val="50000"/>
                      </a:srgbClr>
                    </a:solidFill>
                  </a:tcPr>
                </a:tc>
                <a:extLst>
                  <a:ext uri="{0D108BD9-81ED-4DB2-BD59-A6C34878D82A}">
                    <a16:rowId xmlns:a16="http://schemas.microsoft.com/office/drawing/2014/main" val="1524868887"/>
                  </a:ext>
                </a:extLst>
              </a:tr>
            </a:tbl>
          </a:graphicData>
        </a:graphic>
      </p:graphicFrame>
    </p:spTree>
    <p:extLst>
      <p:ext uri="{BB962C8B-B14F-4D97-AF65-F5344CB8AC3E}">
        <p14:creationId xmlns:p14="http://schemas.microsoft.com/office/powerpoint/2010/main" val="244230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8777" y="520700"/>
            <a:ext cx="9205913" cy="377825"/>
          </a:xfrm>
        </p:spPr>
        <p:txBody>
          <a:bodyPr>
            <a:normAutofit fontScale="90000"/>
          </a:bodyPr>
          <a:lstStyle/>
          <a:p>
            <a:r>
              <a:rPr lang="en-US" dirty="0"/>
              <a:t> Case study 1 – Total Cacao</a:t>
            </a:r>
            <a:endParaRPr lang="en-GB" dirty="0"/>
          </a:p>
        </p:txBody>
      </p:sp>
      <p:sp>
        <p:nvSpPr>
          <p:cNvPr id="3" name="Rectangle 2">
            <a:extLst>
              <a:ext uri="{FF2B5EF4-FFF2-40B4-BE49-F238E27FC236}">
                <a16:creationId xmlns:a16="http://schemas.microsoft.com/office/drawing/2014/main" id="{1C08D626-B588-4C1E-B92A-D08FF54FB24A}"/>
              </a:ext>
            </a:extLst>
          </p:cNvPr>
          <p:cNvSpPr/>
          <p:nvPr/>
        </p:nvSpPr>
        <p:spPr>
          <a:xfrm>
            <a:off x="2597425" y="1182231"/>
            <a:ext cx="8725895" cy="1938992"/>
          </a:xfrm>
          <a:prstGeom prst="rect">
            <a:avLst/>
          </a:prstGeom>
        </p:spPr>
        <p:txBody>
          <a:bodyPr wrap="square">
            <a:spAutoFit/>
          </a:bodyPr>
          <a:lstStyle/>
          <a:p>
            <a:r>
              <a:rPr lang="en-GB" sz="2400" dirty="0">
                <a:latin typeface="MS Reference Sans Serif" panose="020B0604030504040204" pitchFamily="34" charset="0"/>
              </a:rPr>
              <a:t>These products are used as the base for several finished products made by other manufacturing companies, whose owner is also </a:t>
            </a:r>
            <a:r>
              <a:rPr lang="en-GB" sz="2400" b="1" dirty="0">
                <a:solidFill>
                  <a:srgbClr val="91B11B"/>
                </a:solidFill>
                <a:latin typeface="MS Reference Sans Serif" panose="020B0604030504040204" pitchFamily="34" charset="0"/>
              </a:rPr>
              <a:t>Total Cacao. </a:t>
            </a:r>
            <a:r>
              <a:rPr lang="en-GB" sz="2400" dirty="0">
                <a:latin typeface="MS Reference Sans Serif" panose="020B0604030504040204" pitchFamily="34" charset="0"/>
              </a:rPr>
              <a:t>These companies package product and have received approval to use the RAC seal.</a:t>
            </a:r>
          </a:p>
        </p:txBody>
      </p:sp>
      <p:graphicFrame>
        <p:nvGraphicFramePr>
          <p:cNvPr id="4" name="Table 3">
            <a:extLst>
              <a:ext uri="{FF2B5EF4-FFF2-40B4-BE49-F238E27FC236}">
                <a16:creationId xmlns:a16="http://schemas.microsoft.com/office/drawing/2014/main" id="{074FB86E-4CFB-4619-8019-EC46461B9BB6}"/>
              </a:ext>
            </a:extLst>
          </p:cNvPr>
          <p:cNvGraphicFramePr>
            <a:graphicFrameLocks noGrp="1"/>
          </p:cNvGraphicFramePr>
          <p:nvPr>
            <p:extLst>
              <p:ext uri="{D42A27DB-BD31-4B8C-83A1-F6EECF244321}">
                <p14:modId xmlns:p14="http://schemas.microsoft.com/office/powerpoint/2010/main" val="1746412641"/>
              </p:ext>
            </p:extLst>
          </p:nvPr>
        </p:nvGraphicFramePr>
        <p:xfrm>
          <a:off x="2597425" y="3220279"/>
          <a:ext cx="9369288" cy="3363618"/>
        </p:xfrm>
        <a:graphic>
          <a:graphicData uri="http://schemas.openxmlformats.org/drawingml/2006/table">
            <a:tbl>
              <a:tblPr firstRow="1" bandRow="1">
                <a:tableStyleId>{5C22544A-7EE6-4342-B048-85BDC9FD1C3A}</a:tableStyleId>
              </a:tblPr>
              <a:tblGrid>
                <a:gridCol w="3123096">
                  <a:extLst>
                    <a:ext uri="{9D8B030D-6E8A-4147-A177-3AD203B41FA5}">
                      <a16:colId xmlns:a16="http://schemas.microsoft.com/office/drawing/2014/main" val="4277720436"/>
                    </a:ext>
                  </a:extLst>
                </a:gridCol>
                <a:gridCol w="3123096">
                  <a:extLst>
                    <a:ext uri="{9D8B030D-6E8A-4147-A177-3AD203B41FA5}">
                      <a16:colId xmlns:a16="http://schemas.microsoft.com/office/drawing/2014/main" val="2749958612"/>
                    </a:ext>
                  </a:extLst>
                </a:gridCol>
                <a:gridCol w="3123096">
                  <a:extLst>
                    <a:ext uri="{9D8B030D-6E8A-4147-A177-3AD203B41FA5}">
                      <a16:colId xmlns:a16="http://schemas.microsoft.com/office/drawing/2014/main" val="1535074870"/>
                    </a:ext>
                  </a:extLst>
                </a:gridCol>
              </a:tblGrid>
              <a:tr h="1267364">
                <a:tc>
                  <a:txBody>
                    <a:bodyPr/>
                    <a:lstStyle/>
                    <a:p>
                      <a:pPr algn="ctr"/>
                      <a:r>
                        <a:rPr lang="en-GB" sz="2000" dirty="0">
                          <a:solidFill>
                            <a:schemeClr val="bg1"/>
                          </a:solidFill>
                          <a:latin typeface="MS Reference Sans Serif" panose="020B0604030504040204" pitchFamily="34" charset="0"/>
                        </a:rPr>
                        <a:t>Manufacturing company using the RAC Seal</a:t>
                      </a:r>
                    </a:p>
                  </a:txBody>
                  <a:tcPr>
                    <a:solidFill>
                      <a:srgbClr val="91B11B"/>
                    </a:solidFill>
                  </a:tcPr>
                </a:tc>
                <a:tc>
                  <a:txBody>
                    <a:bodyPr/>
                    <a:lstStyle/>
                    <a:p>
                      <a:pPr algn="ctr"/>
                      <a:r>
                        <a:rPr lang="en-GB" sz="2000" dirty="0">
                          <a:solidFill>
                            <a:schemeClr val="bg1"/>
                          </a:solidFill>
                          <a:latin typeface="MS Reference Sans Serif" panose="020B0604030504040204" pitchFamily="34" charset="0"/>
                        </a:rPr>
                        <a:t>Type of finished product</a:t>
                      </a:r>
                    </a:p>
                  </a:txBody>
                  <a:tcPr>
                    <a:solidFill>
                      <a:srgbClr val="B30838"/>
                    </a:solidFill>
                  </a:tcPr>
                </a:tc>
                <a:tc>
                  <a:txBody>
                    <a:bodyPr/>
                    <a:lstStyle/>
                    <a:p>
                      <a:pPr algn="ctr"/>
                      <a:r>
                        <a:rPr lang="en-GB" sz="2000" dirty="0">
                          <a:solidFill>
                            <a:schemeClr val="bg1"/>
                          </a:solidFill>
                          <a:latin typeface="MS Reference Sans Serif" panose="020B0604030504040204" pitchFamily="34" charset="0"/>
                        </a:rPr>
                        <a:t>Finished product destination country</a:t>
                      </a:r>
                    </a:p>
                  </a:txBody>
                  <a:tcPr>
                    <a:solidFill>
                      <a:srgbClr val="B30838"/>
                    </a:solidFill>
                  </a:tcPr>
                </a:tc>
                <a:extLst>
                  <a:ext uri="{0D108BD9-81ED-4DB2-BD59-A6C34878D82A}">
                    <a16:rowId xmlns:a16="http://schemas.microsoft.com/office/drawing/2014/main" val="4220913116"/>
                  </a:ext>
                </a:extLst>
              </a:tr>
              <a:tr h="1370628">
                <a:tc>
                  <a:txBody>
                    <a:bodyPr/>
                    <a:lstStyle/>
                    <a:p>
                      <a:r>
                        <a:rPr lang="en-GB" sz="2000" dirty="0">
                          <a:solidFill>
                            <a:schemeClr val="tx1"/>
                          </a:solidFill>
                          <a:latin typeface="MS Reference Sans Serif" panose="020B0604030504040204" pitchFamily="34" charset="0"/>
                        </a:rPr>
                        <a:t>Company in Belgium</a:t>
                      </a:r>
                    </a:p>
                  </a:txBody>
                  <a:tcPr>
                    <a:solidFill>
                      <a:srgbClr val="91B11B">
                        <a:alpha val="50000"/>
                      </a:srgbClr>
                    </a:solidFill>
                  </a:tcPr>
                </a:tc>
                <a:tc>
                  <a:txBody>
                    <a:bodyPr/>
                    <a:lstStyle/>
                    <a:p>
                      <a:r>
                        <a:rPr lang="en-GB" sz="2000" dirty="0">
                          <a:solidFill>
                            <a:schemeClr val="tx1"/>
                          </a:solidFill>
                          <a:latin typeface="MS Reference Sans Serif" panose="020B0604030504040204" pitchFamily="34" charset="0"/>
                        </a:rPr>
                        <a:t>Chocolate / ice cream</a:t>
                      </a:r>
                    </a:p>
                  </a:txBody>
                  <a:tcPr>
                    <a:solidFill>
                      <a:srgbClr val="B30838">
                        <a:alpha val="50000"/>
                      </a:srgbClr>
                    </a:solidFill>
                  </a:tcPr>
                </a:tc>
                <a:tc>
                  <a:txBody>
                    <a:bodyPr/>
                    <a:lstStyle/>
                    <a:p>
                      <a:r>
                        <a:rPr lang="en-GB" sz="2000" dirty="0">
                          <a:solidFill>
                            <a:schemeClr val="tx1"/>
                          </a:solidFill>
                          <a:latin typeface="MS Reference Sans Serif" panose="020B0604030504040204" pitchFamily="34" charset="0"/>
                        </a:rPr>
                        <a:t>Netherlands, Italy, Hungary, United Kingdom and Poland</a:t>
                      </a:r>
                    </a:p>
                  </a:txBody>
                  <a:tcPr>
                    <a:solidFill>
                      <a:srgbClr val="B30838">
                        <a:alpha val="50000"/>
                      </a:srgbClr>
                    </a:solidFill>
                  </a:tcPr>
                </a:tc>
                <a:extLst>
                  <a:ext uri="{0D108BD9-81ED-4DB2-BD59-A6C34878D82A}">
                    <a16:rowId xmlns:a16="http://schemas.microsoft.com/office/drawing/2014/main" val="1139649250"/>
                  </a:ext>
                </a:extLst>
              </a:tr>
              <a:tr h="725626">
                <a:tc>
                  <a:txBody>
                    <a:bodyPr/>
                    <a:lstStyle/>
                    <a:p>
                      <a:r>
                        <a:rPr lang="en-GB" sz="2000" kern="1200" dirty="0">
                          <a:solidFill>
                            <a:schemeClr val="tx1"/>
                          </a:solidFill>
                          <a:latin typeface="MS Reference Sans Serif" panose="020B0604030504040204" pitchFamily="34" charset="0"/>
                          <a:ea typeface="+mn-ea"/>
                          <a:cs typeface="+mn-cs"/>
                        </a:rPr>
                        <a:t>Company in Canada</a:t>
                      </a:r>
                    </a:p>
                  </a:txBody>
                  <a:tcPr>
                    <a:solidFill>
                      <a:srgbClr val="91B11B">
                        <a:alpha val="25000"/>
                      </a:srgbClr>
                    </a:solidFill>
                  </a:tcPr>
                </a:tc>
                <a:tc>
                  <a:txBody>
                    <a:bodyPr/>
                    <a:lstStyle/>
                    <a:p>
                      <a:r>
                        <a:rPr lang="en-GB" sz="2000" dirty="0">
                          <a:solidFill>
                            <a:schemeClr val="tx1"/>
                          </a:solidFill>
                          <a:latin typeface="MS Reference Sans Serif" panose="020B0604030504040204" pitchFamily="34" charset="0"/>
                        </a:rPr>
                        <a:t>Chocolate chips</a:t>
                      </a:r>
                    </a:p>
                  </a:txBody>
                  <a:tcPr>
                    <a:solidFill>
                      <a:srgbClr val="B30838">
                        <a:alpha val="25000"/>
                      </a:srgbClr>
                    </a:solidFill>
                  </a:tcPr>
                </a:tc>
                <a:tc>
                  <a:txBody>
                    <a:bodyPr/>
                    <a:lstStyle/>
                    <a:p>
                      <a:r>
                        <a:rPr lang="en-GB" sz="2000" dirty="0">
                          <a:solidFill>
                            <a:schemeClr val="tx1"/>
                          </a:solidFill>
                          <a:latin typeface="MS Reference Sans Serif" panose="020B0604030504040204" pitchFamily="34" charset="0"/>
                        </a:rPr>
                        <a:t>USA</a:t>
                      </a:r>
                    </a:p>
                  </a:txBody>
                  <a:tcPr>
                    <a:solidFill>
                      <a:srgbClr val="B30838">
                        <a:alpha val="25000"/>
                      </a:srgbClr>
                    </a:solidFill>
                  </a:tcPr>
                </a:tc>
                <a:extLst>
                  <a:ext uri="{0D108BD9-81ED-4DB2-BD59-A6C34878D82A}">
                    <a16:rowId xmlns:a16="http://schemas.microsoft.com/office/drawing/2014/main" val="601387504"/>
                  </a:ext>
                </a:extLst>
              </a:tr>
            </a:tbl>
          </a:graphicData>
        </a:graphic>
      </p:graphicFrame>
    </p:spTree>
    <p:extLst>
      <p:ext uri="{BB962C8B-B14F-4D97-AF65-F5344CB8AC3E}">
        <p14:creationId xmlns:p14="http://schemas.microsoft.com/office/powerpoint/2010/main" val="1269774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heme/theme1.xml><?xml version="1.0" encoding="utf-8"?>
<a:theme xmlns:a="http://schemas.openxmlformats.org/drawingml/2006/main" name="Office Theme">
  <a:themeElements>
    <a:clrScheme name="RA Rebrand">
      <a:dk1>
        <a:srgbClr val="175159"/>
      </a:dk1>
      <a:lt1>
        <a:srgbClr val="FFFFFF"/>
      </a:lt1>
      <a:dk2>
        <a:srgbClr val="175159"/>
      </a:dk2>
      <a:lt2>
        <a:srgbClr val="DEDBC3"/>
      </a:lt2>
      <a:accent1>
        <a:srgbClr val="93BA28"/>
      </a:accent1>
      <a:accent2>
        <a:srgbClr val="FFE030"/>
      </a:accent2>
      <a:accent3>
        <a:srgbClr val="FF7373"/>
      </a:accent3>
      <a:accent4>
        <a:srgbClr val="85C3E3"/>
      </a:accent4>
      <a:accent5>
        <a:srgbClr val="26DBD9"/>
      </a:accent5>
      <a:accent6>
        <a:srgbClr val="DE8FEB"/>
      </a:accent6>
      <a:hlink>
        <a:srgbClr val="FF7373"/>
      </a:hlink>
      <a:folHlink>
        <a:srgbClr val="FF737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190409" id="{D49AF937-2926-416D-AFAA-08BD20D92C26}" vid="{02E63DAF-D8C7-4D68-A2F2-A5A3F4A0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FBD638E5B4E4D8107D8B5D04B0E4C" ma:contentTypeVersion="8" ma:contentTypeDescription="Create a new document." ma:contentTypeScope="" ma:versionID="a028ca27ab592db178ef03e3025b66cd">
  <xsd:schema xmlns:xsd="http://www.w3.org/2001/XMLSchema" xmlns:xs="http://www.w3.org/2001/XMLSchema" xmlns:p="http://schemas.microsoft.com/office/2006/metadata/properties" xmlns:ns2="fc11ac5a-db5b-48a4-a086-58320ad2a600" xmlns:ns3="4511289e-f0ab-4b2b-8f19-4e750b5ab425" targetNamespace="http://schemas.microsoft.com/office/2006/metadata/properties" ma:root="true" ma:fieldsID="a43cbd20c760c05e66b10882c716cff8" ns2:_="" ns3:_="">
    <xsd:import namespace="fc11ac5a-db5b-48a4-a086-58320ad2a600"/>
    <xsd:import namespace="4511289e-f0ab-4b2b-8f19-4e750b5ab4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1ac5a-db5b-48a4-a086-58320ad2a6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1289e-f0ab-4b2b-8f19-4e750b5ab4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35E6D-B1A1-4F6E-8F47-74971611E1B3}">
  <ds:schemaRefs>
    <ds:schemaRef ds:uri="http://schemas.microsoft.com/sharepoint/v3/contenttype/forms"/>
  </ds:schemaRefs>
</ds:datastoreItem>
</file>

<file path=customXml/itemProps2.xml><?xml version="1.0" encoding="utf-8"?>
<ds:datastoreItem xmlns:ds="http://schemas.openxmlformats.org/officeDocument/2006/customXml" ds:itemID="{4F767D48-D5B3-4006-8EE6-4EFE8219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1ac5a-db5b-48a4-a086-58320ad2a600"/>
    <ds:schemaRef ds:uri="4511289e-f0ab-4b2b-8f19-4e750b5ab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26853E-ED32-402F-B884-2573C648A80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c11ac5a-db5b-48a4-a086-58320ad2a600"/>
    <ds:schemaRef ds:uri="http://purl.org/dc/terms/"/>
    <ds:schemaRef ds:uri="http://schemas.openxmlformats.org/package/2006/metadata/core-properties"/>
    <ds:schemaRef ds:uri="4511289e-f0ab-4b2b-8f19-4e750b5ab4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PPT-template-190409</Template>
  <TotalTime>2733</TotalTime>
  <Words>5166</Words>
  <Application>Microsoft Office PowerPoint</Application>
  <PresentationFormat>Widescreen</PresentationFormat>
  <Paragraphs>443</Paragraphs>
  <Slides>46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Franklin Gothic Book</vt:lpstr>
      <vt:lpstr>MS Reference Sans Serif</vt:lpstr>
      <vt:lpstr>Office Theme</vt:lpstr>
      <vt:lpstr>Welcome to the RA SAS Chain of Custody course</vt:lpstr>
      <vt:lpstr> Case study 1</vt:lpstr>
      <vt:lpstr> Case study 1 – Total Cacao</vt:lpstr>
      <vt:lpstr> Case study 1 – Total Cacao</vt:lpstr>
      <vt:lpstr> Case study 1 – Total Cacao</vt:lpstr>
      <vt:lpstr> Case study 1 – Total Cacao</vt:lpstr>
      <vt:lpstr> Case study 1 – Total Cacao</vt:lpstr>
      <vt:lpstr> Case study 1 – Total Cacao</vt:lpstr>
      <vt:lpstr> Case study 1 – Total Cacao</vt:lpstr>
      <vt:lpstr> Case study 1 – Total Cacao</vt:lpstr>
      <vt:lpstr> Case study 1 – Total Cacao</vt:lpstr>
      <vt:lpstr> Case study 1 – Total Cacao</vt:lpstr>
      <vt:lpstr>Case study 1 – Total Cacao</vt:lpstr>
      <vt:lpstr>Case study 1 – Total Cacao - Questions</vt:lpstr>
      <vt:lpstr>Case study 1 – Total Cacao – Questions </vt:lpstr>
      <vt:lpstr>Case study 1 – Total Cacao</vt:lpstr>
      <vt:lpstr>Case study 1 – Total Cacao – Answers </vt:lpstr>
      <vt:lpstr>Case study 1 – Total Cacao – Answers </vt:lpstr>
      <vt:lpstr> Case study 2</vt:lpstr>
      <vt:lpstr>Case study 2 – Orange Group</vt:lpstr>
      <vt:lpstr>Case study 2 – Orange Group</vt:lpstr>
      <vt:lpstr>Case study 2 – Orange Group</vt:lpstr>
      <vt:lpstr>Case study 2 – Orange Group</vt:lpstr>
      <vt:lpstr>Case study 2 – Orange Group</vt:lpstr>
      <vt:lpstr>Case study 2 – Orange Group</vt:lpstr>
      <vt:lpstr>Case study 2 – Orange Group - Questions</vt:lpstr>
      <vt:lpstr>Case study 2 – Orange Group - Questions</vt:lpstr>
      <vt:lpstr>Case study 2 – Orange Group</vt:lpstr>
      <vt:lpstr>Case study 2 – Orange Group - Answers</vt:lpstr>
      <vt:lpstr>Case study 2 – Orange Group - answers</vt:lpstr>
      <vt:lpstr>Case study 2 – Orange Group - Answers</vt:lpstr>
      <vt:lpstr> Case study 3</vt:lpstr>
      <vt:lpstr>Case study 3 – San Cocho Mill</vt:lpstr>
      <vt:lpstr>Case study 3 – San Cocho Mill</vt:lpstr>
      <vt:lpstr>Case study 3 – San Cocho Mill</vt:lpstr>
      <vt:lpstr>Case study 3 – San Cocho Mill</vt:lpstr>
      <vt:lpstr>Case study 3 – San Cocho Mill</vt:lpstr>
      <vt:lpstr>Case study 3 – San Cocho Mill</vt:lpstr>
      <vt:lpstr>Case study 3 – San Cocho Mill - background</vt:lpstr>
      <vt:lpstr>Case study 3 – San Cocho Mill</vt:lpstr>
      <vt:lpstr>Case study 3 – San Cocho Mill - Questions</vt:lpstr>
      <vt:lpstr>Case study 3 – San Cocho Mill</vt:lpstr>
      <vt:lpstr>Case study 3 – San Cocho Mill - Answers</vt:lpstr>
      <vt:lpstr>Case study 3 – San Cocho Mill - Answers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Title Slide</dc:title>
  <dc:creator>Aubrey Billings</dc:creator>
  <cp:lastModifiedBy>Emily Donovan</cp:lastModifiedBy>
  <cp:revision>3</cp:revision>
  <cp:lastPrinted>2019-01-11T15:37:05Z</cp:lastPrinted>
  <dcterms:created xsi:type="dcterms:W3CDTF">2019-05-07T17:52:24Z</dcterms:created>
  <dcterms:modified xsi:type="dcterms:W3CDTF">2019-05-16T18:15:45Z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0x010100DB1FBD638E5B4E4D8107D8B5D04B0E4C</vt:lpwstr>
  </property>
</Properties>
</file>