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60"/>
  </p:notesMasterIdLst>
  <p:handoutMasterIdLst>
    <p:handoutMasterId r:id="rId61"/>
  </p:handoutMasterIdLst>
  <p:sldIdLst>
    <p:sldId id="318" r:id="rId5"/>
    <p:sldId id="397" r:id="rId6"/>
    <p:sldId id="412" r:id="rId7"/>
    <p:sldId id="399" r:id="rId8"/>
    <p:sldId id="402" r:id="rId9"/>
    <p:sldId id="400" r:id="rId10"/>
    <p:sldId id="403" r:id="rId11"/>
    <p:sldId id="401" r:id="rId12"/>
    <p:sldId id="404" r:id="rId13"/>
    <p:sldId id="405" r:id="rId14"/>
    <p:sldId id="406" r:id="rId15"/>
    <p:sldId id="407" r:id="rId16"/>
    <p:sldId id="409" r:id="rId17"/>
    <p:sldId id="410" r:id="rId18"/>
    <p:sldId id="411" r:id="rId19"/>
    <p:sldId id="413" r:id="rId20"/>
    <p:sldId id="414" r:id="rId21"/>
    <p:sldId id="415" r:id="rId22"/>
    <p:sldId id="416" r:id="rId23"/>
    <p:sldId id="417" r:id="rId24"/>
    <p:sldId id="418" r:id="rId25"/>
    <p:sldId id="419" r:id="rId26"/>
    <p:sldId id="420" r:id="rId27"/>
    <p:sldId id="421" r:id="rId28"/>
    <p:sldId id="423" r:id="rId29"/>
    <p:sldId id="422" r:id="rId30"/>
    <p:sldId id="424" r:id="rId31"/>
    <p:sldId id="425" r:id="rId32"/>
    <p:sldId id="426" r:id="rId33"/>
    <p:sldId id="429" r:id="rId34"/>
    <p:sldId id="430" r:id="rId35"/>
    <p:sldId id="431" r:id="rId36"/>
    <p:sldId id="432" r:id="rId37"/>
    <p:sldId id="433" r:id="rId38"/>
    <p:sldId id="434" r:id="rId39"/>
    <p:sldId id="452" r:id="rId40"/>
    <p:sldId id="436" r:id="rId41"/>
    <p:sldId id="437" r:id="rId42"/>
    <p:sldId id="440" r:id="rId43"/>
    <p:sldId id="439" r:id="rId44"/>
    <p:sldId id="442" r:id="rId45"/>
    <p:sldId id="438" r:id="rId46"/>
    <p:sldId id="443" r:id="rId47"/>
    <p:sldId id="441" r:id="rId48"/>
    <p:sldId id="444" r:id="rId49"/>
    <p:sldId id="445" r:id="rId50"/>
    <p:sldId id="446" r:id="rId51"/>
    <p:sldId id="447" r:id="rId52"/>
    <p:sldId id="427" r:id="rId53"/>
    <p:sldId id="428" r:id="rId54"/>
    <p:sldId id="448" r:id="rId55"/>
    <p:sldId id="449" r:id="rId56"/>
    <p:sldId id="450" r:id="rId57"/>
    <p:sldId id="451"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kar kay" initials="hkk" lastIdx="5" clrIdx="0">
    <p:extLst>
      <p:ext uri="{19B8F6BF-5375-455C-9EA6-DF929625EA0E}">
        <p15:presenceInfo xmlns:p15="http://schemas.microsoft.com/office/powerpoint/2012/main" userId="cee5befbbc48068d" providerId="Windows Live"/>
      </p:ext>
    </p:extLst>
  </p:cmAuthor>
  <p:cmAuthor id="2" name="Aubrey Billings" initials="AB" lastIdx="1" clrIdx="1">
    <p:extLst>
      <p:ext uri="{19B8F6BF-5375-455C-9EA6-DF929625EA0E}">
        <p15:presenceInfo xmlns:p15="http://schemas.microsoft.com/office/powerpoint/2012/main" userId="S-1-5-21-878051583-233380639-1538882281-37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39"/>
    <a:srgbClr val="0D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E13E7-09AA-4278-B627-3D7262B16E9C}" v="306" dt="2019-05-14T17:03:24.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p:restoredTop sz="94578"/>
  </p:normalViewPr>
  <p:slideViewPr>
    <p:cSldViewPr snapToGrid="0" snapToObjects="1">
      <p:cViewPr varScale="1">
        <p:scale>
          <a:sx n="102" d="100"/>
          <a:sy n="102" d="100"/>
        </p:scale>
        <p:origin x="150" y="234"/>
      </p:cViewPr>
      <p:guideLst/>
    </p:cSldViewPr>
  </p:slideViewPr>
  <p:notesTextViewPr>
    <p:cViewPr>
      <p:scale>
        <a:sx n="1" d="1"/>
        <a:sy n="1" d="1"/>
      </p:scale>
      <p:origin x="0" y="0"/>
    </p:cViewPr>
  </p:notesTextViewPr>
  <p:notesViewPr>
    <p:cSldViewPr snapToGrid="0" snapToObjects="1">
      <p:cViewPr varScale="1">
        <p:scale>
          <a:sx n="116" d="100"/>
          <a:sy n="116" d="100"/>
        </p:scale>
        <p:origin x="4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D1FA7-5D4F-9344-BE0D-55EEDB15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3E9E3-71D9-884B-861B-8C6B7A3357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E98D2-61B2-4A46-B573-178E7EF2D4EC}" type="datetimeFigureOut">
              <a:rPr lang="en-US" smtClean="0"/>
              <a:t>5/15/2019</a:t>
            </a:fld>
            <a:endParaRPr lang="en-US"/>
          </a:p>
        </p:txBody>
      </p:sp>
      <p:sp>
        <p:nvSpPr>
          <p:cNvPr id="4" name="Footer Placeholder 3">
            <a:extLst>
              <a:ext uri="{FF2B5EF4-FFF2-40B4-BE49-F238E27FC236}">
                <a16:creationId xmlns:a16="http://schemas.microsoft.com/office/drawing/2014/main" id="{20602731-7D24-9943-A219-54A82D544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82F9E-4766-C143-BE6C-13600321BF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7C56A-0264-3B45-A1B1-C18F731BFF37}" type="slidenum">
              <a:rPr lang="en-US" smtClean="0"/>
              <a:t>‹#›</a:t>
            </a:fld>
            <a:endParaRPr lang="en-US"/>
          </a:p>
        </p:txBody>
      </p:sp>
    </p:spTree>
    <p:extLst>
      <p:ext uri="{BB962C8B-B14F-4D97-AF65-F5344CB8AC3E}">
        <p14:creationId xmlns:p14="http://schemas.microsoft.com/office/powerpoint/2010/main" val="93005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95AD-50B1-3140-BED5-44205FCC8515}"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B7DB6-5A55-3146-B4EA-6DC91481F5EF}" type="slidenum">
              <a:rPr lang="en-US" smtClean="0"/>
              <a:t>‹#›</a:t>
            </a:fld>
            <a:endParaRPr lang="en-US"/>
          </a:p>
        </p:txBody>
      </p:sp>
    </p:spTree>
    <p:extLst>
      <p:ext uri="{BB962C8B-B14F-4D97-AF65-F5344CB8AC3E}">
        <p14:creationId xmlns:p14="http://schemas.microsoft.com/office/powerpoint/2010/main" val="210410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bg2">
                    <a:lumMod val="25000"/>
                  </a:schemeClr>
                </a:solidFill>
              </a:rPr>
              <a:t>This module contains different exercises for the application of the concepts and requirements of the </a:t>
            </a:r>
            <a:r>
              <a:rPr lang="en-US" dirty="0" err="1">
                <a:solidFill>
                  <a:schemeClr val="bg2">
                    <a:lumMod val="25000"/>
                  </a:schemeClr>
                </a:solidFill>
              </a:rPr>
              <a:t>CoC</a:t>
            </a:r>
            <a:r>
              <a:rPr lang="en-US" dirty="0">
                <a:solidFill>
                  <a:schemeClr val="bg2">
                    <a:lumMod val="25000"/>
                  </a:schemeClr>
                </a:solidFill>
              </a:rPr>
              <a:t> System as well as for the application of </a:t>
            </a:r>
            <a:r>
              <a:rPr lang="en-US" dirty="0"/>
              <a:t>certain useful skills for carrying out quality audits.</a:t>
            </a:r>
          </a:p>
          <a:p>
            <a:pPr marL="0" indent="0">
              <a:buNone/>
            </a:pPr>
            <a:endParaRPr lang="en-US" dirty="0"/>
          </a:p>
          <a:p>
            <a:r>
              <a:rPr lang="en-US" dirty="0">
                <a:solidFill>
                  <a:schemeClr val="bg2">
                    <a:lumMod val="25000"/>
                  </a:schemeClr>
                </a:solidFill>
              </a:rPr>
              <a:t>The exercises may be used individually or in a group. The instructor may incorporate these as part of a workshop or as an additional task. The individual student can self-evaluate his or her knowledge using these practices and analyze the results with other colleagues.</a:t>
            </a:r>
          </a:p>
          <a:p>
            <a:endParaRPr lang="en-US" dirty="0">
              <a:solidFill>
                <a:schemeClr val="bg2">
                  <a:lumMod val="25000"/>
                </a:schemeClr>
              </a:solidFill>
            </a:endParaRPr>
          </a:p>
          <a:p>
            <a:r>
              <a:rPr lang="en-US" dirty="0">
                <a:solidFill>
                  <a:schemeClr val="bg2">
                    <a:lumMod val="25000"/>
                  </a:schemeClr>
                </a:solidFill>
              </a:rPr>
              <a:t>Each exercise has its own instructions. The solutions and answers for each one are found at the end of the module. </a:t>
            </a:r>
          </a:p>
          <a:p>
            <a:endParaRPr lang="en-US" dirty="0">
              <a:solidFill>
                <a:schemeClr val="bg2">
                  <a:lumMod val="25000"/>
                </a:schemeClr>
              </a:solidFill>
            </a:endParaRPr>
          </a:p>
          <a:p>
            <a:pPr>
              <a:buNone/>
            </a:pPr>
            <a:r>
              <a:rPr lang="en-US" dirty="0">
                <a:solidFill>
                  <a:schemeClr val="bg2">
                    <a:lumMod val="25000"/>
                  </a:schemeClr>
                </a:solidFill>
              </a:rPr>
              <a:t>Some exercises have several correct answers, mainly for case studies or when it is necessary to design or plan something. In these cases, the answers contained in this document should be taken as reference.</a:t>
            </a:r>
          </a:p>
          <a:p>
            <a:pPr>
              <a:buNone/>
            </a:pPr>
            <a:endParaRPr lang="en-US"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Each </a:t>
            </a:r>
            <a:r>
              <a:rPr lang="en-US" b="1" dirty="0" err="1"/>
              <a:t>organisation</a:t>
            </a:r>
            <a:r>
              <a:rPr lang="en-US" b="1" dirty="0"/>
              <a:t> may design new exercises and add these to their training activities. SAN welcomes the submission of these exercises so that they can be shared with other participants to exchange knowledge and enrich the analysis of the topics</a:t>
            </a:r>
            <a:r>
              <a:rPr lang="es-CR" b="1" dirty="0"/>
              <a:t>.</a:t>
            </a:r>
          </a:p>
          <a:p>
            <a:pPr>
              <a:buNone/>
            </a:pPr>
            <a:endParaRPr lang="en-US" dirty="0">
              <a:solidFill>
                <a:schemeClr val="bg2">
                  <a:lumMod val="25000"/>
                </a:schemeClr>
              </a:solidFill>
            </a:endParaRPr>
          </a:p>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a:t>
            </a:fld>
            <a:endParaRPr lang="en-GB"/>
          </a:p>
        </p:txBody>
      </p:sp>
    </p:spTree>
    <p:extLst>
      <p:ext uri="{BB962C8B-B14F-4D97-AF65-F5344CB8AC3E}">
        <p14:creationId xmlns:p14="http://schemas.microsoft.com/office/powerpoint/2010/main" val="182198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12</a:t>
            </a:fld>
            <a:endParaRPr lang="en-GB"/>
          </a:p>
        </p:txBody>
      </p:sp>
    </p:spTree>
    <p:extLst>
      <p:ext uri="{BB962C8B-B14F-4D97-AF65-F5344CB8AC3E}">
        <p14:creationId xmlns:p14="http://schemas.microsoft.com/office/powerpoint/2010/main" val="171372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13</a:t>
            </a:fld>
            <a:endParaRPr lang="en-GB"/>
          </a:p>
        </p:txBody>
      </p:sp>
    </p:spTree>
    <p:extLst>
      <p:ext uri="{BB962C8B-B14F-4D97-AF65-F5344CB8AC3E}">
        <p14:creationId xmlns:p14="http://schemas.microsoft.com/office/powerpoint/2010/main" val="366933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14</a:t>
            </a:fld>
            <a:endParaRPr lang="en-GB"/>
          </a:p>
        </p:txBody>
      </p:sp>
    </p:spTree>
    <p:extLst>
      <p:ext uri="{BB962C8B-B14F-4D97-AF65-F5344CB8AC3E}">
        <p14:creationId xmlns:p14="http://schemas.microsoft.com/office/powerpoint/2010/main" val="80150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15</a:t>
            </a:fld>
            <a:endParaRPr lang="en-GB"/>
          </a:p>
        </p:txBody>
      </p:sp>
    </p:spTree>
    <p:extLst>
      <p:ext uri="{BB962C8B-B14F-4D97-AF65-F5344CB8AC3E}">
        <p14:creationId xmlns:p14="http://schemas.microsoft.com/office/powerpoint/2010/main" val="16673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16</a:t>
            </a:fld>
            <a:endParaRPr lang="en-GB"/>
          </a:p>
        </p:txBody>
      </p:sp>
    </p:spTree>
    <p:extLst>
      <p:ext uri="{BB962C8B-B14F-4D97-AF65-F5344CB8AC3E}">
        <p14:creationId xmlns:p14="http://schemas.microsoft.com/office/powerpoint/2010/main" val="355959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17</a:t>
            </a:fld>
            <a:endParaRPr lang="en-GB"/>
          </a:p>
        </p:txBody>
      </p:sp>
    </p:spTree>
    <p:extLst>
      <p:ext uri="{BB962C8B-B14F-4D97-AF65-F5344CB8AC3E}">
        <p14:creationId xmlns:p14="http://schemas.microsoft.com/office/powerpoint/2010/main" val="415714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18</a:t>
            </a:fld>
            <a:endParaRPr lang="en-GB"/>
          </a:p>
        </p:txBody>
      </p:sp>
    </p:spTree>
    <p:extLst>
      <p:ext uri="{BB962C8B-B14F-4D97-AF65-F5344CB8AC3E}">
        <p14:creationId xmlns:p14="http://schemas.microsoft.com/office/powerpoint/2010/main" val="387662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19</a:t>
            </a:fld>
            <a:endParaRPr lang="en-GB"/>
          </a:p>
        </p:txBody>
      </p:sp>
    </p:spTree>
    <p:extLst>
      <p:ext uri="{BB962C8B-B14F-4D97-AF65-F5344CB8AC3E}">
        <p14:creationId xmlns:p14="http://schemas.microsoft.com/office/powerpoint/2010/main" val="31868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20</a:t>
            </a:fld>
            <a:endParaRPr lang="en-GB"/>
          </a:p>
        </p:txBody>
      </p:sp>
    </p:spTree>
    <p:extLst>
      <p:ext uri="{BB962C8B-B14F-4D97-AF65-F5344CB8AC3E}">
        <p14:creationId xmlns:p14="http://schemas.microsoft.com/office/powerpoint/2010/main" val="263677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21</a:t>
            </a:fld>
            <a:endParaRPr lang="en-GB"/>
          </a:p>
        </p:txBody>
      </p:sp>
    </p:spTree>
    <p:extLst>
      <p:ext uri="{BB962C8B-B14F-4D97-AF65-F5344CB8AC3E}">
        <p14:creationId xmlns:p14="http://schemas.microsoft.com/office/powerpoint/2010/main" val="340865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a:t>
            </a:fld>
            <a:endParaRPr lang="en-GB"/>
          </a:p>
        </p:txBody>
      </p:sp>
    </p:spTree>
    <p:extLst>
      <p:ext uri="{BB962C8B-B14F-4D97-AF65-F5344CB8AC3E}">
        <p14:creationId xmlns:p14="http://schemas.microsoft.com/office/powerpoint/2010/main" val="388857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22</a:t>
            </a:fld>
            <a:endParaRPr lang="en-GB"/>
          </a:p>
        </p:txBody>
      </p:sp>
    </p:spTree>
    <p:extLst>
      <p:ext uri="{BB962C8B-B14F-4D97-AF65-F5344CB8AC3E}">
        <p14:creationId xmlns:p14="http://schemas.microsoft.com/office/powerpoint/2010/main" val="4021062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23</a:t>
            </a:fld>
            <a:endParaRPr lang="en-GB"/>
          </a:p>
        </p:txBody>
      </p:sp>
    </p:spTree>
    <p:extLst>
      <p:ext uri="{BB962C8B-B14F-4D97-AF65-F5344CB8AC3E}">
        <p14:creationId xmlns:p14="http://schemas.microsoft.com/office/powerpoint/2010/main" val="413830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24</a:t>
            </a:fld>
            <a:endParaRPr lang="en-GB"/>
          </a:p>
        </p:txBody>
      </p:sp>
    </p:spTree>
    <p:extLst>
      <p:ext uri="{BB962C8B-B14F-4D97-AF65-F5344CB8AC3E}">
        <p14:creationId xmlns:p14="http://schemas.microsoft.com/office/powerpoint/2010/main" val="57361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25</a:t>
            </a:fld>
            <a:endParaRPr lang="en-GB"/>
          </a:p>
        </p:txBody>
      </p:sp>
    </p:spTree>
    <p:extLst>
      <p:ext uri="{BB962C8B-B14F-4D97-AF65-F5344CB8AC3E}">
        <p14:creationId xmlns:p14="http://schemas.microsoft.com/office/powerpoint/2010/main" val="357782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26</a:t>
            </a:fld>
            <a:endParaRPr lang="en-GB"/>
          </a:p>
        </p:txBody>
      </p:sp>
    </p:spTree>
    <p:extLst>
      <p:ext uri="{BB962C8B-B14F-4D97-AF65-F5344CB8AC3E}">
        <p14:creationId xmlns:p14="http://schemas.microsoft.com/office/powerpoint/2010/main" val="284095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27</a:t>
            </a:fld>
            <a:endParaRPr lang="en-GB"/>
          </a:p>
        </p:txBody>
      </p:sp>
    </p:spTree>
    <p:extLst>
      <p:ext uri="{BB962C8B-B14F-4D97-AF65-F5344CB8AC3E}">
        <p14:creationId xmlns:p14="http://schemas.microsoft.com/office/powerpoint/2010/main" val="4249012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28</a:t>
            </a:fld>
            <a:endParaRPr lang="en-GB"/>
          </a:p>
        </p:txBody>
      </p:sp>
    </p:spTree>
    <p:extLst>
      <p:ext uri="{BB962C8B-B14F-4D97-AF65-F5344CB8AC3E}">
        <p14:creationId xmlns:p14="http://schemas.microsoft.com/office/powerpoint/2010/main" val="3089172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29</a:t>
            </a:fld>
            <a:endParaRPr lang="en-GB"/>
          </a:p>
        </p:txBody>
      </p:sp>
    </p:spTree>
    <p:extLst>
      <p:ext uri="{BB962C8B-B14F-4D97-AF65-F5344CB8AC3E}">
        <p14:creationId xmlns:p14="http://schemas.microsoft.com/office/powerpoint/2010/main" val="1425745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30</a:t>
            </a:fld>
            <a:endParaRPr lang="en-GB"/>
          </a:p>
        </p:txBody>
      </p:sp>
    </p:spTree>
    <p:extLst>
      <p:ext uri="{BB962C8B-B14F-4D97-AF65-F5344CB8AC3E}">
        <p14:creationId xmlns:p14="http://schemas.microsoft.com/office/powerpoint/2010/main" val="2150181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31</a:t>
            </a:fld>
            <a:endParaRPr lang="en-GB"/>
          </a:p>
        </p:txBody>
      </p:sp>
    </p:spTree>
    <p:extLst>
      <p:ext uri="{BB962C8B-B14F-4D97-AF65-F5344CB8AC3E}">
        <p14:creationId xmlns:p14="http://schemas.microsoft.com/office/powerpoint/2010/main" val="243136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a:t>
            </a:fld>
            <a:endParaRPr lang="en-GB"/>
          </a:p>
        </p:txBody>
      </p:sp>
    </p:spTree>
    <p:extLst>
      <p:ext uri="{BB962C8B-B14F-4D97-AF65-F5344CB8AC3E}">
        <p14:creationId xmlns:p14="http://schemas.microsoft.com/office/powerpoint/2010/main" val="1695560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32</a:t>
            </a:fld>
            <a:endParaRPr lang="en-GB"/>
          </a:p>
        </p:txBody>
      </p:sp>
    </p:spTree>
    <p:extLst>
      <p:ext uri="{BB962C8B-B14F-4D97-AF65-F5344CB8AC3E}">
        <p14:creationId xmlns:p14="http://schemas.microsoft.com/office/powerpoint/2010/main" val="1774083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33</a:t>
            </a:fld>
            <a:endParaRPr lang="en-GB"/>
          </a:p>
        </p:txBody>
      </p:sp>
    </p:spTree>
    <p:extLst>
      <p:ext uri="{BB962C8B-B14F-4D97-AF65-F5344CB8AC3E}">
        <p14:creationId xmlns:p14="http://schemas.microsoft.com/office/powerpoint/2010/main" val="3133405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rPr>
              <a:t>Some exercises may have several correct answers, especially the case studies or when it is necessary to design or plan something. In these cases, the answers contained in this document should be taken as a point of reference only.</a:t>
            </a:r>
          </a:p>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34</a:t>
            </a:fld>
            <a:endParaRPr lang="en-GB"/>
          </a:p>
        </p:txBody>
      </p:sp>
    </p:spTree>
    <p:extLst>
      <p:ext uri="{BB962C8B-B14F-4D97-AF65-F5344CB8AC3E}">
        <p14:creationId xmlns:p14="http://schemas.microsoft.com/office/powerpoint/2010/main" val="1385330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35</a:t>
            </a:fld>
            <a:endParaRPr lang="en-GB"/>
          </a:p>
        </p:txBody>
      </p:sp>
    </p:spTree>
    <p:extLst>
      <p:ext uri="{BB962C8B-B14F-4D97-AF65-F5344CB8AC3E}">
        <p14:creationId xmlns:p14="http://schemas.microsoft.com/office/powerpoint/2010/main" val="782588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36</a:t>
            </a:fld>
            <a:endParaRPr lang="en-GB"/>
          </a:p>
        </p:txBody>
      </p:sp>
    </p:spTree>
    <p:extLst>
      <p:ext uri="{BB962C8B-B14F-4D97-AF65-F5344CB8AC3E}">
        <p14:creationId xmlns:p14="http://schemas.microsoft.com/office/powerpoint/2010/main" val="385023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37</a:t>
            </a:fld>
            <a:endParaRPr lang="en-GB"/>
          </a:p>
        </p:txBody>
      </p:sp>
    </p:spTree>
    <p:extLst>
      <p:ext uri="{BB962C8B-B14F-4D97-AF65-F5344CB8AC3E}">
        <p14:creationId xmlns:p14="http://schemas.microsoft.com/office/powerpoint/2010/main" val="2999852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38</a:t>
            </a:fld>
            <a:endParaRPr lang="en-GB"/>
          </a:p>
        </p:txBody>
      </p:sp>
    </p:spTree>
    <p:extLst>
      <p:ext uri="{BB962C8B-B14F-4D97-AF65-F5344CB8AC3E}">
        <p14:creationId xmlns:p14="http://schemas.microsoft.com/office/powerpoint/2010/main" val="3234560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39</a:t>
            </a:fld>
            <a:endParaRPr lang="en-GB"/>
          </a:p>
        </p:txBody>
      </p:sp>
    </p:spTree>
    <p:extLst>
      <p:ext uri="{BB962C8B-B14F-4D97-AF65-F5344CB8AC3E}">
        <p14:creationId xmlns:p14="http://schemas.microsoft.com/office/powerpoint/2010/main" val="312927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40</a:t>
            </a:fld>
            <a:endParaRPr lang="en-GB"/>
          </a:p>
        </p:txBody>
      </p:sp>
    </p:spTree>
    <p:extLst>
      <p:ext uri="{BB962C8B-B14F-4D97-AF65-F5344CB8AC3E}">
        <p14:creationId xmlns:p14="http://schemas.microsoft.com/office/powerpoint/2010/main" val="3809460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41</a:t>
            </a:fld>
            <a:endParaRPr lang="en-GB"/>
          </a:p>
        </p:txBody>
      </p:sp>
    </p:spTree>
    <p:extLst>
      <p:ext uri="{BB962C8B-B14F-4D97-AF65-F5344CB8AC3E}">
        <p14:creationId xmlns:p14="http://schemas.microsoft.com/office/powerpoint/2010/main" val="401197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6</a:t>
            </a:fld>
            <a:endParaRPr lang="en-GB"/>
          </a:p>
        </p:txBody>
      </p:sp>
    </p:spTree>
    <p:extLst>
      <p:ext uri="{BB962C8B-B14F-4D97-AF65-F5344CB8AC3E}">
        <p14:creationId xmlns:p14="http://schemas.microsoft.com/office/powerpoint/2010/main" val="53026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42</a:t>
            </a:fld>
            <a:endParaRPr lang="en-GB"/>
          </a:p>
        </p:txBody>
      </p:sp>
    </p:spTree>
    <p:extLst>
      <p:ext uri="{BB962C8B-B14F-4D97-AF65-F5344CB8AC3E}">
        <p14:creationId xmlns:p14="http://schemas.microsoft.com/office/powerpoint/2010/main" val="2560767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43</a:t>
            </a:fld>
            <a:endParaRPr lang="en-GB"/>
          </a:p>
        </p:txBody>
      </p:sp>
    </p:spTree>
    <p:extLst>
      <p:ext uri="{BB962C8B-B14F-4D97-AF65-F5344CB8AC3E}">
        <p14:creationId xmlns:p14="http://schemas.microsoft.com/office/powerpoint/2010/main" val="2805151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44</a:t>
            </a:fld>
            <a:endParaRPr lang="en-GB"/>
          </a:p>
        </p:txBody>
      </p:sp>
    </p:spTree>
    <p:extLst>
      <p:ext uri="{BB962C8B-B14F-4D97-AF65-F5344CB8AC3E}">
        <p14:creationId xmlns:p14="http://schemas.microsoft.com/office/powerpoint/2010/main" val="2474222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45</a:t>
            </a:fld>
            <a:endParaRPr lang="en-GB"/>
          </a:p>
        </p:txBody>
      </p:sp>
    </p:spTree>
    <p:extLst>
      <p:ext uri="{BB962C8B-B14F-4D97-AF65-F5344CB8AC3E}">
        <p14:creationId xmlns:p14="http://schemas.microsoft.com/office/powerpoint/2010/main" val="4212689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46</a:t>
            </a:fld>
            <a:endParaRPr lang="en-GB"/>
          </a:p>
        </p:txBody>
      </p:sp>
    </p:spTree>
    <p:extLst>
      <p:ext uri="{BB962C8B-B14F-4D97-AF65-F5344CB8AC3E}">
        <p14:creationId xmlns:p14="http://schemas.microsoft.com/office/powerpoint/2010/main" val="3230801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47</a:t>
            </a:fld>
            <a:endParaRPr lang="en-GB"/>
          </a:p>
        </p:txBody>
      </p:sp>
    </p:spTree>
    <p:extLst>
      <p:ext uri="{BB962C8B-B14F-4D97-AF65-F5344CB8AC3E}">
        <p14:creationId xmlns:p14="http://schemas.microsoft.com/office/powerpoint/2010/main" val="2503744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48</a:t>
            </a:fld>
            <a:endParaRPr lang="en-GB"/>
          </a:p>
        </p:txBody>
      </p:sp>
    </p:spTree>
    <p:extLst>
      <p:ext uri="{BB962C8B-B14F-4D97-AF65-F5344CB8AC3E}">
        <p14:creationId xmlns:p14="http://schemas.microsoft.com/office/powerpoint/2010/main" val="997985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49</a:t>
            </a:fld>
            <a:endParaRPr lang="en-GB"/>
          </a:p>
        </p:txBody>
      </p:sp>
    </p:spTree>
    <p:extLst>
      <p:ext uri="{BB962C8B-B14F-4D97-AF65-F5344CB8AC3E}">
        <p14:creationId xmlns:p14="http://schemas.microsoft.com/office/powerpoint/2010/main" val="3560860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50</a:t>
            </a:fld>
            <a:endParaRPr lang="en-GB"/>
          </a:p>
        </p:txBody>
      </p:sp>
    </p:spTree>
    <p:extLst>
      <p:ext uri="{BB962C8B-B14F-4D97-AF65-F5344CB8AC3E}">
        <p14:creationId xmlns:p14="http://schemas.microsoft.com/office/powerpoint/2010/main" val="3595086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51</a:t>
            </a:fld>
            <a:endParaRPr lang="en-GB"/>
          </a:p>
        </p:txBody>
      </p:sp>
    </p:spTree>
    <p:extLst>
      <p:ext uri="{BB962C8B-B14F-4D97-AF65-F5344CB8AC3E}">
        <p14:creationId xmlns:p14="http://schemas.microsoft.com/office/powerpoint/2010/main" val="175050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7</a:t>
            </a:fld>
            <a:endParaRPr lang="en-GB"/>
          </a:p>
        </p:txBody>
      </p:sp>
    </p:spTree>
    <p:extLst>
      <p:ext uri="{BB962C8B-B14F-4D97-AF65-F5344CB8AC3E}">
        <p14:creationId xmlns:p14="http://schemas.microsoft.com/office/powerpoint/2010/main" val="2122990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52</a:t>
            </a:fld>
            <a:endParaRPr lang="en-GB"/>
          </a:p>
        </p:txBody>
      </p:sp>
    </p:spTree>
    <p:extLst>
      <p:ext uri="{BB962C8B-B14F-4D97-AF65-F5344CB8AC3E}">
        <p14:creationId xmlns:p14="http://schemas.microsoft.com/office/powerpoint/2010/main" val="93839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53</a:t>
            </a:fld>
            <a:endParaRPr lang="en-GB"/>
          </a:p>
        </p:txBody>
      </p:sp>
    </p:spTree>
    <p:extLst>
      <p:ext uri="{BB962C8B-B14F-4D97-AF65-F5344CB8AC3E}">
        <p14:creationId xmlns:p14="http://schemas.microsoft.com/office/powerpoint/2010/main" val="3689534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54</a:t>
            </a:fld>
            <a:endParaRPr lang="en-GB"/>
          </a:p>
        </p:txBody>
      </p:sp>
    </p:spTree>
    <p:extLst>
      <p:ext uri="{BB962C8B-B14F-4D97-AF65-F5344CB8AC3E}">
        <p14:creationId xmlns:p14="http://schemas.microsoft.com/office/powerpoint/2010/main" val="219023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8</a:t>
            </a:fld>
            <a:endParaRPr lang="en-GB"/>
          </a:p>
        </p:txBody>
      </p:sp>
    </p:spTree>
    <p:extLst>
      <p:ext uri="{BB962C8B-B14F-4D97-AF65-F5344CB8AC3E}">
        <p14:creationId xmlns:p14="http://schemas.microsoft.com/office/powerpoint/2010/main" val="144779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9</a:t>
            </a:fld>
            <a:endParaRPr lang="en-GB"/>
          </a:p>
        </p:txBody>
      </p:sp>
    </p:spTree>
    <p:extLst>
      <p:ext uri="{BB962C8B-B14F-4D97-AF65-F5344CB8AC3E}">
        <p14:creationId xmlns:p14="http://schemas.microsoft.com/office/powerpoint/2010/main" val="272701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dirty="0" err="1"/>
              <a:t>The</a:t>
            </a:r>
            <a:r>
              <a:rPr lang="es-CR" dirty="0"/>
              <a:t> </a:t>
            </a:r>
            <a:r>
              <a:rPr lang="es-CR" dirty="0" err="1"/>
              <a:t>Answers</a:t>
            </a:r>
            <a:r>
              <a:rPr lang="es-CR" dirty="0"/>
              <a:t> are</a:t>
            </a:r>
            <a:r>
              <a:rPr lang="es-CR" baseline="0" dirty="0"/>
              <a:t> </a:t>
            </a:r>
            <a:r>
              <a:rPr lang="es-CR" dirty="0"/>
              <a:t>similar</a:t>
            </a:r>
            <a:r>
              <a:rPr lang="es-CR" baseline="0" dirty="0"/>
              <a:t> </a:t>
            </a:r>
            <a:r>
              <a:rPr lang="es-CR" baseline="0" dirty="0" err="1"/>
              <a:t>to</a:t>
            </a:r>
            <a:r>
              <a:rPr lang="es-CR" dirty="0"/>
              <a:t> </a:t>
            </a:r>
            <a:r>
              <a:rPr lang="es-CR" dirty="0" err="1"/>
              <a:t>Exercise</a:t>
            </a:r>
            <a:r>
              <a:rPr lang="es-CR" dirty="0"/>
              <a:t> 2</a:t>
            </a:r>
          </a:p>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10</a:t>
            </a:fld>
            <a:endParaRPr lang="en-GB"/>
          </a:p>
        </p:txBody>
      </p:sp>
    </p:spTree>
    <p:extLst>
      <p:ext uri="{BB962C8B-B14F-4D97-AF65-F5344CB8AC3E}">
        <p14:creationId xmlns:p14="http://schemas.microsoft.com/office/powerpoint/2010/main" val="178379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11</a:t>
            </a:fld>
            <a:endParaRPr lang="en-GB"/>
          </a:p>
        </p:txBody>
      </p:sp>
    </p:spTree>
    <p:extLst>
      <p:ext uri="{BB962C8B-B14F-4D97-AF65-F5344CB8AC3E}">
        <p14:creationId xmlns:p14="http://schemas.microsoft.com/office/powerpoint/2010/main" val="2022312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slideMaster" Target="../slideMasters/slideMaster1.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tags" Target="../tags/tag287.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312" Type="http://schemas.openxmlformats.org/officeDocument/2006/relationships/tags" Target="../tags/tag31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A6A89A-1179-2745-A8AD-3C6222A76300}"/>
              </a:ext>
            </a:extLst>
          </p:cNvPr>
          <p:cNvPicPr>
            <a:picLocks noChangeAspect="1"/>
          </p:cNvPicPr>
          <p:nvPr userDrawn="1"/>
        </p:nvPicPr>
        <p:blipFill rotWithShape="1">
          <a:blip r:embed="rId2"/>
          <a:srcRect b="6796"/>
          <a:stretch/>
        </p:blipFill>
        <p:spPr>
          <a:xfrm rot="584269">
            <a:off x="-414687" y="-340287"/>
            <a:ext cx="12271384" cy="7182368"/>
          </a:xfrm>
          <a:prstGeom prst="rect">
            <a:avLst/>
          </a:prstGeom>
        </p:spPr>
      </p:pic>
      <p:sp>
        <p:nvSpPr>
          <p:cNvPr id="11" name="Rectangle 10">
            <a:extLst>
              <a:ext uri="{FF2B5EF4-FFF2-40B4-BE49-F238E27FC236}">
                <a16:creationId xmlns:a16="http://schemas.microsoft.com/office/drawing/2014/main" id="{CE3B1280-80D1-A044-9C4C-3A9CE8EA74A3}"/>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9" name="Picture 8">
            <a:extLst>
              <a:ext uri="{FF2B5EF4-FFF2-40B4-BE49-F238E27FC236}">
                <a16:creationId xmlns:a16="http://schemas.microsoft.com/office/drawing/2014/main" id="{30725A53-4865-BD4D-9A28-0849EEC2E0A3}"/>
              </a:ext>
            </a:extLst>
          </p:cNvPr>
          <p:cNvPicPr>
            <a:picLocks noChangeAspect="1"/>
          </p:cNvPicPr>
          <p:nvPr userDrawn="1"/>
        </p:nvPicPr>
        <p:blipFill>
          <a:blip r:embed="rId3"/>
          <a:stretch>
            <a:fillRect/>
          </a:stretch>
        </p:blipFill>
        <p:spPr>
          <a:xfrm>
            <a:off x="781817" y="903677"/>
            <a:ext cx="2694207" cy="835485"/>
          </a:xfrm>
          <a:prstGeom prst="rect">
            <a:avLst/>
          </a:prstGeom>
        </p:spPr>
      </p:pic>
    </p:spTree>
    <p:extLst>
      <p:ext uri="{BB962C8B-B14F-4D97-AF65-F5344CB8AC3E}">
        <p14:creationId xmlns:p14="http://schemas.microsoft.com/office/powerpoint/2010/main" val="82518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Vertical Photo (R)">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4"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3" name="Picture Placeholder 2"/>
          <p:cNvSpPr>
            <a:spLocks noGrp="1"/>
          </p:cNvSpPr>
          <p:nvPr>
            <p:ph type="pic" sz="quarter" idx="14"/>
          </p:nvPr>
        </p:nvSpPr>
        <p:spPr>
          <a:xfrm>
            <a:off x="7940675" y="1694148"/>
            <a:ext cx="3413125" cy="4487810"/>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6B013BC-9950-A84D-B10D-66127FA0D56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51D6765B-6B24-C049-94B4-8B321C7320D8}"/>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9947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Vertical Photo (L)">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3EB71DA-1595-0748-80EC-5717A9AB105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ext Placeholder 18">
            <a:extLst>
              <a:ext uri="{FF2B5EF4-FFF2-40B4-BE49-F238E27FC236}">
                <a16:creationId xmlns:a16="http://schemas.microsoft.com/office/drawing/2014/main" id="{16173D20-9AC6-EC4D-BAC1-CFAE50FDAF63}"/>
              </a:ext>
            </a:extLst>
          </p:cNvPr>
          <p:cNvSpPr>
            <a:spLocks noGrp="1"/>
          </p:cNvSpPr>
          <p:nvPr>
            <p:ph type="body" sz="quarter" idx="13" hasCustomPrompt="1"/>
          </p:nvPr>
        </p:nvSpPr>
        <p:spPr>
          <a:xfrm>
            <a:off x="6424547"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8" name="Picture Placeholder 2">
            <a:extLst>
              <a:ext uri="{FF2B5EF4-FFF2-40B4-BE49-F238E27FC236}">
                <a16:creationId xmlns:a16="http://schemas.microsoft.com/office/drawing/2014/main" id="{1E65EE4D-C926-CD4D-9453-52BE6313E21C}"/>
              </a:ext>
            </a:extLst>
          </p:cNvPr>
          <p:cNvSpPr>
            <a:spLocks noGrp="1"/>
          </p:cNvSpPr>
          <p:nvPr>
            <p:ph type="pic" sz="quarter" idx="14"/>
          </p:nvPr>
        </p:nvSpPr>
        <p:spPr>
          <a:xfrm>
            <a:off x="2767914" y="1694148"/>
            <a:ext cx="3413125" cy="4487810"/>
          </a:xfrm>
        </p:spPr>
        <p:txBody>
          <a:bodyPr/>
          <a:lstStyle/>
          <a:p>
            <a:r>
              <a:rPr lang="en-US"/>
              <a:t>Click icon to add picture</a:t>
            </a:r>
            <a:endParaRPr lang="en-US" dirty="0"/>
          </a:p>
        </p:txBody>
      </p:sp>
      <p:sp>
        <p:nvSpPr>
          <p:cNvPr id="9" name="Title Placeholder 1">
            <a:extLst>
              <a:ext uri="{FF2B5EF4-FFF2-40B4-BE49-F238E27FC236}">
                <a16:creationId xmlns:a16="http://schemas.microsoft.com/office/drawing/2014/main" id="{46FC478F-79DF-0347-BA85-64A223E996C2}"/>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3619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Horizontal Photo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847976" y="1804988"/>
            <a:ext cx="4849190" cy="4162425"/>
          </a:xfrm>
        </p:spPr>
        <p:txBody>
          <a:bodyPr/>
          <a:lstStyle>
            <a:lvl1pPr marL="0" indent="0">
              <a:lnSpc>
                <a:spcPct val="100000"/>
              </a:lnSpc>
              <a:spcAft>
                <a:spcPts val="1000"/>
              </a:spcAft>
              <a:buNone/>
              <a:defRPr/>
            </a:lvl1pPr>
            <a:lvl3pPr marL="914400" marR="0"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lvl3pPr>
          </a:lstStyle>
          <a:p>
            <a:pPr lvl="0"/>
            <a:r>
              <a:rPr lang="en-US" dirty="0"/>
              <a:t>Click to add text. </a:t>
            </a:r>
          </a:p>
          <a:p>
            <a:pPr lvl="0"/>
            <a:r>
              <a:rPr lang="en-US" dirty="0"/>
              <a:t>Try to avoid putting too much text on one slide! </a:t>
            </a:r>
          </a:p>
        </p:txBody>
      </p:sp>
      <p:sp>
        <p:nvSpPr>
          <p:cNvPr id="3" name="Picture Placeholder 2"/>
          <p:cNvSpPr>
            <a:spLocks noGrp="1"/>
          </p:cNvSpPr>
          <p:nvPr>
            <p:ph type="pic" sz="quarter" idx="14"/>
          </p:nvPr>
        </p:nvSpPr>
        <p:spPr>
          <a:xfrm>
            <a:off x="7940675" y="1828800"/>
            <a:ext cx="3413125" cy="1898248"/>
          </a:xfrm>
        </p:spPr>
        <p:txBody>
          <a:bodyPr/>
          <a:lstStyle/>
          <a:p>
            <a:r>
              <a:rPr lang="en-US"/>
              <a:t>Click icon to add picture</a:t>
            </a:r>
          </a:p>
        </p:txBody>
      </p:sp>
      <p:sp>
        <p:nvSpPr>
          <p:cNvPr id="9" name="Picture Placeholder 2"/>
          <p:cNvSpPr>
            <a:spLocks noGrp="1"/>
          </p:cNvSpPr>
          <p:nvPr>
            <p:ph type="pic" sz="quarter" idx="15"/>
          </p:nvPr>
        </p:nvSpPr>
        <p:spPr>
          <a:xfrm>
            <a:off x="7940675" y="3955052"/>
            <a:ext cx="3413125" cy="2012362"/>
          </a:xfrm>
        </p:spPr>
        <p:txBody>
          <a:bodyPr/>
          <a:lstStyle/>
          <a:p>
            <a:r>
              <a:rPr lang="en-US"/>
              <a:t>Click icon to add picture</a:t>
            </a:r>
          </a:p>
        </p:txBody>
      </p:sp>
      <p:sp>
        <p:nvSpPr>
          <p:cNvPr id="11" name="Slide Number Placeholder 5">
            <a:extLst>
              <a:ext uri="{FF2B5EF4-FFF2-40B4-BE49-F238E27FC236}">
                <a16:creationId xmlns:a16="http://schemas.microsoft.com/office/drawing/2014/main" id="{796643AA-D51D-0840-9B14-C2DC1198A0D9}"/>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8" name="Title Placeholder 1">
            <a:extLst>
              <a:ext uri="{FF2B5EF4-FFF2-40B4-BE49-F238E27FC236}">
                <a16:creationId xmlns:a16="http://schemas.microsoft.com/office/drawing/2014/main" id="{848791A0-CE73-7E48-87FF-7FF7648FEE46}"/>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9983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Photo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35477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0" name="Picture Placeholder 2"/>
          <p:cNvSpPr>
            <a:spLocks noGrp="1"/>
          </p:cNvSpPr>
          <p:nvPr>
            <p:ph type="pic" sz="quarter" idx="15"/>
          </p:nvPr>
        </p:nvSpPr>
        <p:spPr>
          <a:xfrm>
            <a:off x="2963119" y="1828801"/>
            <a:ext cx="3993266" cy="3622876"/>
          </a:xfrm>
        </p:spPr>
        <p:txBody>
          <a:bodyPr/>
          <a:lstStyle/>
          <a:p>
            <a:r>
              <a:rPr lang="en-US"/>
              <a:t>Click icon to add picture</a:t>
            </a:r>
          </a:p>
        </p:txBody>
      </p:sp>
      <p:sp>
        <p:nvSpPr>
          <p:cNvPr id="12" name="Text Placeholder 18"/>
          <p:cNvSpPr>
            <a:spLocks noGrp="1"/>
          </p:cNvSpPr>
          <p:nvPr>
            <p:ph type="body" sz="quarter" idx="16" hasCustomPrompt="1"/>
          </p:nvPr>
        </p:nvSpPr>
        <p:spPr>
          <a:xfrm>
            <a:off x="78888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3" name="Picture Placeholder 2"/>
          <p:cNvSpPr>
            <a:spLocks noGrp="1"/>
          </p:cNvSpPr>
          <p:nvPr>
            <p:ph type="pic" sz="quarter" idx="17"/>
          </p:nvPr>
        </p:nvSpPr>
        <p:spPr>
          <a:xfrm>
            <a:off x="7304219" y="1828801"/>
            <a:ext cx="3993266" cy="3622876"/>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6E94872F-8685-714D-8DFC-91FEDB80B895}"/>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9" name="Title Placeholder 1">
            <a:extLst>
              <a:ext uri="{FF2B5EF4-FFF2-40B4-BE49-F238E27FC236}">
                <a16:creationId xmlns:a16="http://schemas.microsoft.com/office/drawing/2014/main" id="{FA817E24-9B1C-004F-8847-90D9E3188F00}"/>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715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732102" y="2186991"/>
            <a:ext cx="1293470" cy="3403582"/>
          </a:xfrm>
        </p:spPr>
        <p:txBody>
          <a:bodyPr anchor="b">
            <a:noAutofit/>
          </a:bodyPr>
          <a:lstStyle>
            <a:lvl1pPr marL="0" indent="0" algn="r">
              <a:buNone/>
              <a:defRPr sz="1400" baseline="0">
                <a:solidFill>
                  <a:schemeClr val="accent1"/>
                </a:solidFill>
              </a:defRPr>
            </a:lvl1pPr>
            <a:lvl2pPr>
              <a:defRPr sz="1600"/>
            </a:lvl2pPr>
            <a:lvl3pPr>
              <a:defRPr sz="1600"/>
            </a:lvl3pPr>
            <a:lvl4pPr>
              <a:defRPr sz="1600"/>
            </a:lvl4pPr>
            <a:lvl5pPr>
              <a:defRPr sz="1600"/>
            </a:lvl5pPr>
          </a:lstStyle>
          <a:p>
            <a:pPr lvl="0"/>
            <a:r>
              <a:rPr lang="en-US" dirty="0"/>
              <a:t>Click to add caption or related info about the full photo</a:t>
            </a:r>
          </a:p>
        </p:txBody>
      </p:sp>
      <p:sp>
        <p:nvSpPr>
          <p:cNvPr id="3" name="Picture Placeholder 2"/>
          <p:cNvSpPr>
            <a:spLocks noGrp="1"/>
          </p:cNvSpPr>
          <p:nvPr>
            <p:ph type="pic" sz="quarter" idx="14"/>
          </p:nvPr>
        </p:nvSpPr>
        <p:spPr>
          <a:xfrm>
            <a:off x="2449513" y="0"/>
            <a:ext cx="9742487" cy="6858000"/>
          </a:xfrm>
        </p:spPr>
        <p:txBody>
          <a:bodyPr/>
          <a:lstStyle/>
          <a:p>
            <a:r>
              <a:rPr lang="en-US"/>
              <a:t>Click icon to add picture</a:t>
            </a:r>
            <a:endParaRPr lang="en-US" dirty="0"/>
          </a:p>
        </p:txBody>
      </p:sp>
      <p:sp>
        <p:nvSpPr>
          <p:cNvPr id="10" name="Text Placeholder 6"/>
          <p:cNvSpPr>
            <a:spLocks noGrp="1"/>
          </p:cNvSpPr>
          <p:nvPr>
            <p:ph type="body" sz="quarter" idx="15" hasCustomPrompt="1"/>
          </p:nvPr>
        </p:nvSpPr>
        <p:spPr>
          <a:xfrm>
            <a:off x="9556082" y="642392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Tree>
    <p:extLst>
      <p:ext uri="{BB962C8B-B14F-4D97-AF65-F5344CB8AC3E}">
        <p14:creationId xmlns:p14="http://schemas.microsoft.com/office/powerpoint/2010/main" val="467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4772481"/>
          </a:xfrm>
        </p:spPr>
        <p:txBody>
          <a:bodyPr/>
          <a:lstStyle/>
          <a:p>
            <a:r>
              <a:rPr lang="en-US"/>
              <a:t>Click icon to add picture</a:t>
            </a:r>
          </a:p>
        </p:txBody>
      </p:sp>
      <p:sp>
        <p:nvSpPr>
          <p:cNvPr id="9" name="Text Placeholder 18"/>
          <p:cNvSpPr>
            <a:spLocks noGrp="1"/>
          </p:cNvSpPr>
          <p:nvPr>
            <p:ph type="body" sz="quarter" idx="13" hasCustomPrompt="1"/>
          </p:nvPr>
        </p:nvSpPr>
        <p:spPr>
          <a:xfrm>
            <a:off x="3128763" y="5609141"/>
            <a:ext cx="8003078" cy="579397"/>
          </a:xfrm>
        </p:spPr>
        <p:txBody>
          <a:bodyPr>
            <a:normAutofit/>
          </a:bodyPr>
          <a:lstStyle>
            <a:lvl1pPr marL="0" indent="0" algn="ctr">
              <a:buNone/>
              <a:defRPr sz="1400" baseline="0">
                <a:solidFill>
                  <a:schemeClr val="accent1"/>
                </a:solidFill>
              </a:defRPr>
            </a:lvl1pPr>
          </a:lstStyle>
          <a:p>
            <a:pPr lvl="0"/>
            <a:r>
              <a:rPr lang="en-US" dirty="0"/>
              <a:t>Click to add related text or caption</a:t>
            </a:r>
          </a:p>
        </p:txBody>
      </p:sp>
      <p:sp>
        <p:nvSpPr>
          <p:cNvPr id="12" name="Text Placeholder 6"/>
          <p:cNvSpPr>
            <a:spLocks noGrp="1"/>
          </p:cNvSpPr>
          <p:nvPr>
            <p:ph type="body" sz="quarter" idx="15" hasCustomPrompt="1"/>
          </p:nvPr>
        </p:nvSpPr>
        <p:spPr>
          <a:xfrm>
            <a:off x="8738887" y="507266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5E553A56-C08C-294F-B082-8DA3E3875610}"/>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71120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5555641"/>
          </a:xfrm>
        </p:spPr>
        <p:txBody>
          <a:bodyPr/>
          <a:lstStyle/>
          <a:p>
            <a:r>
              <a:rPr lang="en-US"/>
              <a:t>Click icon to add picture</a:t>
            </a:r>
          </a:p>
        </p:txBody>
      </p:sp>
      <p:sp>
        <p:nvSpPr>
          <p:cNvPr id="10" name="Text Placeholder 6"/>
          <p:cNvSpPr>
            <a:spLocks noGrp="1"/>
          </p:cNvSpPr>
          <p:nvPr>
            <p:ph type="body" sz="quarter" idx="15" hasCustomPrompt="1"/>
          </p:nvPr>
        </p:nvSpPr>
        <p:spPr>
          <a:xfrm>
            <a:off x="8738887" y="581344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8" name="Slide Number Placeholder 5">
            <a:extLst>
              <a:ext uri="{FF2B5EF4-FFF2-40B4-BE49-F238E27FC236}">
                <a16:creationId xmlns:a16="http://schemas.microsoft.com/office/drawing/2014/main" id="{6FB4AF5C-A121-3841-BD01-288675522A2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2754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4"/>
          </p:nvPr>
        </p:nvSpPr>
        <p:spPr>
          <a:xfrm>
            <a:off x="2767914" y="1595682"/>
            <a:ext cx="8529571" cy="4348163"/>
          </a:xfrm>
        </p:spPr>
        <p:txBody>
          <a:bodyPr/>
          <a:lstStyle/>
          <a:p>
            <a:r>
              <a:rPr lang="en-US"/>
              <a:t>Click icon to add picture</a:t>
            </a:r>
          </a:p>
        </p:txBody>
      </p:sp>
      <p:sp>
        <p:nvSpPr>
          <p:cNvPr id="14" name="Text Placeholder 6"/>
          <p:cNvSpPr>
            <a:spLocks noGrp="1"/>
          </p:cNvSpPr>
          <p:nvPr>
            <p:ph type="body" sz="quarter" idx="15" hasCustomPrompt="1"/>
          </p:nvPr>
        </p:nvSpPr>
        <p:spPr>
          <a:xfrm>
            <a:off x="8738887" y="5631286"/>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1B086D5A-6E01-054C-A914-D7836BE3DB3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6CE02B12-A2EB-F147-9BC7-CD64AD70A8E5}"/>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00887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Vertical Image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977946" y="4631058"/>
            <a:ext cx="2596445" cy="1341479"/>
          </a:xfrm>
        </p:spPr>
        <p:txBody>
          <a:bodyPr>
            <a:normAutofit/>
          </a:bodyPr>
          <a:lstStyle>
            <a:lvl1pPr marL="0" indent="0" algn="ctr">
              <a:buNone/>
              <a:defRPr sz="1800">
                <a:solidFill>
                  <a:schemeClr val="accent1"/>
                </a:solidFill>
              </a:defRPr>
            </a:lvl1pPr>
          </a:lstStyle>
          <a:p>
            <a:pPr lvl="0"/>
            <a:r>
              <a:rPr lang="en-US" dirty="0"/>
              <a:t>Click to edit caption</a:t>
            </a:r>
          </a:p>
        </p:txBody>
      </p:sp>
      <p:sp>
        <p:nvSpPr>
          <p:cNvPr id="10" name="Picture Placeholder 2"/>
          <p:cNvSpPr>
            <a:spLocks noGrp="1"/>
          </p:cNvSpPr>
          <p:nvPr>
            <p:ph type="pic" sz="quarter" idx="15"/>
          </p:nvPr>
        </p:nvSpPr>
        <p:spPr>
          <a:xfrm>
            <a:off x="2963119" y="621323"/>
            <a:ext cx="2627452" cy="3800206"/>
          </a:xfrm>
        </p:spPr>
        <p:txBody>
          <a:bodyPr/>
          <a:lstStyle/>
          <a:p>
            <a:r>
              <a:rPr lang="en-US"/>
              <a:t>Click icon to add picture</a:t>
            </a:r>
          </a:p>
        </p:txBody>
      </p:sp>
      <p:sp>
        <p:nvSpPr>
          <p:cNvPr id="26" name="Text Placeholder 18"/>
          <p:cNvSpPr>
            <a:spLocks noGrp="1"/>
          </p:cNvSpPr>
          <p:nvPr>
            <p:ph type="body" sz="quarter" idx="22" hasCustomPrompt="1"/>
          </p:nvPr>
        </p:nvSpPr>
        <p:spPr>
          <a:xfrm>
            <a:off x="5836895"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3"/>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7" name="Picture Placeholder 2"/>
          <p:cNvSpPr>
            <a:spLocks noGrp="1"/>
          </p:cNvSpPr>
          <p:nvPr>
            <p:ph type="pic" sz="quarter" idx="23"/>
          </p:nvPr>
        </p:nvSpPr>
        <p:spPr>
          <a:xfrm>
            <a:off x="5822068" y="621323"/>
            <a:ext cx="2627452" cy="3800206"/>
          </a:xfrm>
        </p:spPr>
        <p:txBody>
          <a:bodyPr/>
          <a:lstStyle/>
          <a:p>
            <a:r>
              <a:rPr lang="en-US"/>
              <a:t>Click icon to add picture</a:t>
            </a:r>
          </a:p>
        </p:txBody>
      </p:sp>
      <p:sp>
        <p:nvSpPr>
          <p:cNvPr id="28" name="Text Placeholder 18"/>
          <p:cNvSpPr>
            <a:spLocks noGrp="1"/>
          </p:cNvSpPr>
          <p:nvPr>
            <p:ph type="body" sz="quarter" idx="24" hasCustomPrompt="1"/>
          </p:nvPr>
        </p:nvSpPr>
        <p:spPr>
          <a:xfrm>
            <a:off x="8684860"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9" name="Picture Placeholder 2"/>
          <p:cNvSpPr>
            <a:spLocks noGrp="1"/>
          </p:cNvSpPr>
          <p:nvPr>
            <p:ph type="pic" sz="quarter" idx="25"/>
          </p:nvPr>
        </p:nvSpPr>
        <p:spPr>
          <a:xfrm>
            <a:off x="8670033" y="621323"/>
            <a:ext cx="2627452" cy="3800206"/>
          </a:xfrm>
        </p:spPr>
        <p:txBody>
          <a:bodyPr/>
          <a:lstStyle/>
          <a:p>
            <a:r>
              <a:rPr lang="en-US"/>
              <a:t>Click icon to add picture</a:t>
            </a:r>
          </a:p>
        </p:txBody>
      </p:sp>
      <p:sp>
        <p:nvSpPr>
          <p:cNvPr id="12" name="Slide Number Placeholder 5">
            <a:extLst>
              <a:ext uri="{FF2B5EF4-FFF2-40B4-BE49-F238E27FC236}">
                <a16:creationId xmlns:a16="http://schemas.microsoft.com/office/drawing/2014/main" id="{ACC60360-004D-854B-9A5B-AD351341EB9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45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8"/>
          <p:cNvSpPr>
            <a:spLocks noGrp="1"/>
          </p:cNvSpPr>
          <p:nvPr>
            <p:ph type="body" sz="quarter" idx="21" hasCustomPrompt="1"/>
          </p:nvPr>
        </p:nvSpPr>
        <p:spPr>
          <a:xfrm>
            <a:off x="7844963" y="3855545"/>
            <a:ext cx="3409824"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p:txBody>
      </p:sp>
      <p:sp>
        <p:nvSpPr>
          <p:cNvPr id="18" name="Text Placeholder 7"/>
          <p:cNvSpPr>
            <a:spLocks noGrp="1"/>
          </p:cNvSpPr>
          <p:nvPr>
            <p:ph type="body" sz="quarter" idx="22" hasCustomPrompt="1"/>
          </p:nvPr>
        </p:nvSpPr>
        <p:spPr>
          <a:xfrm>
            <a:off x="7842794"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12" name="Text Placeholder 18"/>
          <p:cNvSpPr>
            <a:spLocks noGrp="1"/>
          </p:cNvSpPr>
          <p:nvPr>
            <p:ph type="body" sz="quarter" idx="23" hasCustomPrompt="1"/>
          </p:nvPr>
        </p:nvSpPr>
        <p:spPr>
          <a:xfrm>
            <a:off x="3168782" y="3855545"/>
            <a:ext cx="3409824" cy="1341479"/>
          </a:xfrm>
        </p:spPr>
        <p:txBody>
          <a:bodyPr>
            <a:normAutofit/>
          </a:bodyPr>
          <a:lstStyle>
            <a:lvl1pPr marL="0" indent="0" algn="ctr">
              <a:buNone/>
              <a:defRPr sz="2800" baseline="0">
                <a:solidFill>
                  <a:schemeClr val="accent1"/>
                </a:solidFill>
              </a:defRPr>
            </a:lvl1pPr>
          </a:lstStyle>
          <a:p>
            <a:pPr lvl="0"/>
            <a:r>
              <a:rPr lang="en-US" dirty="0"/>
              <a:t>and continue stat sentence on this line</a:t>
            </a:r>
          </a:p>
        </p:txBody>
      </p:sp>
      <p:sp>
        <p:nvSpPr>
          <p:cNvPr id="13" name="Text Placeholder 7"/>
          <p:cNvSpPr>
            <a:spLocks noGrp="1"/>
          </p:cNvSpPr>
          <p:nvPr>
            <p:ph type="body" sz="quarter" idx="24" hasCustomPrompt="1"/>
          </p:nvPr>
        </p:nvSpPr>
        <p:spPr>
          <a:xfrm>
            <a:off x="3166613"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cxnSp>
        <p:nvCxnSpPr>
          <p:cNvPr id="21" name="Straight Connector 20"/>
          <p:cNvCxnSpPr/>
          <p:nvPr userDrawn="1"/>
        </p:nvCxnSpPr>
        <p:spPr>
          <a:xfrm flipH="1">
            <a:off x="7196186" y="1400536"/>
            <a:ext cx="26860" cy="35842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A037E25-3112-0148-ABFD-4F43C1EB0AEC}"/>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9465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947100-C0C0-6041-B5E0-B7C4968C0EDB}"/>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5"/>
            <a:ext cx="5643456" cy="7706656"/>
          </a:xfrm>
          <a:prstGeom prst="rect">
            <a:avLst/>
          </a:prstGeom>
        </p:spPr>
      </p:pic>
    </p:spTree>
    <p:extLst>
      <p:ext uri="{BB962C8B-B14F-4D97-AF65-F5344CB8AC3E}">
        <p14:creationId xmlns:p14="http://schemas.microsoft.com/office/powerpoint/2010/main" val="505904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23" hasCustomPrompt="1"/>
          </p:nvPr>
        </p:nvSpPr>
        <p:spPr>
          <a:xfrm>
            <a:off x="4249305" y="3820820"/>
            <a:ext cx="6040712"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baseline="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a:p>
            <a:pPr lvl="0"/>
            <a:endParaRPr lang="en-US" dirty="0"/>
          </a:p>
        </p:txBody>
      </p:sp>
      <p:sp>
        <p:nvSpPr>
          <p:cNvPr id="13" name="Text Placeholder 7"/>
          <p:cNvSpPr>
            <a:spLocks noGrp="1"/>
          </p:cNvSpPr>
          <p:nvPr>
            <p:ph type="body" sz="quarter" idx="24" hasCustomPrompt="1"/>
          </p:nvPr>
        </p:nvSpPr>
        <p:spPr>
          <a:xfrm>
            <a:off x="4238988" y="1064861"/>
            <a:ext cx="6078131"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8" name="Slide Number Placeholder 5">
            <a:extLst>
              <a:ext uri="{FF2B5EF4-FFF2-40B4-BE49-F238E27FC236}">
                <a16:creationId xmlns:a16="http://schemas.microsoft.com/office/drawing/2014/main" id="{E35D5D8F-8496-E74D-9B75-D871228E33C8}"/>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89697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93EE459-8819-2141-AAE1-FA9DEC7738FA}"/>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1593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ere We Work Map">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4"/>
          <p:cNvSpPr>
            <a:spLocks/>
          </p:cNvSpPr>
          <p:nvPr userDrawn="1">
            <p:custDataLst>
              <p:tags r:id="rId1"/>
            </p:custDataLst>
          </p:nvPr>
        </p:nvSpPr>
        <p:spPr bwMode="auto">
          <a:xfrm>
            <a:off x="5016005" y="6106905"/>
            <a:ext cx="36780" cy="63052"/>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7" name="Freeform 5"/>
          <p:cNvSpPr>
            <a:spLocks/>
          </p:cNvSpPr>
          <p:nvPr userDrawn="1">
            <p:custDataLst>
              <p:tags r:id="rId2"/>
            </p:custDataLst>
          </p:nvPr>
        </p:nvSpPr>
        <p:spPr bwMode="auto">
          <a:xfrm>
            <a:off x="2984320" y="1805338"/>
            <a:ext cx="865217" cy="49215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8" name="Freeform 6"/>
          <p:cNvSpPr>
            <a:spLocks/>
          </p:cNvSpPr>
          <p:nvPr userDrawn="1">
            <p:custDataLst>
              <p:tags r:id="rId3"/>
            </p:custDataLst>
          </p:nvPr>
        </p:nvSpPr>
        <p:spPr bwMode="auto">
          <a:xfrm>
            <a:off x="3492241" y="2484902"/>
            <a:ext cx="1523764" cy="849455"/>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solidFill>
          <a:ln w="6350" cmpd="sng">
            <a:solidFill>
              <a:schemeClr val="bg1"/>
            </a:solidFill>
            <a:prstDash val="solid"/>
            <a:round/>
            <a:headEnd/>
            <a:tailEnd/>
          </a:ln>
        </p:spPr>
        <p:txBody>
          <a:bodyPr/>
          <a:lstStyle/>
          <a:p>
            <a:endParaRPr lang="en-US"/>
          </a:p>
        </p:txBody>
      </p:sp>
      <p:sp>
        <p:nvSpPr>
          <p:cNvPr id="9" name="Freeform 7"/>
          <p:cNvSpPr>
            <a:spLocks/>
          </p:cNvSpPr>
          <p:nvPr userDrawn="1">
            <p:custDataLst>
              <p:tags r:id="rId4"/>
            </p:custDataLst>
          </p:nvPr>
        </p:nvSpPr>
        <p:spPr bwMode="auto">
          <a:xfrm>
            <a:off x="4411753" y="4196071"/>
            <a:ext cx="374811" cy="65154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0" name="Freeform 8"/>
          <p:cNvSpPr>
            <a:spLocks/>
          </p:cNvSpPr>
          <p:nvPr userDrawn="1">
            <p:custDataLst>
              <p:tags r:id="rId5"/>
            </p:custDataLst>
          </p:nvPr>
        </p:nvSpPr>
        <p:spPr bwMode="auto">
          <a:xfrm>
            <a:off x="4742778" y="4817836"/>
            <a:ext cx="288989" cy="1247034"/>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1" name="Freeform 9"/>
          <p:cNvSpPr>
            <a:spLocks/>
          </p:cNvSpPr>
          <p:nvPr userDrawn="1">
            <p:custDataLst>
              <p:tags r:id="rId6"/>
            </p:custDataLst>
          </p:nvPr>
        </p:nvSpPr>
        <p:spPr bwMode="auto">
          <a:xfrm>
            <a:off x="4637691" y="4026180"/>
            <a:ext cx="1066634" cy="1327601"/>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2" name="Freeform 10"/>
          <p:cNvSpPr>
            <a:spLocks/>
          </p:cNvSpPr>
          <p:nvPr userDrawn="1">
            <p:custDataLst>
              <p:tags r:id="rId7"/>
            </p:custDataLst>
          </p:nvPr>
        </p:nvSpPr>
        <p:spPr bwMode="auto">
          <a:xfrm>
            <a:off x="6968874" y="2863215"/>
            <a:ext cx="77064" cy="54296"/>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3" name="Freeform 11"/>
          <p:cNvSpPr>
            <a:spLocks/>
          </p:cNvSpPr>
          <p:nvPr userDrawn="1">
            <p:custDataLst>
              <p:tags r:id="rId8"/>
            </p:custDataLst>
          </p:nvPr>
        </p:nvSpPr>
        <p:spPr bwMode="auto">
          <a:xfrm>
            <a:off x="6415415" y="2724851"/>
            <a:ext cx="91076" cy="176896"/>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 name="Freeform 12"/>
          <p:cNvSpPr>
            <a:spLocks/>
          </p:cNvSpPr>
          <p:nvPr userDrawn="1">
            <p:custDataLst>
              <p:tags r:id="rId9"/>
            </p:custDataLst>
          </p:nvPr>
        </p:nvSpPr>
        <p:spPr bwMode="auto">
          <a:xfrm>
            <a:off x="6504739" y="2157381"/>
            <a:ext cx="189157" cy="297747"/>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solidFill>
          <a:ln w="6350" cmpd="sng">
            <a:solidFill>
              <a:schemeClr val="bg1"/>
            </a:solidFill>
            <a:prstDash val="solid"/>
            <a:round/>
            <a:headEnd/>
            <a:tailEnd/>
          </a:ln>
        </p:spPr>
        <p:txBody>
          <a:bodyPr/>
          <a:lstStyle/>
          <a:p>
            <a:endParaRPr lang="en-US"/>
          </a:p>
        </p:txBody>
      </p:sp>
      <p:sp>
        <p:nvSpPr>
          <p:cNvPr id="15" name="Freeform 13"/>
          <p:cNvSpPr>
            <a:spLocks/>
          </p:cNvSpPr>
          <p:nvPr userDrawn="1">
            <p:custDataLst>
              <p:tags r:id="rId10"/>
            </p:custDataLst>
          </p:nvPr>
        </p:nvSpPr>
        <p:spPr bwMode="auto">
          <a:xfrm>
            <a:off x="6900568" y="2491907"/>
            <a:ext cx="187405" cy="8407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 name="Freeform 14"/>
          <p:cNvSpPr>
            <a:spLocks/>
          </p:cNvSpPr>
          <p:nvPr userDrawn="1">
            <p:custDataLst>
              <p:tags r:id="rId11"/>
            </p:custDataLst>
          </p:nvPr>
        </p:nvSpPr>
        <p:spPr bwMode="auto">
          <a:xfrm>
            <a:off x="8546933" y="2325520"/>
            <a:ext cx="1413422" cy="114545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solidFill>
          <a:ln w="6350" cmpd="sng">
            <a:solidFill>
              <a:schemeClr val="bg1"/>
            </a:solidFill>
            <a:prstDash val="solid"/>
            <a:round/>
            <a:headEnd/>
            <a:tailEnd/>
          </a:ln>
        </p:spPr>
        <p:txBody>
          <a:bodyPr/>
          <a:lstStyle/>
          <a:p>
            <a:endParaRPr lang="en-US"/>
          </a:p>
        </p:txBody>
      </p:sp>
      <p:sp>
        <p:nvSpPr>
          <p:cNvPr id="17" name="Freeform 15"/>
          <p:cNvSpPr>
            <a:spLocks/>
          </p:cNvSpPr>
          <p:nvPr userDrawn="1">
            <p:custDataLst>
              <p:tags r:id="rId12"/>
            </p:custDataLst>
          </p:nvPr>
        </p:nvSpPr>
        <p:spPr bwMode="auto">
          <a:xfrm>
            <a:off x="7103736" y="1819350"/>
            <a:ext cx="243451" cy="3012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16"/>
          <p:cNvSpPr>
            <a:spLocks/>
          </p:cNvSpPr>
          <p:nvPr userDrawn="1">
            <p:custDataLst>
              <p:tags r:id="rId13"/>
            </p:custDataLst>
          </p:nvPr>
        </p:nvSpPr>
        <p:spPr bwMode="auto">
          <a:xfrm>
            <a:off x="6812995" y="2279982"/>
            <a:ext cx="201416" cy="262718"/>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17"/>
          <p:cNvSpPr>
            <a:spLocks/>
          </p:cNvSpPr>
          <p:nvPr userDrawn="1">
            <p:custDataLst>
              <p:tags r:id="rId14"/>
            </p:custDataLst>
          </p:nvPr>
        </p:nvSpPr>
        <p:spPr bwMode="auto">
          <a:xfrm>
            <a:off x="6841018" y="2563717"/>
            <a:ext cx="276729" cy="303001"/>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18"/>
          <p:cNvSpPr>
            <a:spLocks/>
          </p:cNvSpPr>
          <p:nvPr userDrawn="1">
            <p:custDataLst>
              <p:tags r:id="rId15"/>
            </p:custDataLst>
          </p:nvPr>
        </p:nvSpPr>
        <p:spPr bwMode="auto">
          <a:xfrm>
            <a:off x="6860284" y="2749371"/>
            <a:ext cx="36781" cy="91076"/>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21" name="Group 19"/>
          <p:cNvGrpSpPr>
            <a:grpSpLocks/>
          </p:cNvGrpSpPr>
          <p:nvPr userDrawn="1">
            <p:custDataLst>
              <p:tags r:id="rId16"/>
            </p:custDataLst>
          </p:nvPr>
        </p:nvGrpSpPr>
        <p:grpSpPr bwMode="auto">
          <a:xfrm>
            <a:off x="9419156" y="3919342"/>
            <a:ext cx="521933" cy="234695"/>
            <a:chOff x="4488" y="2394"/>
            <a:chExt cx="358" cy="124"/>
          </a:xfrm>
          <a:solidFill>
            <a:schemeClr val="bg2"/>
          </a:solidFill>
        </p:grpSpPr>
        <p:sp>
          <p:nvSpPr>
            <p:cNvPr id="22"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4" name="Freeform 22"/>
          <p:cNvSpPr>
            <a:spLocks/>
          </p:cNvSpPr>
          <p:nvPr userDrawn="1">
            <p:custDataLst>
              <p:tags r:id="rId17"/>
            </p:custDataLst>
          </p:nvPr>
        </p:nvSpPr>
        <p:spPr bwMode="auto">
          <a:xfrm>
            <a:off x="7236846" y="1575898"/>
            <a:ext cx="3382054" cy="1185733"/>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5" name="Freeform 23"/>
          <p:cNvSpPr>
            <a:spLocks/>
          </p:cNvSpPr>
          <p:nvPr userDrawn="1">
            <p:custDataLst>
              <p:tags r:id="rId18"/>
            </p:custDataLst>
          </p:nvPr>
        </p:nvSpPr>
        <p:spPr bwMode="auto">
          <a:xfrm>
            <a:off x="6424172" y="2665302"/>
            <a:ext cx="310007" cy="273227"/>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6" name="Freeform 24"/>
          <p:cNvSpPr>
            <a:spLocks/>
          </p:cNvSpPr>
          <p:nvPr userDrawn="1">
            <p:custDataLst>
              <p:tags r:id="rId19"/>
            </p:custDataLst>
          </p:nvPr>
        </p:nvSpPr>
        <p:spPr bwMode="auto">
          <a:xfrm>
            <a:off x="9328081" y="3479726"/>
            <a:ext cx="229440" cy="50266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solidFill>
          <a:ln w="6350" cmpd="sng">
            <a:solidFill>
              <a:schemeClr val="bg1"/>
            </a:solidFill>
            <a:prstDash val="solid"/>
            <a:round/>
            <a:headEnd/>
            <a:tailEnd/>
          </a:ln>
        </p:spPr>
        <p:txBody>
          <a:bodyPr/>
          <a:lstStyle/>
          <a:p>
            <a:endParaRPr lang="en-US"/>
          </a:p>
        </p:txBody>
      </p:sp>
      <p:sp>
        <p:nvSpPr>
          <p:cNvPr id="27" name="Freeform 25"/>
          <p:cNvSpPr>
            <a:spLocks/>
          </p:cNvSpPr>
          <p:nvPr userDrawn="1">
            <p:custDataLst>
              <p:tags r:id="rId20"/>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28" name="Line 26" descr="Horizontal dunkel"/>
          <p:cNvSpPr>
            <a:spLocks noChangeShapeType="1"/>
          </p:cNvSpPr>
          <p:nvPr userDrawn="1">
            <p:custDataLst>
              <p:tags r:id="rId21"/>
            </p:custDataLst>
          </p:nvPr>
        </p:nvSpPr>
        <p:spPr bwMode="auto">
          <a:xfrm>
            <a:off x="3338113" y="2717845"/>
            <a:ext cx="3503" cy="10509"/>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Freeform 27"/>
          <p:cNvSpPr>
            <a:spLocks/>
          </p:cNvSpPr>
          <p:nvPr userDrawn="1">
            <p:custDataLst>
              <p:tags r:id="rId22"/>
            </p:custDataLst>
          </p:nvPr>
        </p:nvSpPr>
        <p:spPr bwMode="auto">
          <a:xfrm>
            <a:off x="3341616" y="2714342"/>
            <a:ext cx="3503" cy="61300"/>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solidFill>
          <a:ln w="6350" cmpd="sng">
            <a:solidFill>
              <a:schemeClr val="bg1"/>
            </a:solidFill>
            <a:prstDash val="solid"/>
            <a:round/>
            <a:headEnd/>
            <a:tailEnd/>
          </a:ln>
        </p:spPr>
        <p:txBody>
          <a:bodyPr/>
          <a:lstStyle/>
          <a:p>
            <a:endParaRPr lang="en-US"/>
          </a:p>
        </p:txBody>
      </p:sp>
      <p:sp>
        <p:nvSpPr>
          <p:cNvPr id="30" name="Freeform 28"/>
          <p:cNvSpPr>
            <a:spLocks/>
          </p:cNvSpPr>
          <p:nvPr userDrawn="1">
            <p:custDataLst>
              <p:tags r:id="rId23"/>
            </p:custDataLst>
          </p:nvPr>
        </p:nvSpPr>
        <p:spPr bwMode="auto">
          <a:xfrm>
            <a:off x="3315344" y="2773892"/>
            <a:ext cx="26272" cy="63052"/>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solidFill>
          <a:ln w="6350" cmpd="sng">
            <a:solidFill>
              <a:schemeClr val="bg1"/>
            </a:solidFill>
            <a:prstDash val="solid"/>
            <a:round/>
            <a:headEnd/>
            <a:tailEnd/>
          </a:ln>
        </p:spPr>
        <p:txBody>
          <a:bodyPr/>
          <a:lstStyle/>
          <a:p>
            <a:endParaRPr lang="en-US"/>
          </a:p>
        </p:txBody>
      </p:sp>
      <p:sp>
        <p:nvSpPr>
          <p:cNvPr id="31" name="Freeform 29"/>
          <p:cNvSpPr>
            <a:spLocks/>
          </p:cNvSpPr>
          <p:nvPr userDrawn="1">
            <p:custDataLst>
              <p:tags r:id="rId24"/>
            </p:custDataLst>
          </p:nvPr>
        </p:nvSpPr>
        <p:spPr bwMode="auto">
          <a:xfrm>
            <a:off x="4777807" y="2768637"/>
            <a:ext cx="54294" cy="6305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32" name="Freeform 30"/>
          <p:cNvSpPr>
            <a:spLocks/>
          </p:cNvSpPr>
          <p:nvPr userDrawn="1">
            <p:custDataLst>
              <p:tags r:id="rId25"/>
            </p:custDataLst>
          </p:nvPr>
        </p:nvSpPr>
        <p:spPr bwMode="auto">
          <a:xfrm>
            <a:off x="7799062" y="2279982"/>
            <a:ext cx="965051" cy="499163"/>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solidFill>
          <a:ln w="6350" cmpd="sng">
            <a:solidFill>
              <a:schemeClr val="bg1"/>
            </a:solidFill>
            <a:prstDash val="solid"/>
            <a:round/>
            <a:headEnd/>
            <a:tailEnd/>
          </a:ln>
        </p:spPr>
        <p:txBody>
          <a:bodyPr/>
          <a:lstStyle/>
          <a:p>
            <a:endParaRPr lang="en-US"/>
          </a:p>
        </p:txBody>
      </p:sp>
      <p:sp>
        <p:nvSpPr>
          <p:cNvPr id="33" name="Freeform 31"/>
          <p:cNvSpPr>
            <a:spLocks/>
          </p:cNvSpPr>
          <p:nvPr userDrawn="1">
            <p:custDataLst>
              <p:tags r:id="rId26"/>
            </p:custDataLst>
          </p:nvPr>
        </p:nvSpPr>
        <p:spPr bwMode="auto">
          <a:xfrm>
            <a:off x="8053023" y="2614509"/>
            <a:ext cx="451875" cy="274979"/>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solidFill>
          <a:ln w="6350" cmpd="sng">
            <a:solidFill>
              <a:schemeClr val="bg1"/>
            </a:solidFill>
            <a:prstDash val="solid"/>
            <a:round/>
            <a:headEnd/>
            <a:tailEnd/>
          </a:ln>
        </p:spPr>
        <p:txBody>
          <a:bodyPr/>
          <a:lstStyle/>
          <a:p>
            <a:endParaRPr lang="en-US"/>
          </a:p>
        </p:txBody>
      </p:sp>
      <p:sp>
        <p:nvSpPr>
          <p:cNvPr id="34" name="Freeform 32"/>
          <p:cNvSpPr>
            <a:spLocks/>
          </p:cNvSpPr>
          <p:nvPr userDrawn="1">
            <p:custDataLst>
              <p:tags r:id="rId27"/>
            </p:custDataLst>
          </p:nvPr>
        </p:nvSpPr>
        <p:spPr bwMode="auto">
          <a:xfrm>
            <a:off x="6737682" y="3721427"/>
            <a:ext cx="327522" cy="318764"/>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solidFill>
          <a:ln w="6350" cmpd="sng">
            <a:solidFill>
              <a:schemeClr val="bg1"/>
            </a:solidFill>
            <a:prstDash val="solid"/>
            <a:round/>
            <a:headEnd/>
            <a:tailEnd/>
          </a:ln>
        </p:spPr>
        <p:txBody>
          <a:bodyPr/>
          <a:lstStyle/>
          <a:p>
            <a:endParaRPr lang="en-US"/>
          </a:p>
        </p:txBody>
      </p:sp>
      <p:sp>
        <p:nvSpPr>
          <p:cNvPr id="35" name="Freeform 33"/>
          <p:cNvSpPr>
            <a:spLocks/>
          </p:cNvSpPr>
          <p:nvPr userDrawn="1">
            <p:custDataLst>
              <p:tags r:id="rId28"/>
            </p:custDataLst>
          </p:nvPr>
        </p:nvSpPr>
        <p:spPr bwMode="auto">
          <a:xfrm>
            <a:off x="7667704" y="3572554"/>
            <a:ext cx="168139" cy="18740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solidFill>
          <a:ln w="6350" cmpd="sng">
            <a:solidFill>
              <a:schemeClr val="bg1"/>
            </a:solidFill>
            <a:prstDash val="solid"/>
            <a:round/>
            <a:headEnd/>
            <a:tailEnd/>
          </a:ln>
        </p:spPr>
        <p:txBody>
          <a:bodyPr/>
          <a:lstStyle/>
          <a:p>
            <a:endParaRPr lang="en-US"/>
          </a:p>
        </p:txBody>
      </p:sp>
      <p:sp>
        <p:nvSpPr>
          <p:cNvPr id="36" name="Freeform 34"/>
          <p:cNvSpPr>
            <a:spLocks/>
          </p:cNvSpPr>
          <p:nvPr userDrawn="1">
            <p:custDataLst>
              <p:tags r:id="rId29"/>
            </p:custDataLst>
          </p:nvPr>
        </p:nvSpPr>
        <p:spPr bwMode="auto">
          <a:xfrm>
            <a:off x="7073961" y="2474393"/>
            <a:ext cx="138365" cy="6305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35"/>
          <p:cNvSpPr>
            <a:spLocks/>
          </p:cNvSpPr>
          <p:nvPr userDrawn="1">
            <p:custDataLst>
              <p:tags r:id="rId30"/>
            </p:custDataLst>
          </p:nvPr>
        </p:nvSpPr>
        <p:spPr bwMode="auto">
          <a:xfrm>
            <a:off x="8026751" y="3269552"/>
            <a:ext cx="21017" cy="6305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solidFill>
          <a:ln w="6350" cmpd="sng">
            <a:solidFill>
              <a:schemeClr val="bg1"/>
            </a:solidFill>
            <a:prstDash val="solid"/>
            <a:round/>
            <a:headEnd/>
            <a:tailEnd/>
          </a:ln>
        </p:spPr>
        <p:txBody>
          <a:bodyPr/>
          <a:lstStyle/>
          <a:p>
            <a:endParaRPr lang="en-US"/>
          </a:p>
        </p:txBody>
      </p:sp>
      <p:sp>
        <p:nvSpPr>
          <p:cNvPr id="38" name="Freeform 36"/>
          <p:cNvSpPr>
            <a:spLocks/>
          </p:cNvSpPr>
          <p:nvPr userDrawn="1">
            <p:custDataLst>
              <p:tags r:id="rId31"/>
            </p:custDataLst>
          </p:nvPr>
        </p:nvSpPr>
        <p:spPr bwMode="auto">
          <a:xfrm>
            <a:off x="8158110" y="3274807"/>
            <a:ext cx="15763" cy="6305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solidFill>
          <a:ln w="6350" cmpd="sng">
            <a:solidFill>
              <a:schemeClr val="bg1"/>
            </a:solidFill>
            <a:prstDash val="solid"/>
            <a:round/>
            <a:headEnd/>
            <a:tailEnd/>
          </a:ln>
        </p:spPr>
        <p:txBody>
          <a:bodyPr/>
          <a:lstStyle/>
          <a:p>
            <a:endParaRPr lang="en-US"/>
          </a:p>
        </p:txBody>
      </p:sp>
      <p:sp>
        <p:nvSpPr>
          <p:cNvPr id="39" name="Freeform 37"/>
          <p:cNvSpPr>
            <a:spLocks/>
          </p:cNvSpPr>
          <p:nvPr userDrawn="1">
            <p:custDataLst>
              <p:tags r:id="rId32"/>
            </p:custDataLst>
          </p:nvPr>
        </p:nvSpPr>
        <p:spPr bwMode="auto">
          <a:xfrm>
            <a:off x="9799221" y="4003411"/>
            <a:ext cx="49041" cy="6305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solidFill>
          <a:ln w="6350" cmpd="sng">
            <a:solidFill>
              <a:schemeClr val="bg1"/>
            </a:solidFill>
            <a:prstDash val="solid"/>
            <a:round/>
            <a:headEnd/>
            <a:tailEnd/>
          </a:ln>
        </p:spPr>
        <p:txBody>
          <a:bodyPr/>
          <a:lstStyle/>
          <a:p>
            <a:endParaRPr lang="en-US"/>
          </a:p>
        </p:txBody>
      </p:sp>
      <p:grpSp>
        <p:nvGrpSpPr>
          <p:cNvPr id="40" name="Group 38"/>
          <p:cNvGrpSpPr>
            <a:grpSpLocks/>
          </p:cNvGrpSpPr>
          <p:nvPr userDrawn="1">
            <p:custDataLst>
              <p:tags r:id="rId33"/>
            </p:custDataLst>
          </p:nvPr>
        </p:nvGrpSpPr>
        <p:grpSpPr bwMode="auto">
          <a:xfrm>
            <a:off x="5222676" y="5998315"/>
            <a:ext cx="71809" cy="61301"/>
            <a:chOff x="1654" y="3671"/>
            <a:chExt cx="49" cy="17"/>
          </a:xfrm>
          <a:solidFill>
            <a:schemeClr val="bg2"/>
          </a:solidFill>
        </p:grpSpPr>
        <p:sp>
          <p:nvSpPr>
            <p:cNvPr id="4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6350" cmpd="sng">
              <a:solidFill>
                <a:schemeClr val="bg1"/>
              </a:solidFill>
              <a:prstDash val="solid"/>
              <a:round/>
              <a:headEnd/>
              <a:tailEnd/>
            </a:ln>
          </p:spPr>
          <p:txBody>
            <a:bodyPr/>
            <a:lstStyle/>
            <a:p>
              <a:endParaRPr lang="en-US"/>
            </a:p>
          </p:txBody>
        </p:sp>
        <p:sp>
          <p:nvSpPr>
            <p:cNvPr id="4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6350" cmpd="sng">
              <a:solidFill>
                <a:schemeClr val="bg1"/>
              </a:solidFill>
              <a:prstDash val="solid"/>
              <a:round/>
              <a:headEnd/>
              <a:tailEnd/>
            </a:ln>
          </p:spPr>
          <p:txBody>
            <a:bodyPr/>
            <a:lstStyle/>
            <a:p>
              <a:endParaRPr lang="en-US"/>
            </a:p>
          </p:txBody>
        </p:sp>
      </p:grpSp>
      <p:sp>
        <p:nvSpPr>
          <p:cNvPr id="43" name="Freeform 41"/>
          <p:cNvSpPr>
            <a:spLocks/>
          </p:cNvSpPr>
          <p:nvPr userDrawn="1">
            <p:custDataLst>
              <p:tags r:id="rId34"/>
            </p:custDataLst>
          </p:nvPr>
        </p:nvSpPr>
        <p:spPr bwMode="auto">
          <a:xfrm>
            <a:off x="4833854" y="3565548"/>
            <a:ext cx="35029" cy="6480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solidFill>
          <a:ln w="6350" cmpd="sng">
            <a:solidFill>
              <a:schemeClr val="bg1"/>
            </a:solidFill>
            <a:prstDash val="solid"/>
            <a:round/>
            <a:headEnd/>
            <a:tailEnd/>
          </a:ln>
        </p:spPr>
        <p:txBody>
          <a:bodyPr/>
          <a:lstStyle/>
          <a:p>
            <a:endParaRPr lang="en-US"/>
          </a:p>
        </p:txBody>
      </p:sp>
      <p:sp>
        <p:nvSpPr>
          <p:cNvPr id="44" name="Freeform 42"/>
          <p:cNvSpPr>
            <a:spLocks/>
          </p:cNvSpPr>
          <p:nvPr userDrawn="1">
            <p:custDataLst>
              <p:tags r:id="rId35"/>
            </p:custDataLst>
          </p:nvPr>
        </p:nvSpPr>
        <p:spPr bwMode="auto">
          <a:xfrm>
            <a:off x="4895154" y="3572554"/>
            <a:ext cx="1752" cy="6480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solidFill>
          <a:ln w="6350" cmpd="sng">
            <a:solidFill>
              <a:schemeClr val="bg1"/>
            </a:solidFill>
            <a:prstDash val="solid"/>
            <a:round/>
            <a:headEnd/>
            <a:tailEnd/>
          </a:ln>
        </p:spPr>
        <p:txBody>
          <a:bodyPr/>
          <a:lstStyle/>
          <a:p>
            <a:endParaRPr lang="en-US"/>
          </a:p>
        </p:txBody>
      </p:sp>
      <p:sp>
        <p:nvSpPr>
          <p:cNvPr id="45" name="Freeform 43"/>
          <p:cNvSpPr>
            <a:spLocks/>
          </p:cNvSpPr>
          <p:nvPr userDrawn="1">
            <p:custDataLst>
              <p:tags r:id="rId36"/>
            </p:custDataLst>
          </p:nvPr>
        </p:nvSpPr>
        <p:spPr bwMode="auto">
          <a:xfrm>
            <a:off x="4909166" y="3574305"/>
            <a:ext cx="7006" cy="6480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6" name="Freeform 44"/>
          <p:cNvSpPr>
            <a:spLocks/>
          </p:cNvSpPr>
          <p:nvPr userDrawn="1">
            <p:custDataLst>
              <p:tags r:id="rId37"/>
            </p:custDataLst>
          </p:nvPr>
        </p:nvSpPr>
        <p:spPr bwMode="auto">
          <a:xfrm>
            <a:off x="4924929" y="3563796"/>
            <a:ext cx="8757" cy="6305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47" name="Freeform 45"/>
          <p:cNvSpPr>
            <a:spLocks/>
          </p:cNvSpPr>
          <p:nvPr userDrawn="1">
            <p:custDataLst>
              <p:tags r:id="rId38"/>
            </p:custDataLst>
          </p:nvPr>
        </p:nvSpPr>
        <p:spPr bwMode="auto">
          <a:xfrm>
            <a:off x="4902160" y="3555039"/>
            <a:ext cx="12261" cy="6480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8" name="Freeform 46"/>
          <p:cNvSpPr>
            <a:spLocks/>
          </p:cNvSpPr>
          <p:nvPr userDrawn="1">
            <p:custDataLst>
              <p:tags r:id="rId39"/>
            </p:custDataLst>
          </p:nvPr>
        </p:nvSpPr>
        <p:spPr bwMode="auto">
          <a:xfrm>
            <a:off x="4956455" y="3586566"/>
            <a:ext cx="15763" cy="6655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solidFill>
          <a:ln w="6350" cmpd="sng">
            <a:solidFill>
              <a:schemeClr val="bg1"/>
            </a:solidFill>
            <a:prstDash val="solid"/>
            <a:round/>
            <a:headEnd/>
            <a:tailEnd/>
          </a:ln>
        </p:spPr>
        <p:txBody>
          <a:bodyPr/>
          <a:lstStyle/>
          <a:p>
            <a:endParaRPr lang="en-US"/>
          </a:p>
        </p:txBody>
      </p:sp>
      <p:sp>
        <p:nvSpPr>
          <p:cNvPr id="49" name="Line 47"/>
          <p:cNvSpPr>
            <a:spLocks noChangeShapeType="1"/>
          </p:cNvSpPr>
          <p:nvPr userDrawn="1">
            <p:custDataLst>
              <p:tags r:id="rId40"/>
            </p:custDataLst>
          </p:nvPr>
        </p:nvSpPr>
        <p:spPr bwMode="auto">
          <a:xfrm flipH="1" flipV="1">
            <a:off x="4965212" y="3583063"/>
            <a:ext cx="7006" cy="10509"/>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48"/>
          <p:cNvSpPr>
            <a:spLocks noChangeShapeType="1"/>
          </p:cNvSpPr>
          <p:nvPr userDrawn="1">
            <p:custDataLst>
              <p:tags r:id="rId41"/>
            </p:custDataLst>
          </p:nvPr>
        </p:nvSpPr>
        <p:spPr bwMode="auto">
          <a:xfrm flipH="1">
            <a:off x="4965212" y="3611086"/>
            <a:ext cx="7006" cy="12260"/>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Freeform 49"/>
          <p:cNvSpPr>
            <a:spLocks/>
          </p:cNvSpPr>
          <p:nvPr userDrawn="1">
            <p:custDataLst>
              <p:tags r:id="rId42"/>
            </p:custDataLst>
          </p:nvPr>
        </p:nvSpPr>
        <p:spPr bwMode="auto">
          <a:xfrm>
            <a:off x="4965212" y="3605831"/>
            <a:ext cx="12261" cy="6480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52" name="Freeform 50"/>
          <p:cNvSpPr>
            <a:spLocks/>
          </p:cNvSpPr>
          <p:nvPr userDrawn="1">
            <p:custDataLst>
              <p:tags r:id="rId43"/>
            </p:custDataLst>
          </p:nvPr>
        </p:nvSpPr>
        <p:spPr bwMode="auto">
          <a:xfrm>
            <a:off x="4972218" y="3637357"/>
            <a:ext cx="19267" cy="61301"/>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solidFill>
          <a:ln w="6350" cmpd="sng">
            <a:solidFill>
              <a:schemeClr val="bg1"/>
            </a:solidFill>
            <a:prstDash val="solid"/>
            <a:round/>
            <a:headEnd/>
            <a:tailEnd/>
          </a:ln>
        </p:spPr>
        <p:txBody>
          <a:bodyPr/>
          <a:lstStyle/>
          <a:p>
            <a:endParaRPr lang="en-US"/>
          </a:p>
        </p:txBody>
      </p:sp>
      <p:sp>
        <p:nvSpPr>
          <p:cNvPr id="53" name="Freeform 51"/>
          <p:cNvSpPr>
            <a:spLocks/>
          </p:cNvSpPr>
          <p:nvPr userDrawn="1">
            <p:custDataLst>
              <p:tags r:id="rId44"/>
            </p:custDataLst>
          </p:nvPr>
        </p:nvSpPr>
        <p:spPr bwMode="auto">
          <a:xfrm>
            <a:off x="4979224" y="3689901"/>
            <a:ext cx="17515" cy="6305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4" name="Freeform 52"/>
          <p:cNvSpPr>
            <a:spLocks/>
          </p:cNvSpPr>
          <p:nvPr userDrawn="1">
            <p:custDataLst>
              <p:tags r:id="rId45"/>
            </p:custDataLst>
          </p:nvPr>
        </p:nvSpPr>
        <p:spPr bwMode="auto">
          <a:xfrm>
            <a:off x="4989732" y="3717924"/>
            <a:ext cx="3503" cy="6305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solidFill>
          <a:ln w="6350" cmpd="sng">
            <a:solidFill>
              <a:schemeClr val="bg1"/>
            </a:solidFill>
            <a:prstDash val="solid"/>
            <a:round/>
            <a:headEnd/>
            <a:tailEnd/>
          </a:ln>
        </p:spPr>
        <p:txBody>
          <a:bodyPr/>
          <a:lstStyle/>
          <a:p>
            <a:endParaRPr lang="en-US"/>
          </a:p>
        </p:txBody>
      </p:sp>
      <p:sp>
        <p:nvSpPr>
          <p:cNvPr id="55" name="Freeform 53"/>
          <p:cNvSpPr>
            <a:spLocks/>
          </p:cNvSpPr>
          <p:nvPr userDrawn="1">
            <p:custDataLst>
              <p:tags r:id="rId46"/>
            </p:custDataLst>
          </p:nvPr>
        </p:nvSpPr>
        <p:spPr bwMode="auto">
          <a:xfrm>
            <a:off x="5014253" y="3751202"/>
            <a:ext cx="1752" cy="61300"/>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6" name="Freeform 54"/>
          <p:cNvSpPr>
            <a:spLocks/>
          </p:cNvSpPr>
          <p:nvPr userDrawn="1">
            <p:custDataLst>
              <p:tags r:id="rId47"/>
            </p:custDataLst>
          </p:nvPr>
        </p:nvSpPr>
        <p:spPr bwMode="auto">
          <a:xfrm>
            <a:off x="4972218" y="3765214"/>
            <a:ext cx="17515" cy="6480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57" name="Freeform 55"/>
          <p:cNvSpPr>
            <a:spLocks/>
          </p:cNvSpPr>
          <p:nvPr userDrawn="1">
            <p:custDataLst>
              <p:tags r:id="rId48"/>
            </p:custDataLst>
          </p:nvPr>
        </p:nvSpPr>
        <p:spPr bwMode="auto">
          <a:xfrm>
            <a:off x="4956455" y="3837023"/>
            <a:ext cx="26271" cy="6305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58" name="Freeform 56"/>
          <p:cNvSpPr>
            <a:spLocks/>
          </p:cNvSpPr>
          <p:nvPr userDrawn="1">
            <p:custDataLst>
              <p:tags r:id="rId49"/>
            </p:custDataLst>
          </p:nvPr>
        </p:nvSpPr>
        <p:spPr bwMode="auto">
          <a:xfrm>
            <a:off x="4977473" y="3810751"/>
            <a:ext cx="14012" cy="6305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9" name="Freeform 57"/>
          <p:cNvSpPr>
            <a:spLocks/>
          </p:cNvSpPr>
          <p:nvPr userDrawn="1">
            <p:custDataLst>
              <p:tags r:id="rId50"/>
            </p:custDataLst>
          </p:nvPr>
        </p:nvSpPr>
        <p:spPr bwMode="auto">
          <a:xfrm>
            <a:off x="4406499" y="3448200"/>
            <a:ext cx="17515" cy="6305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60" name="Group 58"/>
          <p:cNvGrpSpPr>
            <a:grpSpLocks/>
          </p:cNvGrpSpPr>
          <p:nvPr userDrawn="1">
            <p:custDataLst>
              <p:tags r:id="rId51"/>
            </p:custDataLst>
          </p:nvPr>
        </p:nvGrpSpPr>
        <p:grpSpPr bwMode="auto">
          <a:xfrm>
            <a:off x="4544864" y="3264298"/>
            <a:ext cx="145371" cy="215428"/>
            <a:chOff x="1199" y="2121"/>
            <a:chExt cx="97" cy="123"/>
          </a:xfrm>
          <a:solidFill>
            <a:schemeClr val="bg2"/>
          </a:solidFill>
        </p:grpSpPr>
        <p:sp>
          <p:nvSpPr>
            <p:cNvPr id="61"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6350" cmpd="sng">
              <a:solidFill>
                <a:schemeClr val="bg1"/>
              </a:solidFill>
              <a:prstDash val="solid"/>
              <a:round/>
              <a:headEnd/>
              <a:tailEnd/>
            </a:ln>
          </p:spPr>
          <p:txBody>
            <a:bodyPr/>
            <a:lstStyle/>
            <a:p>
              <a:endParaRPr lang="en-US"/>
            </a:p>
          </p:txBody>
        </p:sp>
        <p:sp>
          <p:nvSpPr>
            <p:cNvPr id="62"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6350" cmpd="sng">
              <a:solidFill>
                <a:schemeClr val="bg1"/>
              </a:solidFill>
              <a:prstDash val="solid"/>
              <a:round/>
              <a:headEnd/>
              <a:tailEnd/>
            </a:ln>
          </p:spPr>
          <p:txBody>
            <a:bodyPr/>
            <a:lstStyle/>
            <a:p>
              <a:endParaRPr lang="en-US"/>
            </a:p>
          </p:txBody>
        </p:sp>
        <p:sp>
          <p:nvSpPr>
            <p:cNvPr id="63"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6350" cmpd="sng">
              <a:solidFill>
                <a:schemeClr val="bg1"/>
              </a:solidFill>
              <a:prstDash val="solid"/>
              <a:round/>
              <a:headEnd/>
              <a:tailEnd/>
            </a:ln>
          </p:spPr>
          <p:txBody>
            <a:bodyPr/>
            <a:lstStyle/>
            <a:p>
              <a:endParaRPr lang="en-US"/>
            </a:p>
          </p:txBody>
        </p:sp>
        <p:sp>
          <p:nvSpPr>
            <p:cNvPr id="64"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6350" cmpd="sng">
              <a:solidFill>
                <a:schemeClr val="bg1"/>
              </a:solidFill>
              <a:prstDash val="solid"/>
              <a:round/>
              <a:headEnd/>
              <a:tailEnd/>
            </a:ln>
          </p:spPr>
          <p:txBody>
            <a:bodyPr/>
            <a:lstStyle/>
            <a:p>
              <a:endParaRPr lang="en-US"/>
            </a:p>
          </p:txBody>
        </p:sp>
        <p:sp>
          <p:nvSpPr>
            <p:cNvPr id="65"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6350" cmpd="sng">
              <a:solidFill>
                <a:schemeClr val="bg1"/>
              </a:solidFill>
              <a:prstDash val="solid"/>
              <a:round/>
              <a:headEnd/>
              <a:tailEnd/>
            </a:ln>
          </p:spPr>
          <p:txBody>
            <a:bodyPr/>
            <a:lstStyle/>
            <a:p>
              <a:endParaRPr lang="en-US"/>
            </a:p>
          </p:txBody>
        </p:sp>
        <p:sp>
          <p:nvSpPr>
            <p:cNvPr id="66"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6350" cmpd="sng">
              <a:solidFill>
                <a:schemeClr val="bg1"/>
              </a:solidFill>
              <a:prstDash val="solid"/>
              <a:round/>
              <a:headEnd/>
              <a:tailEnd/>
            </a:ln>
          </p:spPr>
          <p:txBody>
            <a:bodyPr/>
            <a:lstStyle/>
            <a:p>
              <a:endParaRPr lang="en-US"/>
            </a:p>
          </p:txBody>
        </p:sp>
        <p:sp>
          <p:nvSpPr>
            <p:cNvPr id="67"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6350" cmpd="sng">
              <a:solidFill>
                <a:schemeClr val="bg1"/>
              </a:solidFill>
              <a:prstDash val="solid"/>
              <a:round/>
              <a:headEnd/>
              <a:tailEnd/>
            </a:ln>
          </p:spPr>
          <p:txBody>
            <a:bodyPr/>
            <a:lstStyle/>
            <a:p>
              <a:endParaRPr lang="en-US"/>
            </a:p>
          </p:txBody>
        </p:sp>
        <p:sp>
          <p:nvSpPr>
            <p:cNvPr id="68"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6350" cmpd="sng">
              <a:solidFill>
                <a:schemeClr val="bg1"/>
              </a:solidFill>
              <a:prstDash val="solid"/>
              <a:round/>
              <a:headEnd/>
              <a:tailEnd/>
            </a:ln>
          </p:spPr>
          <p:txBody>
            <a:bodyPr/>
            <a:lstStyle/>
            <a:p>
              <a:endParaRPr lang="en-US"/>
            </a:p>
          </p:txBody>
        </p:sp>
        <p:sp>
          <p:nvSpPr>
            <p:cNvPr id="69"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6350" cmpd="sng">
              <a:solidFill>
                <a:schemeClr val="bg1"/>
              </a:solidFill>
              <a:prstDash val="solid"/>
              <a:round/>
              <a:headEnd/>
              <a:tailEnd/>
            </a:ln>
          </p:spPr>
          <p:txBody>
            <a:bodyPr/>
            <a:lstStyle/>
            <a:p>
              <a:endParaRPr lang="en-US"/>
            </a:p>
          </p:txBody>
        </p:sp>
        <p:sp>
          <p:nvSpPr>
            <p:cNvPr id="70"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6350" cmpd="sng">
              <a:solidFill>
                <a:schemeClr val="bg1"/>
              </a:solidFill>
              <a:prstDash val="solid"/>
              <a:round/>
              <a:headEnd/>
              <a:tailEnd/>
            </a:ln>
          </p:spPr>
          <p:txBody>
            <a:bodyPr/>
            <a:lstStyle/>
            <a:p>
              <a:endParaRPr lang="en-US"/>
            </a:p>
          </p:txBody>
        </p:sp>
      </p:grpSp>
      <p:sp>
        <p:nvSpPr>
          <p:cNvPr id="71" name="Freeform 71"/>
          <p:cNvSpPr>
            <a:spLocks/>
          </p:cNvSpPr>
          <p:nvPr userDrawn="1">
            <p:custDataLst>
              <p:tags r:id="rId52"/>
            </p:custDataLst>
          </p:nvPr>
        </p:nvSpPr>
        <p:spPr bwMode="auto">
          <a:xfrm>
            <a:off x="11095295" y="4838853"/>
            <a:ext cx="85822" cy="143619"/>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solidFill>
          <a:ln w="6350" cmpd="sng">
            <a:solidFill>
              <a:schemeClr val="bg1"/>
            </a:solidFill>
            <a:prstDash val="solid"/>
            <a:round/>
            <a:headEnd/>
            <a:tailEnd/>
          </a:ln>
        </p:spPr>
        <p:txBody>
          <a:bodyPr/>
          <a:lstStyle/>
          <a:p>
            <a:endParaRPr lang="en-US"/>
          </a:p>
        </p:txBody>
      </p:sp>
      <p:sp>
        <p:nvSpPr>
          <p:cNvPr id="72" name="Freeform 72"/>
          <p:cNvSpPr>
            <a:spLocks/>
          </p:cNvSpPr>
          <p:nvPr userDrawn="1">
            <p:custDataLst>
              <p:tags r:id="rId53"/>
            </p:custDataLst>
          </p:nvPr>
        </p:nvSpPr>
        <p:spPr bwMode="auto">
          <a:xfrm>
            <a:off x="11095295" y="4809079"/>
            <a:ext cx="15764" cy="6305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73" name="Group 73"/>
          <p:cNvGrpSpPr>
            <a:grpSpLocks/>
          </p:cNvGrpSpPr>
          <p:nvPr userDrawn="1">
            <p:custDataLst>
              <p:tags r:id="rId54"/>
            </p:custDataLst>
          </p:nvPr>
        </p:nvGrpSpPr>
        <p:grpSpPr bwMode="auto">
          <a:xfrm>
            <a:off x="10753763" y="5383556"/>
            <a:ext cx="506169" cy="446620"/>
            <a:chOff x="5372" y="3323"/>
            <a:chExt cx="341" cy="253"/>
          </a:xfrm>
          <a:solidFill>
            <a:schemeClr val="bg2"/>
          </a:solidFill>
        </p:grpSpPr>
        <p:sp>
          <p:nvSpPr>
            <p:cNvPr id="74"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75"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76"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77" name="Group 94"/>
          <p:cNvGrpSpPr>
            <a:grpSpLocks/>
          </p:cNvGrpSpPr>
          <p:nvPr userDrawn="1">
            <p:custDataLst>
              <p:tags r:id="rId55"/>
            </p:custDataLst>
          </p:nvPr>
        </p:nvGrpSpPr>
        <p:grpSpPr bwMode="auto">
          <a:xfrm>
            <a:off x="10760769" y="3870301"/>
            <a:ext cx="180399" cy="126105"/>
            <a:chOff x="5379" y="2466"/>
            <a:chExt cx="122" cy="71"/>
          </a:xfrm>
          <a:solidFill>
            <a:schemeClr val="bg2"/>
          </a:solidFill>
        </p:grpSpPr>
        <p:sp>
          <p:nvSpPr>
            <p:cNvPr id="78"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6350" cmpd="sng">
              <a:solidFill>
                <a:schemeClr val="bg1"/>
              </a:solidFill>
              <a:prstDash val="solid"/>
              <a:round/>
              <a:headEnd/>
              <a:tailEnd/>
            </a:ln>
          </p:spPr>
          <p:txBody>
            <a:bodyPr/>
            <a:lstStyle/>
            <a:p>
              <a:endParaRPr lang="en-US"/>
            </a:p>
          </p:txBody>
        </p:sp>
        <p:sp>
          <p:nvSpPr>
            <p:cNvPr id="79"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6350" cmpd="sng">
              <a:solidFill>
                <a:schemeClr val="bg1"/>
              </a:solidFill>
              <a:prstDash val="solid"/>
              <a:round/>
              <a:headEnd/>
              <a:tailEnd/>
            </a:ln>
          </p:spPr>
          <p:txBody>
            <a:bodyPr/>
            <a:lstStyle/>
            <a:p>
              <a:endParaRPr lang="en-US"/>
            </a:p>
          </p:txBody>
        </p:sp>
        <p:sp>
          <p:nvSpPr>
            <p:cNvPr id="80"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6350" cmpd="sng">
              <a:solidFill>
                <a:schemeClr val="bg1"/>
              </a:solidFill>
              <a:prstDash val="solid"/>
              <a:round/>
              <a:headEnd/>
              <a:tailEnd/>
            </a:ln>
          </p:spPr>
          <p:txBody>
            <a:bodyPr/>
            <a:lstStyle/>
            <a:p>
              <a:endParaRPr lang="en-US"/>
            </a:p>
          </p:txBody>
        </p:sp>
        <p:sp>
          <p:nvSpPr>
            <p:cNvPr id="81"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6350" cmpd="sng">
              <a:solidFill>
                <a:schemeClr val="bg1"/>
              </a:solidFill>
              <a:prstDash val="solid"/>
              <a:round/>
              <a:headEnd/>
              <a:tailEnd/>
            </a:ln>
          </p:spPr>
          <p:txBody>
            <a:bodyPr/>
            <a:lstStyle/>
            <a:p>
              <a:endParaRPr lang="en-US"/>
            </a:p>
          </p:txBody>
        </p:sp>
        <p:sp>
          <p:nvSpPr>
            <p:cNvPr id="82"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6350" cmpd="sng">
              <a:solidFill>
                <a:schemeClr val="bg1"/>
              </a:solidFill>
              <a:prstDash val="solid"/>
              <a:round/>
              <a:headEnd/>
              <a:tailEnd/>
            </a:ln>
          </p:spPr>
          <p:txBody>
            <a:bodyPr/>
            <a:lstStyle/>
            <a:p>
              <a:endParaRPr lang="en-US"/>
            </a:p>
          </p:txBody>
        </p:sp>
        <p:sp>
          <p:nvSpPr>
            <p:cNvPr id="83" name="Line 100"/>
            <p:cNvSpPr>
              <a:spLocks noChangeShapeType="1"/>
            </p:cNvSpPr>
            <p:nvPr/>
          </p:nvSpPr>
          <p:spPr bwMode="auto">
            <a:xfrm flipH="1">
              <a:off x="5495" y="2490"/>
              <a:ext cx="6" cy="1"/>
            </a:xfrm>
            <a:prstGeom prst="line">
              <a:avLst/>
            </a:prstGeom>
            <a:grpFill/>
            <a:ln w="6350">
              <a:solidFill>
                <a:schemeClr val="bg1"/>
              </a:solidFill>
              <a:round/>
              <a:headEnd/>
              <a:tailEnd/>
            </a:ln>
            <a:extLst/>
          </p:spPr>
          <p:txBody>
            <a:bodyPr/>
            <a:lstStyle/>
            <a:p>
              <a:endParaRPr lang="en-US"/>
            </a:p>
          </p:txBody>
        </p:sp>
        <p:sp>
          <p:nvSpPr>
            <p:cNvPr id="84"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6350" cmpd="sng">
              <a:solidFill>
                <a:schemeClr val="bg1"/>
              </a:solidFill>
              <a:prstDash val="solid"/>
              <a:round/>
              <a:headEnd/>
              <a:tailEnd/>
            </a:ln>
          </p:spPr>
          <p:txBody>
            <a:bodyPr/>
            <a:lstStyle/>
            <a:p>
              <a:endParaRPr lang="en-US"/>
            </a:p>
          </p:txBody>
        </p:sp>
        <p:sp>
          <p:nvSpPr>
            <p:cNvPr id="85" name="Line 102"/>
            <p:cNvSpPr>
              <a:spLocks noChangeShapeType="1"/>
            </p:cNvSpPr>
            <p:nvPr/>
          </p:nvSpPr>
          <p:spPr bwMode="auto">
            <a:xfrm>
              <a:off x="5464" y="2530"/>
              <a:ext cx="6" cy="1"/>
            </a:xfrm>
            <a:prstGeom prst="line">
              <a:avLst/>
            </a:prstGeom>
            <a:grpFill/>
            <a:ln w="6350">
              <a:solidFill>
                <a:schemeClr val="bg1"/>
              </a:solidFill>
              <a:round/>
              <a:headEnd/>
              <a:tailEnd/>
            </a:ln>
            <a:extLst/>
          </p:spPr>
          <p:txBody>
            <a:bodyPr/>
            <a:lstStyle/>
            <a:p>
              <a:endParaRPr lang="en-US"/>
            </a:p>
          </p:txBody>
        </p:sp>
        <p:sp>
          <p:nvSpPr>
            <p:cNvPr id="86"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6350" cmpd="sng">
              <a:solidFill>
                <a:schemeClr val="bg1"/>
              </a:solidFill>
              <a:prstDash val="solid"/>
              <a:round/>
              <a:headEnd/>
              <a:tailEnd/>
            </a:ln>
          </p:spPr>
          <p:txBody>
            <a:bodyPr/>
            <a:lstStyle/>
            <a:p>
              <a:endParaRPr lang="en-US"/>
            </a:p>
          </p:txBody>
        </p:sp>
      </p:grpSp>
      <p:sp>
        <p:nvSpPr>
          <p:cNvPr id="87" name="Freeform 104"/>
          <p:cNvSpPr>
            <a:spLocks/>
          </p:cNvSpPr>
          <p:nvPr userDrawn="1">
            <p:custDataLst>
              <p:tags r:id="rId56"/>
            </p:custDataLst>
          </p:nvPr>
        </p:nvSpPr>
        <p:spPr bwMode="auto">
          <a:xfrm>
            <a:off x="9198473" y="3717924"/>
            <a:ext cx="7006" cy="6305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solidFill>
          <a:ln w="6350" cmpd="sng">
            <a:solidFill>
              <a:schemeClr val="bg1"/>
            </a:solidFill>
            <a:prstDash val="solid"/>
            <a:round/>
            <a:headEnd/>
            <a:tailEnd/>
          </a:ln>
        </p:spPr>
        <p:txBody>
          <a:bodyPr/>
          <a:lstStyle/>
          <a:p>
            <a:endParaRPr lang="en-US"/>
          </a:p>
        </p:txBody>
      </p:sp>
      <p:sp>
        <p:nvSpPr>
          <p:cNvPr id="88" name="Freeform 105"/>
          <p:cNvSpPr>
            <a:spLocks/>
          </p:cNvSpPr>
          <p:nvPr userDrawn="1">
            <p:custDataLst>
              <p:tags r:id="rId57"/>
            </p:custDataLst>
          </p:nvPr>
        </p:nvSpPr>
        <p:spPr bwMode="auto">
          <a:xfrm>
            <a:off x="5777886" y="6078882"/>
            <a:ext cx="59549" cy="64804"/>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89" name="Freeform 106"/>
          <p:cNvSpPr>
            <a:spLocks/>
          </p:cNvSpPr>
          <p:nvPr userDrawn="1">
            <p:custDataLst>
              <p:tags r:id="rId58"/>
            </p:custDataLst>
          </p:nvPr>
        </p:nvSpPr>
        <p:spPr bwMode="auto">
          <a:xfrm>
            <a:off x="8317492" y="5900234"/>
            <a:ext cx="33278" cy="61301"/>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90" name="Freeform 109"/>
          <p:cNvSpPr>
            <a:spLocks/>
          </p:cNvSpPr>
          <p:nvPr userDrawn="1">
            <p:custDataLst>
              <p:tags r:id="rId59"/>
            </p:custDataLst>
          </p:nvPr>
        </p:nvSpPr>
        <p:spPr bwMode="auto">
          <a:xfrm>
            <a:off x="10280871" y="2628521"/>
            <a:ext cx="5254" cy="64804"/>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91" name="Freeform 110"/>
          <p:cNvSpPr>
            <a:spLocks/>
          </p:cNvSpPr>
          <p:nvPr userDrawn="1">
            <p:custDataLst>
              <p:tags r:id="rId60"/>
            </p:custDataLst>
          </p:nvPr>
        </p:nvSpPr>
        <p:spPr bwMode="auto">
          <a:xfrm>
            <a:off x="10075950" y="3248535"/>
            <a:ext cx="15764" cy="64804"/>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92" name="Freeform 111"/>
          <p:cNvSpPr>
            <a:spLocks/>
          </p:cNvSpPr>
          <p:nvPr userDrawn="1">
            <p:custDataLst>
              <p:tags r:id="rId61"/>
            </p:custDataLst>
          </p:nvPr>
        </p:nvSpPr>
        <p:spPr bwMode="auto">
          <a:xfrm>
            <a:off x="10095217" y="3176726"/>
            <a:ext cx="17515" cy="6305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solidFill>
          <a:ln w="6350" cmpd="sng">
            <a:solidFill>
              <a:schemeClr val="bg1"/>
            </a:solidFill>
            <a:prstDash val="solid"/>
            <a:round/>
            <a:headEnd/>
            <a:tailEnd/>
          </a:ln>
        </p:spPr>
        <p:txBody>
          <a:bodyPr/>
          <a:lstStyle/>
          <a:p>
            <a:endParaRPr lang="en-US"/>
          </a:p>
        </p:txBody>
      </p:sp>
      <p:sp>
        <p:nvSpPr>
          <p:cNvPr id="93" name="Freeform 113"/>
          <p:cNvSpPr>
            <a:spLocks/>
          </p:cNvSpPr>
          <p:nvPr userDrawn="1">
            <p:custDataLst>
              <p:tags r:id="rId62"/>
            </p:custDataLst>
          </p:nvPr>
        </p:nvSpPr>
        <p:spPr bwMode="auto">
          <a:xfrm>
            <a:off x="6499484" y="2047038"/>
            <a:ext cx="10509" cy="6305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94" name="Freeform 115"/>
          <p:cNvSpPr>
            <a:spLocks/>
          </p:cNvSpPr>
          <p:nvPr userDrawn="1">
            <p:custDataLst>
              <p:tags r:id="rId63"/>
            </p:custDataLst>
          </p:nvPr>
        </p:nvSpPr>
        <p:spPr bwMode="auto">
          <a:xfrm>
            <a:off x="8117826" y="3752953"/>
            <a:ext cx="28023" cy="61301"/>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95" name="Freeform 116"/>
          <p:cNvSpPr>
            <a:spLocks/>
          </p:cNvSpPr>
          <p:nvPr userDrawn="1">
            <p:custDataLst>
              <p:tags r:id="rId64"/>
            </p:custDataLst>
          </p:nvPr>
        </p:nvSpPr>
        <p:spPr bwMode="auto">
          <a:xfrm>
            <a:off x="7790305" y="3600577"/>
            <a:ext cx="21017" cy="64803"/>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solidFill>
          <a:ln w="6350" cmpd="sng">
            <a:solidFill>
              <a:schemeClr val="bg1"/>
            </a:solidFill>
            <a:prstDash val="solid"/>
            <a:round/>
            <a:headEnd/>
            <a:tailEnd/>
          </a:ln>
        </p:spPr>
        <p:txBody>
          <a:bodyPr/>
          <a:lstStyle/>
          <a:p>
            <a:endParaRPr lang="en-US"/>
          </a:p>
        </p:txBody>
      </p:sp>
      <p:grpSp>
        <p:nvGrpSpPr>
          <p:cNvPr id="96" name="Group 117"/>
          <p:cNvGrpSpPr>
            <a:grpSpLocks/>
          </p:cNvGrpSpPr>
          <p:nvPr userDrawn="1">
            <p:custDataLst>
              <p:tags r:id="rId65"/>
            </p:custDataLst>
          </p:nvPr>
        </p:nvGrpSpPr>
        <p:grpSpPr bwMode="auto">
          <a:xfrm>
            <a:off x="8641511" y="3807249"/>
            <a:ext cx="50792" cy="413343"/>
            <a:chOff x="3950" y="2430"/>
            <a:chExt cx="36" cy="234"/>
          </a:xfrm>
          <a:solidFill>
            <a:schemeClr val="bg2"/>
          </a:solidFill>
        </p:grpSpPr>
        <p:sp>
          <p:nvSpPr>
            <p:cNvPr id="97"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98"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99"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00" name="Rectangle 121"/>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01" name="Line 122"/>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02"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03"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04" name="Line 125"/>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05"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06"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07" name="Line 128"/>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08"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09"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10"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11"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12"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113"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14"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15" name="Rectangle 136"/>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16" name="Line 137"/>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17"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18"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19" name="Line 140"/>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20"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21"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22" name="Line 143"/>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23"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24"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25"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26"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27"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6350" cmpd="sng">
              <a:solidFill>
                <a:schemeClr val="bg1"/>
              </a:solidFill>
              <a:prstDash val="solid"/>
              <a:round/>
              <a:headEnd/>
              <a:tailEnd/>
            </a:ln>
          </p:spPr>
          <p:txBody>
            <a:bodyPr/>
            <a:lstStyle/>
            <a:p>
              <a:endParaRPr lang="en-US"/>
            </a:p>
          </p:txBody>
        </p:sp>
      </p:grpSp>
      <p:grpSp>
        <p:nvGrpSpPr>
          <p:cNvPr id="128" name="Group 149"/>
          <p:cNvGrpSpPr>
            <a:grpSpLocks/>
          </p:cNvGrpSpPr>
          <p:nvPr userDrawn="1">
            <p:custDataLst>
              <p:tags r:id="rId66"/>
            </p:custDataLst>
          </p:nvPr>
        </p:nvGrpSpPr>
        <p:grpSpPr bwMode="auto">
          <a:xfrm>
            <a:off x="10920150" y="4358956"/>
            <a:ext cx="204920" cy="236447"/>
            <a:chOff x="5486" y="2743"/>
            <a:chExt cx="137" cy="132"/>
          </a:xfrm>
          <a:solidFill>
            <a:schemeClr val="bg2"/>
          </a:solidFill>
        </p:grpSpPr>
        <p:sp>
          <p:nvSpPr>
            <p:cNvPr id="129"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6350" cmpd="sng">
              <a:solidFill>
                <a:schemeClr val="bg1"/>
              </a:solidFill>
              <a:prstDash val="solid"/>
              <a:round/>
              <a:headEnd/>
              <a:tailEnd/>
            </a:ln>
          </p:spPr>
          <p:txBody>
            <a:bodyPr/>
            <a:lstStyle/>
            <a:p>
              <a:endParaRPr lang="en-US"/>
            </a:p>
          </p:txBody>
        </p:sp>
        <p:sp>
          <p:nvSpPr>
            <p:cNvPr id="130"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6350" cmpd="sng">
              <a:solidFill>
                <a:schemeClr val="bg1"/>
              </a:solidFill>
              <a:prstDash val="solid"/>
              <a:round/>
              <a:headEnd/>
              <a:tailEnd/>
            </a:ln>
          </p:spPr>
          <p:txBody>
            <a:bodyPr/>
            <a:lstStyle/>
            <a:p>
              <a:endParaRPr lang="en-US"/>
            </a:p>
          </p:txBody>
        </p:sp>
        <p:sp>
          <p:nvSpPr>
            <p:cNvPr id="131"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6350" cmpd="sng">
              <a:solidFill>
                <a:schemeClr val="bg1"/>
              </a:solidFill>
              <a:prstDash val="solid"/>
              <a:round/>
              <a:headEnd/>
              <a:tailEnd/>
            </a:ln>
          </p:spPr>
          <p:txBody>
            <a:bodyPr/>
            <a:lstStyle/>
            <a:p>
              <a:endParaRPr lang="en-US"/>
            </a:p>
          </p:txBody>
        </p:sp>
        <p:sp>
          <p:nvSpPr>
            <p:cNvPr id="132"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6350" cmpd="sng">
              <a:solidFill>
                <a:schemeClr val="bg1"/>
              </a:solidFill>
              <a:prstDash val="solid"/>
              <a:round/>
              <a:headEnd/>
              <a:tailEnd/>
            </a:ln>
          </p:spPr>
          <p:txBody>
            <a:bodyPr/>
            <a:lstStyle/>
            <a:p>
              <a:endParaRPr lang="en-US"/>
            </a:p>
          </p:txBody>
        </p:sp>
        <p:sp>
          <p:nvSpPr>
            <p:cNvPr id="133"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6350" cmpd="sng">
              <a:solidFill>
                <a:schemeClr val="bg1"/>
              </a:solidFill>
              <a:prstDash val="solid"/>
              <a:round/>
              <a:headEnd/>
              <a:tailEnd/>
            </a:ln>
          </p:spPr>
          <p:txBody>
            <a:bodyPr/>
            <a:lstStyle/>
            <a:p>
              <a:endParaRPr lang="en-US"/>
            </a:p>
          </p:txBody>
        </p:sp>
        <p:sp>
          <p:nvSpPr>
            <p:cNvPr id="134"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6350" cmpd="sng">
              <a:solidFill>
                <a:schemeClr val="bg1"/>
              </a:solidFill>
              <a:prstDash val="solid"/>
              <a:round/>
              <a:headEnd/>
              <a:tailEnd/>
            </a:ln>
          </p:spPr>
          <p:txBody>
            <a:bodyPr/>
            <a:lstStyle/>
            <a:p>
              <a:endParaRPr lang="en-US"/>
            </a:p>
          </p:txBody>
        </p:sp>
        <p:sp>
          <p:nvSpPr>
            <p:cNvPr id="135"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6350" cmpd="sng">
              <a:solidFill>
                <a:schemeClr val="bg1"/>
              </a:solidFill>
              <a:prstDash val="solid"/>
              <a:round/>
              <a:headEnd/>
              <a:tailEnd/>
            </a:ln>
          </p:spPr>
          <p:txBody>
            <a:bodyPr/>
            <a:lstStyle/>
            <a:p>
              <a:endParaRPr lang="en-US"/>
            </a:p>
          </p:txBody>
        </p:sp>
        <p:sp>
          <p:nvSpPr>
            <p:cNvPr id="136"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6350" cmpd="sng">
              <a:solidFill>
                <a:schemeClr val="bg1"/>
              </a:solidFill>
              <a:prstDash val="solid"/>
              <a:round/>
              <a:headEnd/>
              <a:tailEnd/>
            </a:ln>
          </p:spPr>
          <p:txBody>
            <a:bodyPr/>
            <a:lstStyle/>
            <a:p>
              <a:endParaRPr lang="en-US"/>
            </a:p>
          </p:txBody>
        </p:sp>
        <p:sp>
          <p:nvSpPr>
            <p:cNvPr id="137"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6350" cmpd="sng">
              <a:solidFill>
                <a:schemeClr val="bg1"/>
              </a:solidFill>
              <a:prstDash val="solid"/>
              <a:round/>
              <a:headEnd/>
              <a:tailEnd/>
            </a:ln>
          </p:spPr>
          <p:txBody>
            <a:bodyPr/>
            <a:lstStyle/>
            <a:p>
              <a:endParaRPr lang="en-US"/>
            </a:p>
          </p:txBody>
        </p:sp>
      </p:grpSp>
      <p:sp>
        <p:nvSpPr>
          <p:cNvPr id="138" name="Freeform 159"/>
          <p:cNvSpPr>
            <a:spLocks/>
          </p:cNvSpPr>
          <p:nvPr userDrawn="1">
            <p:custDataLst>
              <p:tags r:id="rId67"/>
            </p:custDataLst>
          </p:nvPr>
        </p:nvSpPr>
        <p:spPr bwMode="auto">
          <a:xfrm>
            <a:off x="6888307" y="4069966"/>
            <a:ext cx="12261" cy="61300"/>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139" name="Freeform 160"/>
          <p:cNvSpPr>
            <a:spLocks/>
          </p:cNvSpPr>
          <p:nvPr userDrawn="1">
            <p:custDataLst>
              <p:tags r:id="rId68"/>
            </p:custDataLst>
          </p:nvPr>
        </p:nvSpPr>
        <p:spPr bwMode="auto">
          <a:xfrm>
            <a:off x="6804237" y="4224094"/>
            <a:ext cx="15764" cy="6305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40" name="Freeform 161"/>
          <p:cNvSpPr>
            <a:spLocks/>
          </p:cNvSpPr>
          <p:nvPr userDrawn="1">
            <p:custDataLst>
              <p:tags r:id="rId69"/>
            </p:custDataLst>
          </p:nvPr>
        </p:nvSpPr>
        <p:spPr bwMode="auto">
          <a:xfrm>
            <a:off x="8788633" y="2378063"/>
            <a:ext cx="803916" cy="366053"/>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solidFill>
          <a:ln w="6350" cmpd="sng">
            <a:solidFill>
              <a:schemeClr val="bg1"/>
            </a:solidFill>
            <a:prstDash val="solid"/>
            <a:round/>
            <a:headEnd/>
            <a:tailEnd/>
          </a:ln>
        </p:spPr>
        <p:txBody>
          <a:bodyPr/>
          <a:lstStyle/>
          <a:p>
            <a:endParaRPr lang="en-US"/>
          </a:p>
        </p:txBody>
      </p:sp>
      <p:sp>
        <p:nvSpPr>
          <p:cNvPr id="141" name="Freeform 162"/>
          <p:cNvSpPr>
            <a:spLocks/>
          </p:cNvSpPr>
          <p:nvPr userDrawn="1">
            <p:custDataLst>
              <p:tags r:id="rId70"/>
            </p:custDataLst>
          </p:nvPr>
        </p:nvSpPr>
        <p:spPr bwMode="auto">
          <a:xfrm>
            <a:off x="4735772" y="4548112"/>
            <a:ext cx="362550" cy="458881"/>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163"/>
          <p:cNvSpPr>
            <a:spLocks/>
          </p:cNvSpPr>
          <p:nvPr userDrawn="1">
            <p:custDataLst>
              <p:tags r:id="rId71"/>
            </p:custDataLst>
          </p:nvPr>
        </p:nvSpPr>
        <p:spPr bwMode="auto">
          <a:xfrm>
            <a:off x="4972218" y="3919342"/>
            <a:ext cx="131359" cy="23819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143" name="Group 164"/>
          <p:cNvGrpSpPr>
            <a:grpSpLocks/>
          </p:cNvGrpSpPr>
          <p:nvPr userDrawn="1">
            <p:custDataLst>
              <p:tags r:id="rId72"/>
            </p:custDataLst>
          </p:nvPr>
        </p:nvGrpSpPr>
        <p:grpSpPr bwMode="auto">
          <a:xfrm>
            <a:off x="4656956" y="3737190"/>
            <a:ext cx="357296" cy="443117"/>
            <a:chOff x="1486" y="2412"/>
            <a:chExt cx="244" cy="256"/>
          </a:xfrm>
          <a:solidFill>
            <a:schemeClr val="bg2"/>
          </a:solidFill>
        </p:grpSpPr>
        <p:sp>
          <p:nvSpPr>
            <p:cNvPr id="144"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5"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6"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7"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48" name="Freeform 169"/>
          <p:cNvSpPr>
            <a:spLocks/>
          </p:cNvSpPr>
          <p:nvPr userDrawn="1">
            <p:custDataLst>
              <p:tags r:id="rId73"/>
            </p:custDataLst>
          </p:nvPr>
        </p:nvSpPr>
        <p:spPr bwMode="auto">
          <a:xfrm>
            <a:off x="10196801" y="5436099"/>
            <a:ext cx="35029" cy="12260"/>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solidFill>
          <a:ln w="6350" cmpd="sng">
            <a:solidFill>
              <a:schemeClr val="bg1"/>
            </a:solidFill>
            <a:prstDash val="solid"/>
            <a:round/>
            <a:headEnd/>
            <a:tailEnd/>
          </a:ln>
        </p:spPr>
        <p:txBody>
          <a:bodyPr/>
          <a:lstStyle/>
          <a:p>
            <a:endParaRPr lang="en-US"/>
          </a:p>
        </p:txBody>
      </p:sp>
      <p:sp>
        <p:nvSpPr>
          <p:cNvPr id="149" name="Freeform 170"/>
          <p:cNvSpPr>
            <a:spLocks/>
          </p:cNvSpPr>
          <p:nvPr userDrawn="1">
            <p:custDataLst>
              <p:tags r:id="rId74"/>
            </p:custDataLst>
          </p:nvPr>
        </p:nvSpPr>
        <p:spPr bwMode="auto">
          <a:xfrm>
            <a:off x="10324656" y="5583221"/>
            <a:ext cx="1752" cy="5254"/>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0" name="Line 171"/>
          <p:cNvSpPr>
            <a:spLocks noChangeShapeType="1"/>
          </p:cNvSpPr>
          <p:nvPr userDrawn="1">
            <p:custDataLst>
              <p:tags r:id="rId75"/>
            </p:custDataLst>
          </p:nvPr>
        </p:nvSpPr>
        <p:spPr bwMode="auto">
          <a:xfrm flipV="1">
            <a:off x="10424490" y="5581469"/>
            <a:ext cx="1751" cy="14012"/>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Freeform 172"/>
          <p:cNvSpPr>
            <a:spLocks/>
          </p:cNvSpPr>
          <p:nvPr userDrawn="1">
            <p:custDataLst>
              <p:tags r:id="rId76"/>
            </p:custDataLst>
          </p:nvPr>
        </p:nvSpPr>
        <p:spPr bwMode="auto">
          <a:xfrm>
            <a:off x="10424490" y="5581469"/>
            <a:ext cx="3503" cy="1751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solidFill>
          <a:ln w="6350" cmpd="sng">
            <a:solidFill>
              <a:schemeClr val="bg1"/>
            </a:solidFill>
            <a:prstDash val="solid"/>
            <a:round/>
            <a:headEnd/>
            <a:tailEnd/>
          </a:ln>
        </p:spPr>
        <p:txBody>
          <a:bodyPr/>
          <a:lstStyle/>
          <a:p>
            <a:endParaRPr lang="en-US"/>
          </a:p>
        </p:txBody>
      </p:sp>
      <p:sp>
        <p:nvSpPr>
          <p:cNvPr id="152" name="Freeform 186"/>
          <p:cNvSpPr>
            <a:spLocks/>
          </p:cNvSpPr>
          <p:nvPr userDrawn="1">
            <p:custDataLst>
              <p:tags r:id="rId77"/>
            </p:custDataLst>
          </p:nvPr>
        </p:nvSpPr>
        <p:spPr bwMode="auto">
          <a:xfrm>
            <a:off x="10308894" y="5616498"/>
            <a:ext cx="106838" cy="96330"/>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solidFill>
          <a:ln w="6350" cmpd="sng">
            <a:solidFill>
              <a:schemeClr val="bg1"/>
            </a:solidFill>
            <a:prstDash val="solid"/>
            <a:round/>
            <a:headEnd/>
            <a:tailEnd/>
          </a:ln>
        </p:spPr>
        <p:txBody>
          <a:bodyPr/>
          <a:lstStyle/>
          <a:p>
            <a:endParaRPr lang="en-US"/>
          </a:p>
        </p:txBody>
      </p:sp>
      <p:sp>
        <p:nvSpPr>
          <p:cNvPr id="153" name="Freeform 187"/>
          <p:cNvSpPr>
            <a:spLocks/>
          </p:cNvSpPr>
          <p:nvPr userDrawn="1">
            <p:custDataLst>
              <p:tags r:id="rId78"/>
            </p:custDataLst>
          </p:nvPr>
        </p:nvSpPr>
        <p:spPr bwMode="auto">
          <a:xfrm>
            <a:off x="10461270" y="4754784"/>
            <a:ext cx="3503" cy="1926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154" name="Freeform 188"/>
          <p:cNvSpPr>
            <a:spLocks/>
          </p:cNvSpPr>
          <p:nvPr userDrawn="1">
            <p:custDataLst>
              <p:tags r:id="rId79"/>
            </p:custDataLst>
          </p:nvPr>
        </p:nvSpPr>
        <p:spPr bwMode="auto">
          <a:xfrm>
            <a:off x="10387709" y="4668963"/>
            <a:ext cx="17515" cy="1751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solidFill>
          <a:ln w="6350" cmpd="sng">
            <a:solidFill>
              <a:schemeClr val="bg1"/>
            </a:solidFill>
            <a:prstDash val="solid"/>
            <a:round/>
            <a:headEnd/>
            <a:tailEnd/>
          </a:ln>
        </p:spPr>
        <p:txBody>
          <a:bodyPr/>
          <a:lstStyle/>
          <a:p>
            <a:endParaRPr lang="en-US"/>
          </a:p>
        </p:txBody>
      </p:sp>
      <p:sp>
        <p:nvSpPr>
          <p:cNvPr id="155" name="Freeform 189"/>
          <p:cNvSpPr>
            <a:spLocks/>
          </p:cNvSpPr>
          <p:nvPr userDrawn="1">
            <p:custDataLst>
              <p:tags r:id="rId80"/>
            </p:custDataLst>
          </p:nvPr>
        </p:nvSpPr>
        <p:spPr bwMode="auto">
          <a:xfrm>
            <a:off x="10405223" y="4572633"/>
            <a:ext cx="3503" cy="10509"/>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156" name="Freeform 190"/>
          <p:cNvSpPr>
            <a:spLocks/>
          </p:cNvSpPr>
          <p:nvPr userDrawn="1">
            <p:custDataLst>
              <p:tags r:id="rId81"/>
            </p:custDataLst>
          </p:nvPr>
        </p:nvSpPr>
        <p:spPr bwMode="auto">
          <a:xfrm>
            <a:off x="10228327" y="4576136"/>
            <a:ext cx="40283" cy="24520"/>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solidFill>
          <a:ln w="6350" cmpd="sng">
            <a:solidFill>
              <a:schemeClr val="bg1"/>
            </a:solidFill>
            <a:prstDash val="solid"/>
            <a:round/>
            <a:headEnd/>
            <a:tailEnd/>
          </a:ln>
        </p:spPr>
        <p:txBody>
          <a:bodyPr/>
          <a:lstStyle/>
          <a:p>
            <a:endParaRPr lang="en-US"/>
          </a:p>
        </p:txBody>
      </p:sp>
      <p:sp>
        <p:nvSpPr>
          <p:cNvPr id="157" name="Freeform 191"/>
          <p:cNvSpPr>
            <a:spLocks/>
          </p:cNvSpPr>
          <p:nvPr userDrawn="1">
            <p:custDataLst>
              <p:tags r:id="rId82"/>
            </p:custDataLst>
          </p:nvPr>
        </p:nvSpPr>
        <p:spPr bwMode="auto">
          <a:xfrm>
            <a:off x="10498051" y="5087560"/>
            <a:ext cx="1751" cy="15764"/>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8" name="Freeform 192"/>
          <p:cNvSpPr>
            <a:spLocks/>
          </p:cNvSpPr>
          <p:nvPr userDrawn="1">
            <p:custDataLst>
              <p:tags r:id="rId83"/>
            </p:custDataLst>
          </p:nvPr>
        </p:nvSpPr>
        <p:spPr bwMode="auto">
          <a:xfrm>
            <a:off x="9655602" y="4542859"/>
            <a:ext cx="1124432" cy="1001831"/>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solidFill>
          <a:ln w="6350" cmpd="sng">
            <a:solidFill>
              <a:schemeClr val="bg1"/>
            </a:solidFill>
            <a:prstDash val="solid"/>
            <a:round/>
            <a:headEnd/>
            <a:tailEnd/>
          </a:ln>
        </p:spPr>
        <p:txBody>
          <a:bodyPr/>
          <a:lstStyle/>
          <a:p>
            <a:endParaRPr lang="en-US"/>
          </a:p>
        </p:txBody>
      </p:sp>
      <p:sp>
        <p:nvSpPr>
          <p:cNvPr id="159" name="Freeform 193"/>
          <p:cNvSpPr>
            <a:spLocks/>
          </p:cNvSpPr>
          <p:nvPr userDrawn="1">
            <p:custDataLst>
              <p:tags r:id="rId84"/>
            </p:custDataLst>
          </p:nvPr>
        </p:nvSpPr>
        <p:spPr bwMode="auto">
          <a:xfrm>
            <a:off x="3572808" y="3071639"/>
            <a:ext cx="737361" cy="641032"/>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0" name="Freeform 194"/>
          <p:cNvSpPr>
            <a:spLocks/>
          </p:cNvSpPr>
          <p:nvPr userDrawn="1">
            <p:custDataLst>
              <p:tags r:id="rId85"/>
            </p:custDataLst>
          </p:nvPr>
        </p:nvSpPr>
        <p:spPr bwMode="auto">
          <a:xfrm>
            <a:off x="4979224" y="4880888"/>
            <a:ext cx="232944" cy="29249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1" name="Freeform 195"/>
          <p:cNvSpPr>
            <a:spLocks/>
          </p:cNvSpPr>
          <p:nvPr userDrawn="1">
            <p:custDataLst>
              <p:tags r:id="rId86"/>
            </p:custDataLst>
          </p:nvPr>
        </p:nvSpPr>
        <p:spPr bwMode="auto">
          <a:xfrm>
            <a:off x="5166630" y="4003411"/>
            <a:ext cx="80567" cy="12085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2" name="Freeform 196"/>
          <p:cNvSpPr>
            <a:spLocks/>
          </p:cNvSpPr>
          <p:nvPr userDrawn="1">
            <p:custDataLst>
              <p:tags r:id="rId87"/>
            </p:custDataLst>
          </p:nvPr>
        </p:nvSpPr>
        <p:spPr bwMode="auto">
          <a:xfrm>
            <a:off x="4630685" y="3516507"/>
            <a:ext cx="77064" cy="6480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solidFill>
          <a:ln w="6350" cmpd="sng">
            <a:solidFill>
              <a:schemeClr val="bg1"/>
            </a:solidFill>
            <a:prstDash val="solid"/>
            <a:round/>
            <a:headEnd/>
            <a:tailEnd/>
          </a:ln>
        </p:spPr>
        <p:txBody>
          <a:bodyPr/>
          <a:lstStyle/>
          <a:p>
            <a:endParaRPr lang="en-US"/>
          </a:p>
        </p:txBody>
      </p:sp>
      <p:sp>
        <p:nvSpPr>
          <p:cNvPr id="163" name="Freeform 197"/>
          <p:cNvSpPr>
            <a:spLocks/>
          </p:cNvSpPr>
          <p:nvPr userDrawn="1">
            <p:custDataLst>
              <p:tags r:id="rId88"/>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164" name="Freeform 198"/>
          <p:cNvSpPr>
            <a:spLocks/>
          </p:cNvSpPr>
          <p:nvPr userDrawn="1">
            <p:custDataLst>
              <p:tags r:id="rId89"/>
            </p:custDataLst>
          </p:nvPr>
        </p:nvSpPr>
        <p:spPr bwMode="auto">
          <a:xfrm>
            <a:off x="4996738" y="6091142"/>
            <a:ext cx="38532" cy="64803"/>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65" name="Freeform 199"/>
          <p:cNvSpPr>
            <a:spLocks/>
          </p:cNvSpPr>
          <p:nvPr userDrawn="1">
            <p:custDataLst>
              <p:tags r:id="rId90"/>
            </p:custDataLst>
          </p:nvPr>
        </p:nvSpPr>
        <p:spPr bwMode="auto">
          <a:xfrm>
            <a:off x="4996738" y="6068373"/>
            <a:ext cx="24520" cy="6655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66" name="Freeform 200"/>
          <p:cNvSpPr>
            <a:spLocks/>
          </p:cNvSpPr>
          <p:nvPr userDrawn="1">
            <p:custDataLst>
              <p:tags r:id="rId91"/>
            </p:custDataLst>
          </p:nvPr>
        </p:nvSpPr>
        <p:spPr bwMode="auto">
          <a:xfrm>
            <a:off x="4963461" y="6061367"/>
            <a:ext cx="28023" cy="6655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solidFill>
          <a:ln w="6350" cmpd="sng">
            <a:solidFill>
              <a:schemeClr val="bg1"/>
            </a:solidFill>
            <a:prstDash val="solid"/>
            <a:round/>
            <a:headEnd/>
            <a:tailEnd/>
          </a:ln>
        </p:spPr>
        <p:txBody>
          <a:bodyPr/>
          <a:lstStyle/>
          <a:p>
            <a:endParaRPr lang="en-US"/>
          </a:p>
        </p:txBody>
      </p:sp>
      <p:sp>
        <p:nvSpPr>
          <p:cNvPr id="167" name="Freeform 201"/>
          <p:cNvSpPr>
            <a:spLocks/>
          </p:cNvSpPr>
          <p:nvPr userDrawn="1">
            <p:custDataLst>
              <p:tags r:id="rId92"/>
            </p:custDataLst>
          </p:nvPr>
        </p:nvSpPr>
        <p:spPr bwMode="auto">
          <a:xfrm>
            <a:off x="4935438" y="6050858"/>
            <a:ext cx="31526" cy="64804"/>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solidFill>
          <a:ln w="6350" cmpd="sng">
            <a:solidFill>
              <a:schemeClr val="bg1"/>
            </a:solidFill>
            <a:prstDash val="solid"/>
            <a:round/>
            <a:headEnd/>
            <a:tailEnd/>
          </a:ln>
        </p:spPr>
        <p:txBody>
          <a:bodyPr/>
          <a:lstStyle/>
          <a:p>
            <a:endParaRPr lang="en-US"/>
          </a:p>
        </p:txBody>
      </p:sp>
      <p:sp>
        <p:nvSpPr>
          <p:cNvPr id="168" name="Freeform 202"/>
          <p:cNvSpPr>
            <a:spLocks/>
          </p:cNvSpPr>
          <p:nvPr userDrawn="1">
            <p:custDataLst>
              <p:tags r:id="rId93"/>
            </p:custDataLst>
          </p:nvPr>
        </p:nvSpPr>
        <p:spPr bwMode="auto">
          <a:xfrm>
            <a:off x="4909166" y="6036847"/>
            <a:ext cx="36781" cy="6305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69" name="Freeform 203"/>
          <p:cNvSpPr>
            <a:spLocks/>
          </p:cNvSpPr>
          <p:nvPr userDrawn="1">
            <p:custDataLst>
              <p:tags r:id="rId94"/>
            </p:custDataLst>
          </p:nvPr>
        </p:nvSpPr>
        <p:spPr bwMode="auto">
          <a:xfrm>
            <a:off x="4902160" y="6015829"/>
            <a:ext cx="33278" cy="6305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70" name="Freeform 204"/>
          <p:cNvSpPr>
            <a:spLocks/>
          </p:cNvSpPr>
          <p:nvPr userDrawn="1">
            <p:custDataLst>
              <p:tags r:id="rId95"/>
            </p:custDataLst>
          </p:nvPr>
        </p:nvSpPr>
        <p:spPr bwMode="auto">
          <a:xfrm>
            <a:off x="4791819" y="5674297"/>
            <a:ext cx="28023" cy="6655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171" name="Freeform 205"/>
          <p:cNvSpPr>
            <a:spLocks/>
          </p:cNvSpPr>
          <p:nvPr userDrawn="1">
            <p:custDataLst>
              <p:tags r:id="rId96"/>
            </p:custDataLst>
          </p:nvPr>
        </p:nvSpPr>
        <p:spPr bwMode="auto">
          <a:xfrm>
            <a:off x="4825096" y="5779384"/>
            <a:ext cx="19267" cy="59549"/>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solidFill>
          <a:ln w="6350" cmpd="sng">
            <a:solidFill>
              <a:schemeClr val="bg1"/>
            </a:solidFill>
            <a:prstDash val="solid"/>
            <a:round/>
            <a:headEnd/>
            <a:tailEnd/>
          </a:ln>
        </p:spPr>
        <p:txBody>
          <a:bodyPr/>
          <a:lstStyle/>
          <a:p>
            <a:endParaRPr lang="en-US"/>
          </a:p>
        </p:txBody>
      </p:sp>
      <p:sp>
        <p:nvSpPr>
          <p:cNvPr id="172" name="Freeform 206"/>
          <p:cNvSpPr>
            <a:spLocks/>
          </p:cNvSpPr>
          <p:nvPr userDrawn="1">
            <p:custDataLst>
              <p:tags r:id="rId97"/>
            </p:custDataLst>
          </p:nvPr>
        </p:nvSpPr>
        <p:spPr bwMode="auto">
          <a:xfrm>
            <a:off x="4830351" y="5803904"/>
            <a:ext cx="8757" cy="64803"/>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73" name="Freeform 207"/>
          <p:cNvSpPr>
            <a:spLocks/>
          </p:cNvSpPr>
          <p:nvPr userDrawn="1">
            <p:custDataLst>
              <p:tags r:id="rId98"/>
            </p:custDataLst>
          </p:nvPr>
        </p:nvSpPr>
        <p:spPr bwMode="auto">
          <a:xfrm>
            <a:off x="4846113" y="5872210"/>
            <a:ext cx="19267" cy="6655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174" name="Freeform 208"/>
          <p:cNvSpPr>
            <a:spLocks/>
          </p:cNvSpPr>
          <p:nvPr userDrawn="1">
            <p:custDataLst>
              <p:tags r:id="rId99"/>
            </p:custDataLst>
          </p:nvPr>
        </p:nvSpPr>
        <p:spPr bwMode="auto">
          <a:xfrm>
            <a:off x="4832102" y="5886222"/>
            <a:ext cx="29775" cy="64804"/>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solidFill>
          <a:ln w="6350" cmpd="sng">
            <a:solidFill>
              <a:schemeClr val="bg1"/>
            </a:solidFill>
            <a:prstDash val="solid"/>
            <a:round/>
            <a:headEnd/>
            <a:tailEnd/>
          </a:ln>
        </p:spPr>
        <p:txBody>
          <a:bodyPr/>
          <a:lstStyle/>
          <a:p>
            <a:endParaRPr lang="en-US"/>
          </a:p>
        </p:txBody>
      </p:sp>
      <p:sp>
        <p:nvSpPr>
          <p:cNvPr id="175" name="Freeform 209"/>
          <p:cNvSpPr>
            <a:spLocks/>
          </p:cNvSpPr>
          <p:nvPr userDrawn="1">
            <p:custDataLst>
              <p:tags r:id="rId100"/>
            </p:custDataLst>
          </p:nvPr>
        </p:nvSpPr>
        <p:spPr bwMode="auto">
          <a:xfrm>
            <a:off x="4865380" y="5923003"/>
            <a:ext cx="12260" cy="64803"/>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solidFill>
          <a:ln w="6350" cmpd="sng">
            <a:solidFill>
              <a:schemeClr val="bg1"/>
            </a:solidFill>
            <a:prstDash val="solid"/>
            <a:round/>
            <a:headEnd/>
            <a:tailEnd/>
          </a:ln>
        </p:spPr>
        <p:txBody>
          <a:bodyPr/>
          <a:lstStyle/>
          <a:p>
            <a:endParaRPr lang="en-US"/>
          </a:p>
        </p:txBody>
      </p:sp>
      <p:sp>
        <p:nvSpPr>
          <p:cNvPr id="176" name="Freeform 210"/>
          <p:cNvSpPr>
            <a:spLocks/>
          </p:cNvSpPr>
          <p:nvPr userDrawn="1">
            <p:custDataLst>
              <p:tags r:id="rId101"/>
            </p:custDataLst>
          </p:nvPr>
        </p:nvSpPr>
        <p:spPr bwMode="auto">
          <a:xfrm>
            <a:off x="4861877" y="5959783"/>
            <a:ext cx="22768" cy="61301"/>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solidFill>
          <a:ln w="6350" cmpd="sng">
            <a:solidFill>
              <a:schemeClr val="bg1"/>
            </a:solidFill>
            <a:prstDash val="solid"/>
            <a:round/>
            <a:headEnd/>
            <a:tailEnd/>
          </a:ln>
        </p:spPr>
        <p:txBody>
          <a:bodyPr/>
          <a:lstStyle/>
          <a:p>
            <a:endParaRPr lang="en-US"/>
          </a:p>
        </p:txBody>
      </p:sp>
      <p:sp>
        <p:nvSpPr>
          <p:cNvPr id="177" name="Freeform 211"/>
          <p:cNvSpPr>
            <a:spLocks/>
          </p:cNvSpPr>
          <p:nvPr userDrawn="1">
            <p:custDataLst>
              <p:tags r:id="rId102"/>
            </p:custDataLst>
          </p:nvPr>
        </p:nvSpPr>
        <p:spPr bwMode="auto">
          <a:xfrm>
            <a:off x="4888148" y="5975547"/>
            <a:ext cx="19267" cy="6305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solidFill>
          <a:ln w="6350" cmpd="sng">
            <a:solidFill>
              <a:schemeClr val="bg1"/>
            </a:solidFill>
            <a:prstDash val="solid"/>
            <a:round/>
            <a:headEnd/>
            <a:tailEnd/>
          </a:ln>
        </p:spPr>
        <p:txBody>
          <a:bodyPr/>
          <a:lstStyle/>
          <a:p>
            <a:endParaRPr lang="en-US"/>
          </a:p>
        </p:txBody>
      </p:sp>
      <p:sp>
        <p:nvSpPr>
          <p:cNvPr id="178" name="Freeform 212"/>
          <p:cNvSpPr>
            <a:spLocks/>
          </p:cNvSpPr>
          <p:nvPr userDrawn="1">
            <p:custDataLst>
              <p:tags r:id="rId103"/>
            </p:custDataLst>
          </p:nvPr>
        </p:nvSpPr>
        <p:spPr bwMode="auto">
          <a:xfrm>
            <a:off x="4889900" y="6007073"/>
            <a:ext cx="7006" cy="6305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79" name="Freeform 213"/>
          <p:cNvSpPr>
            <a:spLocks/>
          </p:cNvSpPr>
          <p:nvPr userDrawn="1">
            <p:custDataLst>
              <p:tags r:id="rId104"/>
            </p:custDataLst>
          </p:nvPr>
        </p:nvSpPr>
        <p:spPr bwMode="auto">
          <a:xfrm>
            <a:off x="4972218" y="6084137"/>
            <a:ext cx="38532" cy="6305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80" name="Freeform 214"/>
          <p:cNvSpPr>
            <a:spLocks/>
          </p:cNvSpPr>
          <p:nvPr userDrawn="1">
            <p:custDataLst>
              <p:tags r:id="rId105"/>
            </p:custDataLst>
          </p:nvPr>
        </p:nvSpPr>
        <p:spPr bwMode="auto">
          <a:xfrm>
            <a:off x="5014253" y="6019332"/>
            <a:ext cx="136613" cy="110342"/>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solidFill>
          <a:ln w="6350" cmpd="sng">
            <a:solidFill>
              <a:schemeClr val="bg1"/>
            </a:solidFill>
            <a:prstDash val="solid"/>
            <a:round/>
            <a:headEnd/>
            <a:tailEnd/>
          </a:ln>
        </p:spPr>
        <p:txBody>
          <a:bodyPr/>
          <a:lstStyle/>
          <a:p>
            <a:endParaRPr lang="en-US"/>
          </a:p>
        </p:txBody>
      </p:sp>
      <p:sp>
        <p:nvSpPr>
          <p:cNvPr id="181" name="Freeform 215"/>
          <p:cNvSpPr>
            <a:spLocks/>
          </p:cNvSpPr>
          <p:nvPr userDrawn="1">
            <p:custDataLst>
              <p:tags r:id="rId106"/>
            </p:custDataLst>
          </p:nvPr>
        </p:nvSpPr>
        <p:spPr bwMode="auto">
          <a:xfrm>
            <a:off x="4520343" y="3555039"/>
            <a:ext cx="57798" cy="6480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solidFill>
          <a:ln w="6350" cmpd="sng">
            <a:solidFill>
              <a:schemeClr val="bg1"/>
            </a:solidFill>
            <a:prstDash val="solid"/>
            <a:round/>
            <a:headEnd/>
            <a:tailEnd/>
          </a:ln>
        </p:spPr>
        <p:txBody>
          <a:bodyPr/>
          <a:lstStyle/>
          <a:p>
            <a:endParaRPr lang="en-US"/>
          </a:p>
        </p:txBody>
      </p:sp>
      <p:sp>
        <p:nvSpPr>
          <p:cNvPr id="182" name="Freeform 216"/>
          <p:cNvSpPr>
            <a:spLocks/>
          </p:cNvSpPr>
          <p:nvPr userDrawn="1">
            <p:custDataLst>
              <p:tags r:id="rId107"/>
            </p:custDataLst>
          </p:nvPr>
        </p:nvSpPr>
        <p:spPr bwMode="auto">
          <a:xfrm>
            <a:off x="4362712" y="3402663"/>
            <a:ext cx="276729" cy="120851"/>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solidFill>
          <a:ln w="6350" cmpd="sng">
            <a:solidFill>
              <a:schemeClr val="bg1"/>
            </a:solidFill>
            <a:prstDash val="solid"/>
            <a:round/>
            <a:headEnd/>
            <a:tailEnd/>
          </a:ln>
        </p:spPr>
        <p:txBody>
          <a:bodyPr/>
          <a:lstStyle/>
          <a:p>
            <a:endParaRPr lang="en-US"/>
          </a:p>
        </p:txBody>
      </p:sp>
      <p:sp>
        <p:nvSpPr>
          <p:cNvPr id="183" name="Freeform 217"/>
          <p:cNvSpPr>
            <a:spLocks/>
          </p:cNvSpPr>
          <p:nvPr userDrawn="1">
            <p:custDataLst>
              <p:tags r:id="rId108"/>
            </p:custDataLst>
          </p:nvPr>
        </p:nvSpPr>
        <p:spPr bwMode="auto">
          <a:xfrm>
            <a:off x="4698991" y="3516507"/>
            <a:ext cx="98081" cy="77064"/>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solidFill>
          <a:ln w="6350" cmpd="sng">
            <a:solidFill>
              <a:schemeClr val="bg1"/>
            </a:solidFill>
            <a:prstDash val="solid"/>
            <a:round/>
            <a:headEnd/>
            <a:tailEnd/>
          </a:ln>
        </p:spPr>
        <p:txBody>
          <a:bodyPr/>
          <a:lstStyle/>
          <a:p>
            <a:endParaRPr lang="en-US"/>
          </a:p>
        </p:txBody>
      </p:sp>
      <p:sp>
        <p:nvSpPr>
          <p:cNvPr id="184" name="Freeform 218"/>
          <p:cNvSpPr>
            <a:spLocks/>
          </p:cNvSpPr>
          <p:nvPr userDrawn="1">
            <p:custDataLst>
              <p:tags r:id="rId109"/>
            </p:custDataLst>
          </p:nvPr>
        </p:nvSpPr>
        <p:spPr bwMode="auto">
          <a:xfrm>
            <a:off x="4222596" y="3583063"/>
            <a:ext cx="36781" cy="92826"/>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5" name="Freeform 219"/>
          <p:cNvSpPr>
            <a:spLocks/>
          </p:cNvSpPr>
          <p:nvPr userDrawn="1">
            <p:custDataLst>
              <p:tags r:id="rId110"/>
            </p:custDataLst>
          </p:nvPr>
        </p:nvSpPr>
        <p:spPr bwMode="auto">
          <a:xfrm>
            <a:off x="4135024" y="3583063"/>
            <a:ext cx="103336" cy="161134"/>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6" name="Freeform 220"/>
          <p:cNvSpPr>
            <a:spLocks/>
          </p:cNvSpPr>
          <p:nvPr userDrawn="1">
            <p:custDataLst>
              <p:tags r:id="rId111"/>
            </p:custDataLst>
          </p:nvPr>
        </p:nvSpPr>
        <p:spPr bwMode="auto">
          <a:xfrm>
            <a:off x="4187567" y="3705664"/>
            <a:ext cx="78816" cy="6305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7" name="Freeform 221"/>
          <p:cNvSpPr>
            <a:spLocks/>
          </p:cNvSpPr>
          <p:nvPr userDrawn="1">
            <p:custDataLst>
              <p:tags r:id="rId112"/>
            </p:custDataLst>
          </p:nvPr>
        </p:nvSpPr>
        <p:spPr bwMode="auto">
          <a:xfrm>
            <a:off x="4222596" y="3663629"/>
            <a:ext cx="157631" cy="96329"/>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8" name="Freeform 222"/>
          <p:cNvSpPr>
            <a:spLocks/>
          </p:cNvSpPr>
          <p:nvPr userDrawn="1">
            <p:custDataLst>
              <p:tags r:id="rId113"/>
            </p:custDataLst>
          </p:nvPr>
        </p:nvSpPr>
        <p:spPr bwMode="auto">
          <a:xfrm>
            <a:off x="4241863" y="3696907"/>
            <a:ext cx="138364" cy="134862"/>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9" name="Freeform 223"/>
          <p:cNvSpPr>
            <a:spLocks/>
          </p:cNvSpPr>
          <p:nvPr userDrawn="1">
            <p:custDataLst>
              <p:tags r:id="rId114"/>
            </p:custDataLst>
          </p:nvPr>
        </p:nvSpPr>
        <p:spPr bwMode="auto">
          <a:xfrm>
            <a:off x="4297909" y="3821260"/>
            <a:ext cx="92826" cy="110341"/>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0" name="Freeform 224"/>
          <p:cNvSpPr>
            <a:spLocks/>
          </p:cNvSpPr>
          <p:nvPr userDrawn="1">
            <p:custDataLst>
              <p:tags r:id="rId115"/>
            </p:custDataLst>
          </p:nvPr>
        </p:nvSpPr>
        <p:spPr bwMode="auto">
          <a:xfrm>
            <a:off x="4387233" y="3880810"/>
            <a:ext cx="157631" cy="87573"/>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1" name="Freeform 225"/>
          <p:cNvSpPr>
            <a:spLocks/>
          </p:cNvSpPr>
          <p:nvPr userDrawn="1">
            <p:custDataLst>
              <p:tags r:id="rId116"/>
            </p:custDataLst>
          </p:nvPr>
        </p:nvSpPr>
        <p:spPr bwMode="auto">
          <a:xfrm>
            <a:off x="5138606" y="5264457"/>
            <a:ext cx="147122" cy="171642"/>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2" name="Freeform 226"/>
          <p:cNvSpPr>
            <a:spLocks/>
          </p:cNvSpPr>
          <p:nvPr userDrawn="1">
            <p:custDataLst>
              <p:tags r:id="rId117"/>
            </p:custDataLst>
          </p:nvPr>
        </p:nvSpPr>
        <p:spPr bwMode="auto">
          <a:xfrm>
            <a:off x="6844521" y="1532111"/>
            <a:ext cx="260966" cy="101584"/>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3" name="Freeform 227"/>
          <p:cNvSpPr>
            <a:spLocks/>
          </p:cNvSpPr>
          <p:nvPr userDrawn="1">
            <p:custDataLst>
              <p:tags r:id="rId118"/>
            </p:custDataLst>
          </p:nvPr>
        </p:nvSpPr>
        <p:spPr bwMode="auto">
          <a:xfrm>
            <a:off x="6763954" y="1786073"/>
            <a:ext cx="495660" cy="399331"/>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4" name="Freeform 228"/>
          <p:cNvSpPr>
            <a:spLocks/>
          </p:cNvSpPr>
          <p:nvPr userDrawn="1">
            <p:custDataLst>
              <p:tags r:id="rId119"/>
            </p:custDataLst>
          </p:nvPr>
        </p:nvSpPr>
        <p:spPr bwMode="auto">
          <a:xfrm>
            <a:off x="7138765" y="2714342"/>
            <a:ext cx="54294" cy="99832"/>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solidFill>
          <a:ln w="6350" cmpd="sng">
            <a:solidFill>
              <a:schemeClr val="bg1"/>
            </a:solidFill>
            <a:prstDash val="solid"/>
            <a:round/>
            <a:headEnd/>
            <a:tailEnd/>
          </a:ln>
        </p:spPr>
        <p:txBody>
          <a:bodyPr/>
          <a:lstStyle/>
          <a:p>
            <a:endParaRPr lang="en-US"/>
          </a:p>
        </p:txBody>
      </p:sp>
      <p:sp>
        <p:nvSpPr>
          <p:cNvPr id="195" name="Freeform 229"/>
          <p:cNvSpPr>
            <a:spLocks/>
          </p:cNvSpPr>
          <p:nvPr userDrawn="1">
            <p:custDataLst>
              <p:tags r:id="rId120"/>
            </p:custDataLst>
          </p:nvPr>
        </p:nvSpPr>
        <p:spPr bwMode="auto">
          <a:xfrm>
            <a:off x="6816498" y="2537445"/>
            <a:ext cx="92826" cy="64804"/>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6" name="Freeform 230"/>
          <p:cNvSpPr>
            <a:spLocks/>
          </p:cNvSpPr>
          <p:nvPr userDrawn="1">
            <p:custDataLst>
              <p:tags r:id="rId121"/>
            </p:custDataLst>
          </p:nvPr>
        </p:nvSpPr>
        <p:spPr bwMode="auto">
          <a:xfrm>
            <a:off x="6748191" y="2337780"/>
            <a:ext cx="92828" cy="80567"/>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7" name="Freeform 231"/>
          <p:cNvSpPr>
            <a:spLocks/>
          </p:cNvSpPr>
          <p:nvPr userDrawn="1">
            <p:custDataLst>
              <p:tags r:id="rId122"/>
            </p:custDataLst>
          </p:nvPr>
        </p:nvSpPr>
        <p:spPr bwMode="auto">
          <a:xfrm>
            <a:off x="6727173" y="2407838"/>
            <a:ext cx="92828" cy="6305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8" name="Freeform 232"/>
          <p:cNvSpPr>
            <a:spLocks/>
          </p:cNvSpPr>
          <p:nvPr userDrawn="1">
            <p:custDataLst>
              <p:tags r:id="rId123"/>
            </p:custDataLst>
          </p:nvPr>
        </p:nvSpPr>
        <p:spPr bwMode="auto">
          <a:xfrm>
            <a:off x="7566119" y="3019095"/>
            <a:ext cx="36780" cy="145370"/>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99" name="Freeform 233"/>
          <p:cNvSpPr>
            <a:spLocks/>
          </p:cNvSpPr>
          <p:nvPr userDrawn="1">
            <p:custDataLst>
              <p:tags r:id="rId124"/>
            </p:custDataLst>
          </p:nvPr>
        </p:nvSpPr>
        <p:spPr bwMode="auto">
          <a:xfrm>
            <a:off x="7510073" y="3076892"/>
            <a:ext cx="77064" cy="143619"/>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solidFill>
          <a:ln w="6350" cmpd="sng">
            <a:solidFill>
              <a:schemeClr val="bg1"/>
            </a:solidFill>
            <a:prstDash val="solid"/>
            <a:round/>
            <a:headEnd/>
            <a:tailEnd/>
          </a:ln>
        </p:spPr>
        <p:txBody>
          <a:bodyPr/>
          <a:lstStyle/>
          <a:p>
            <a:endParaRPr lang="en-US"/>
          </a:p>
        </p:txBody>
      </p:sp>
      <p:sp>
        <p:nvSpPr>
          <p:cNvPr id="200" name="Freeform 234"/>
          <p:cNvSpPr>
            <a:spLocks/>
          </p:cNvSpPr>
          <p:nvPr userDrawn="1">
            <p:custDataLst>
              <p:tags r:id="rId125"/>
            </p:custDataLst>
          </p:nvPr>
        </p:nvSpPr>
        <p:spPr bwMode="auto">
          <a:xfrm>
            <a:off x="6408409" y="2253710"/>
            <a:ext cx="106839" cy="15938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1" name="Freeform 235"/>
          <p:cNvSpPr>
            <a:spLocks/>
          </p:cNvSpPr>
          <p:nvPr userDrawn="1">
            <p:custDataLst>
              <p:tags r:id="rId126"/>
            </p:custDataLst>
          </p:nvPr>
        </p:nvSpPr>
        <p:spPr bwMode="auto">
          <a:xfrm>
            <a:off x="6201737" y="3259043"/>
            <a:ext cx="338031" cy="430857"/>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solidFill>
          <a:ln w="6350" cmpd="sng">
            <a:solidFill>
              <a:schemeClr val="bg1"/>
            </a:solidFill>
            <a:prstDash val="solid"/>
            <a:round/>
            <a:headEnd/>
            <a:tailEnd/>
          </a:ln>
        </p:spPr>
        <p:txBody>
          <a:bodyPr/>
          <a:lstStyle/>
          <a:p>
            <a:endParaRPr lang="en-US"/>
          </a:p>
        </p:txBody>
      </p:sp>
      <p:sp>
        <p:nvSpPr>
          <p:cNvPr id="202" name="Freeform 236"/>
          <p:cNvSpPr>
            <a:spLocks/>
          </p:cNvSpPr>
          <p:nvPr userDrawn="1">
            <p:custDataLst>
              <p:tags r:id="rId127"/>
            </p:custDataLst>
          </p:nvPr>
        </p:nvSpPr>
        <p:spPr bwMode="auto">
          <a:xfrm>
            <a:off x="6329594" y="3325599"/>
            <a:ext cx="457129" cy="516679"/>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solidFill>
          <a:ln w="6350" cmpd="sng">
            <a:solidFill>
              <a:schemeClr val="bg1"/>
            </a:solidFill>
            <a:prstDash val="solid"/>
            <a:round/>
            <a:headEnd/>
            <a:tailEnd/>
          </a:ln>
        </p:spPr>
        <p:txBody>
          <a:bodyPr/>
          <a:lstStyle/>
          <a:p>
            <a:endParaRPr lang="en-US"/>
          </a:p>
        </p:txBody>
      </p:sp>
      <p:sp>
        <p:nvSpPr>
          <p:cNvPr id="203" name="Freeform 237"/>
          <p:cNvSpPr>
            <a:spLocks/>
          </p:cNvSpPr>
          <p:nvPr userDrawn="1">
            <p:custDataLst>
              <p:tags r:id="rId128"/>
            </p:custDataLst>
          </p:nvPr>
        </p:nvSpPr>
        <p:spPr bwMode="auto">
          <a:xfrm>
            <a:off x="6438184" y="2891238"/>
            <a:ext cx="544701" cy="639281"/>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solidFill>
          <a:ln w="6350" cmpd="sng">
            <a:solidFill>
              <a:schemeClr val="bg1"/>
            </a:solidFill>
            <a:prstDash val="solid"/>
            <a:round/>
            <a:headEnd/>
            <a:tailEnd/>
          </a:ln>
        </p:spPr>
        <p:txBody>
          <a:bodyPr/>
          <a:lstStyle/>
          <a:p>
            <a:endParaRPr lang="en-US"/>
          </a:p>
        </p:txBody>
      </p:sp>
      <p:sp>
        <p:nvSpPr>
          <p:cNvPr id="204" name="Freeform 238"/>
          <p:cNvSpPr>
            <a:spLocks/>
          </p:cNvSpPr>
          <p:nvPr userDrawn="1">
            <p:custDataLst>
              <p:tags r:id="rId129"/>
            </p:custDataLst>
          </p:nvPr>
        </p:nvSpPr>
        <p:spPr bwMode="auto">
          <a:xfrm>
            <a:off x="6919833" y="3040112"/>
            <a:ext cx="423851" cy="481649"/>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solidFill>
          <a:ln w="6350" cmpd="sng">
            <a:solidFill>
              <a:schemeClr val="bg1"/>
            </a:solidFill>
            <a:prstDash val="solid"/>
            <a:round/>
            <a:headEnd/>
            <a:tailEnd/>
          </a:ln>
        </p:spPr>
        <p:txBody>
          <a:bodyPr/>
          <a:lstStyle/>
          <a:p>
            <a:endParaRPr lang="en-US"/>
          </a:p>
        </p:txBody>
      </p:sp>
      <p:sp>
        <p:nvSpPr>
          <p:cNvPr id="205" name="Freeform 239"/>
          <p:cNvSpPr>
            <a:spLocks/>
          </p:cNvSpPr>
          <p:nvPr userDrawn="1">
            <p:custDataLst>
              <p:tags r:id="rId130"/>
            </p:custDataLst>
          </p:nvPr>
        </p:nvSpPr>
        <p:spPr bwMode="auto">
          <a:xfrm>
            <a:off x="6867289" y="2891238"/>
            <a:ext cx="103336" cy="260967"/>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solidFill>
          <a:ln w="6350" cmpd="sng">
            <a:solidFill>
              <a:schemeClr val="bg1"/>
            </a:solidFill>
            <a:prstDash val="solid"/>
            <a:round/>
            <a:headEnd/>
            <a:tailEnd/>
          </a:ln>
        </p:spPr>
        <p:txBody>
          <a:bodyPr/>
          <a:lstStyle/>
          <a:p>
            <a:endParaRPr lang="en-US"/>
          </a:p>
        </p:txBody>
      </p:sp>
      <p:sp>
        <p:nvSpPr>
          <p:cNvPr id="206" name="Freeform 240"/>
          <p:cNvSpPr>
            <a:spLocks/>
          </p:cNvSpPr>
          <p:nvPr userDrawn="1">
            <p:custDataLst>
              <p:tags r:id="rId131"/>
            </p:custDataLst>
          </p:nvPr>
        </p:nvSpPr>
        <p:spPr bwMode="auto">
          <a:xfrm>
            <a:off x="6185975" y="3234523"/>
            <a:ext cx="255712" cy="238198"/>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solidFill>
          <a:ln w="6350" cmpd="sng">
            <a:solidFill>
              <a:schemeClr val="bg1"/>
            </a:solidFill>
            <a:prstDash val="solid"/>
            <a:round/>
            <a:headEnd/>
            <a:tailEnd/>
          </a:ln>
        </p:spPr>
        <p:txBody>
          <a:bodyPr/>
          <a:lstStyle/>
          <a:p>
            <a:endParaRPr lang="en-US"/>
          </a:p>
        </p:txBody>
      </p:sp>
      <p:sp>
        <p:nvSpPr>
          <p:cNvPr id="207" name="Freeform 241"/>
          <p:cNvSpPr>
            <a:spLocks/>
          </p:cNvSpPr>
          <p:nvPr userDrawn="1">
            <p:custDataLst>
              <p:tags r:id="rId132"/>
            </p:custDataLst>
          </p:nvPr>
        </p:nvSpPr>
        <p:spPr bwMode="auto">
          <a:xfrm>
            <a:off x="6150946" y="1919183"/>
            <a:ext cx="210174" cy="103335"/>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solidFill>
          <a:ln w="6350" cmpd="sng">
            <a:solidFill>
              <a:schemeClr val="bg1"/>
            </a:solidFill>
            <a:prstDash val="solid"/>
            <a:round/>
            <a:headEnd/>
            <a:tailEnd/>
          </a:ln>
        </p:spPr>
        <p:txBody>
          <a:bodyPr/>
          <a:lstStyle/>
          <a:p>
            <a:endParaRPr lang="en-US"/>
          </a:p>
        </p:txBody>
      </p:sp>
      <p:sp>
        <p:nvSpPr>
          <p:cNvPr id="208" name="Freeform 242"/>
          <p:cNvSpPr>
            <a:spLocks/>
          </p:cNvSpPr>
          <p:nvPr userDrawn="1">
            <p:custDataLst>
              <p:tags r:id="rId133"/>
            </p:custDataLst>
          </p:nvPr>
        </p:nvSpPr>
        <p:spPr bwMode="auto">
          <a:xfrm>
            <a:off x="7024920" y="2209924"/>
            <a:ext cx="15764" cy="6305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9" name="Freeform 243"/>
          <p:cNvSpPr>
            <a:spLocks/>
          </p:cNvSpPr>
          <p:nvPr userDrawn="1">
            <p:custDataLst>
              <p:tags r:id="rId134"/>
            </p:custDataLst>
          </p:nvPr>
        </p:nvSpPr>
        <p:spPr bwMode="auto">
          <a:xfrm>
            <a:off x="6900568" y="1838616"/>
            <a:ext cx="259215" cy="436111"/>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0" name="Freeform 244"/>
          <p:cNvSpPr>
            <a:spLocks/>
          </p:cNvSpPr>
          <p:nvPr userDrawn="1">
            <p:custDataLst>
              <p:tags r:id="rId135"/>
            </p:custDataLst>
          </p:nvPr>
        </p:nvSpPr>
        <p:spPr bwMode="auto">
          <a:xfrm>
            <a:off x="7052943" y="2185404"/>
            <a:ext cx="29775" cy="6305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1" name="Freeform 245"/>
          <p:cNvSpPr>
            <a:spLocks/>
          </p:cNvSpPr>
          <p:nvPr userDrawn="1">
            <p:custDataLst>
              <p:tags r:id="rId136"/>
            </p:custDataLst>
          </p:nvPr>
        </p:nvSpPr>
        <p:spPr bwMode="auto">
          <a:xfrm>
            <a:off x="6469256" y="2252521"/>
            <a:ext cx="31526" cy="6305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2" name="Freeform 246"/>
          <p:cNvSpPr>
            <a:spLocks/>
          </p:cNvSpPr>
          <p:nvPr userDrawn="1">
            <p:custDataLst>
              <p:tags r:id="rId137"/>
            </p:custDataLst>
          </p:nvPr>
        </p:nvSpPr>
        <p:spPr bwMode="auto">
          <a:xfrm>
            <a:off x="7490806" y="2947285"/>
            <a:ext cx="56046" cy="6305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solidFill>
          <a:ln w="6350" cmpd="sng">
            <a:solidFill>
              <a:schemeClr val="bg1"/>
            </a:solidFill>
            <a:prstDash val="solid"/>
            <a:round/>
            <a:headEnd/>
            <a:tailEnd/>
          </a:ln>
        </p:spPr>
        <p:txBody>
          <a:bodyPr/>
          <a:lstStyle/>
          <a:p>
            <a:endParaRPr lang="en-US"/>
          </a:p>
        </p:txBody>
      </p:sp>
      <p:sp>
        <p:nvSpPr>
          <p:cNvPr id="213" name="Freeform 247"/>
          <p:cNvSpPr>
            <a:spLocks/>
          </p:cNvSpPr>
          <p:nvPr userDrawn="1">
            <p:custDataLst>
              <p:tags r:id="rId138"/>
            </p:custDataLst>
          </p:nvPr>
        </p:nvSpPr>
        <p:spPr bwMode="auto">
          <a:xfrm>
            <a:off x="7058198" y="3821260"/>
            <a:ext cx="359047" cy="269724"/>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solidFill>
          <a:ln w="6350" cmpd="sng">
            <a:solidFill>
              <a:schemeClr val="bg1"/>
            </a:solidFill>
            <a:prstDash val="solid"/>
            <a:round/>
            <a:headEnd/>
            <a:tailEnd/>
          </a:ln>
        </p:spPr>
        <p:txBody>
          <a:bodyPr/>
          <a:lstStyle/>
          <a:p>
            <a:endParaRPr lang="en-US"/>
          </a:p>
        </p:txBody>
      </p:sp>
      <p:sp>
        <p:nvSpPr>
          <p:cNvPr id="214" name="Freeform 248"/>
          <p:cNvSpPr>
            <a:spLocks/>
          </p:cNvSpPr>
          <p:nvPr userDrawn="1">
            <p:custDataLst>
              <p:tags r:id="rId139"/>
            </p:custDataLst>
          </p:nvPr>
        </p:nvSpPr>
        <p:spPr bwMode="auto">
          <a:xfrm>
            <a:off x="6988140" y="4006914"/>
            <a:ext cx="551707" cy="609505"/>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solidFill>
          <a:ln w="6350" cmpd="sng">
            <a:solidFill>
              <a:schemeClr val="bg1"/>
            </a:solidFill>
            <a:prstDash val="solid"/>
            <a:round/>
            <a:headEnd/>
            <a:tailEnd/>
          </a:ln>
        </p:spPr>
        <p:txBody>
          <a:bodyPr/>
          <a:lstStyle/>
          <a:p>
            <a:endParaRPr lang="en-US"/>
          </a:p>
        </p:txBody>
      </p:sp>
      <p:sp>
        <p:nvSpPr>
          <p:cNvPr id="215" name="Freeform 249"/>
          <p:cNvSpPr>
            <a:spLocks/>
          </p:cNvSpPr>
          <p:nvPr userDrawn="1">
            <p:custDataLst>
              <p:tags r:id="rId140"/>
            </p:custDataLst>
          </p:nvPr>
        </p:nvSpPr>
        <p:spPr bwMode="auto">
          <a:xfrm>
            <a:off x="6918082" y="4117255"/>
            <a:ext cx="61300" cy="61301"/>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solidFill>
          <a:ln w="6350" cmpd="sng">
            <a:solidFill>
              <a:schemeClr val="bg1"/>
            </a:solidFill>
            <a:prstDash val="solid"/>
            <a:round/>
            <a:headEnd/>
            <a:tailEnd/>
          </a:ln>
        </p:spPr>
        <p:txBody>
          <a:bodyPr/>
          <a:lstStyle/>
          <a:p>
            <a:endParaRPr lang="en-US"/>
          </a:p>
        </p:txBody>
      </p:sp>
      <p:sp>
        <p:nvSpPr>
          <p:cNvPr id="216" name="Freeform 250"/>
          <p:cNvSpPr>
            <a:spLocks/>
          </p:cNvSpPr>
          <p:nvPr userDrawn="1">
            <p:custDataLst>
              <p:tags r:id="rId141"/>
            </p:custDataLst>
          </p:nvPr>
        </p:nvSpPr>
        <p:spPr bwMode="auto">
          <a:xfrm>
            <a:off x="6898816" y="4117255"/>
            <a:ext cx="168139" cy="222435"/>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solidFill>
          <a:ln w="6350" cmpd="sng">
            <a:solidFill>
              <a:schemeClr val="bg1"/>
            </a:solidFill>
            <a:prstDash val="solid"/>
            <a:round/>
            <a:headEnd/>
            <a:tailEnd/>
          </a:ln>
        </p:spPr>
        <p:txBody>
          <a:bodyPr/>
          <a:lstStyle/>
          <a:p>
            <a:endParaRPr lang="en-US"/>
          </a:p>
        </p:txBody>
      </p:sp>
      <p:sp>
        <p:nvSpPr>
          <p:cNvPr id="217" name="Freeform 251"/>
          <p:cNvSpPr>
            <a:spLocks/>
          </p:cNvSpPr>
          <p:nvPr userDrawn="1">
            <p:custDataLst>
              <p:tags r:id="rId142"/>
            </p:custDataLst>
          </p:nvPr>
        </p:nvSpPr>
        <p:spPr bwMode="auto">
          <a:xfrm>
            <a:off x="7487304" y="4563876"/>
            <a:ext cx="287238" cy="574476"/>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solidFill>
          <a:ln w="6350" cmpd="sng">
            <a:solidFill>
              <a:schemeClr val="bg1"/>
            </a:solidFill>
            <a:prstDash val="solid"/>
            <a:round/>
            <a:headEnd/>
            <a:tailEnd/>
          </a:ln>
        </p:spPr>
        <p:txBody>
          <a:bodyPr/>
          <a:lstStyle/>
          <a:p>
            <a:endParaRPr lang="en-US"/>
          </a:p>
        </p:txBody>
      </p:sp>
      <p:sp>
        <p:nvSpPr>
          <p:cNvPr id="218" name="Freeform 252"/>
          <p:cNvSpPr>
            <a:spLocks/>
          </p:cNvSpPr>
          <p:nvPr userDrawn="1">
            <p:custDataLst>
              <p:tags r:id="rId143"/>
            </p:custDataLst>
          </p:nvPr>
        </p:nvSpPr>
        <p:spPr bwMode="auto">
          <a:xfrm>
            <a:off x="7194812" y="4828345"/>
            <a:ext cx="262718" cy="317013"/>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solidFill>
          <a:ln w="6350" cmpd="sng">
            <a:solidFill>
              <a:schemeClr val="bg1"/>
            </a:solidFill>
            <a:prstDash val="solid"/>
            <a:round/>
            <a:headEnd/>
            <a:tailEnd/>
          </a:ln>
        </p:spPr>
        <p:txBody>
          <a:bodyPr/>
          <a:lstStyle/>
          <a:p>
            <a:endParaRPr lang="en-US"/>
          </a:p>
        </p:txBody>
      </p:sp>
      <p:sp>
        <p:nvSpPr>
          <p:cNvPr id="219" name="Freeform 253"/>
          <p:cNvSpPr>
            <a:spLocks/>
          </p:cNvSpPr>
          <p:nvPr userDrawn="1">
            <p:custDataLst>
              <p:tags r:id="rId144"/>
            </p:custDataLst>
          </p:nvPr>
        </p:nvSpPr>
        <p:spPr bwMode="auto">
          <a:xfrm>
            <a:off x="7827085" y="4609414"/>
            <a:ext cx="217180" cy="479898"/>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solidFill>
          <a:ln w="6350" cmpd="sng">
            <a:solidFill>
              <a:schemeClr val="bg1"/>
            </a:solidFill>
            <a:prstDash val="solid"/>
            <a:round/>
            <a:headEnd/>
            <a:tailEnd/>
          </a:ln>
        </p:spPr>
        <p:txBody>
          <a:bodyPr/>
          <a:lstStyle/>
          <a:p>
            <a:endParaRPr lang="en-US"/>
          </a:p>
        </p:txBody>
      </p:sp>
      <p:sp>
        <p:nvSpPr>
          <p:cNvPr id="220" name="Freeform 254"/>
          <p:cNvSpPr>
            <a:spLocks/>
          </p:cNvSpPr>
          <p:nvPr userDrawn="1">
            <p:custDataLst>
              <p:tags r:id="rId145"/>
            </p:custDataLst>
          </p:nvPr>
        </p:nvSpPr>
        <p:spPr bwMode="auto">
          <a:xfrm>
            <a:off x="7469789" y="4276638"/>
            <a:ext cx="40284" cy="7356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solidFill>
          <a:ln w="6350" cmpd="sng">
            <a:solidFill>
              <a:schemeClr val="bg1"/>
            </a:solidFill>
            <a:prstDash val="solid"/>
            <a:round/>
            <a:headEnd/>
            <a:tailEnd/>
          </a:ln>
        </p:spPr>
        <p:txBody>
          <a:bodyPr/>
          <a:lstStyle/>
          <a:p>
            <a:endParaRPr lang="en-US"/>
          </a:p>
        </p:txBody>
      </p:sp>
      <p:sp>
        <p:nvSpPr>
          <p:cNvPr id="221" name="Freeform 255"/>
          <p:cNvSpPr>
            <a:spLocks/>
          </p:cNvSpPr>
          <p:nvPr userDrawn="1">
            <p:custDataLst>
              <p:tags r:id="rId146"/>
            </p:custDataLst>
          </p:nvPr>
        </p:nvSpPr>
        <p:spPr bwMode="auto">
          <a:xfrm>
            <a:off x="7457529" y="4232851"/>
            <a:ext cx="61300" cy="6655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22" name="Freeform 256"/>
          <p:cNvSpPr>
            <a:spLocks/>
          </p:cNvSpPr>
          <p:nvPr userDrawn="1">
            <p:custDataLst>
              <p:tags r:id="rId147"/>
            </p:custDataLst>
          </p:nvPr>
        </p:nvSpPr>
        <p:spPr bwMode="auto">
          <a:xfrm>
            <a:off x="7799062" y="2798412"/>
            <a:ext cx="555211" cy="52193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solidFill>
          <a:ln w="6350" cmpd="sng">
            <a:solidFill>
              <a:schemeClr val="bg1"/>
            </a:solidFill>
            <a:prstDash val="solid"/>
            <a:round/>
            <a:headEnd/>
            <a:tailEnd/>
          </a:ln>
        </p:spPr>
        <p:txBody>
          <a:bodyPr/>
          <a:lstStyle/>
          <a:p>
            <a:endParaRPr lang="en-US"/>
          </a:p>
        </p:txBody>
      </p:sp>
      <p:sp>
        <p:nvSpPr>
          <p:cNvPr id="223" name="Freeform 257"/>
          <p:cNvSpPr>
            <a:spLocks/>
          </p:cNvSpPr>
          <p:nvPr userDrawn="1">
            <p:custDataLst>
              <p:tags r:id="rId148"/>
            </p:custDataLst>
          </p:nvPr>
        </p:nvSpPr>
        <p:spPr bwMode="auto">
          <a:xfrm>
            <a:off x="7825334" y="3523513"/>
            <a:ext cx="273227" cy="252209"/>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solidFill>
          <a:ln w="6350" cmpd="sng">
            <a:solidFill>
              <a:schemeClr val="bg1"/>
            </a:solidFill>
            <a:prstDash val="solid"/>
            <a:round/>
            <a:headEnd/>
            <a:tailEnd/>
          </a:ln>
        </p:spPr>
        <p:txBody>
          <a:bodyPr/>
          <a:lstStyle/>
          <a:p>
            <a:endParaRPr lang="en-US"/>
          </a:p>
        </p:txBody>
      </p:sp>
      <p:sp>
        <p:nvSpPr>
          <p:cNvPr id="224" name="Freeform 258"/>
          <p:cNvSpPr>
            <a:spLocks/>
          </p:cNvSpPr>
          <p:nvPr userDrawn="1">
            <p:custDataLst>
              <p:tags r:id="rId149"/>
            </p:custDataLst>
          </p:nvPr>
        </p:nvSpPr>
        <p:spPr bwMode="auto">
          <a:xfrm>
            <a:off x="8040763" y="3274807"/>
            <a:ext cx="133110" cy="13311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5" name="Freeform 259"/>
          <p:cNvSpPr>
            <a:spLocks/>
          </p:cNvSpPr>
          <p:nvPr userDrawn="1">
            <p:custDataLst>
              <p:tags r:id="rId150"/>
            </p:custDataLst>
          </p:nvPr>
        </p:nvSpPr>
        <p:spPr bwMode="auto">
          <a:xfrm>
            <a:off x="7695727" y="2891238"/>
            <a:ext cx="245203" cy="290741"/>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solidFill>
          <a:ln w="6350" cmpd="sng">
            <a:solidFill>
              <a:schemeClr val="bg1"/>
            </a:solidFill>
            <a:prstDash val="solid"/>
            <a:round/>
            <a:headEnd/>
            <a:tailEnd/>
          </a:ln>
        </p:spPr>
        <p:txBody>
          <a:bodyPr/>
          <a:lstStyle/>
          <a:p>
            <a:endParaRPr lang="en-US"/>
          </a:p>
        </p:txBody>
      </p:sp>
      <p:sp>
        <p:nvSpPr>
          <p:cNvPr id="226" name="Freeform 260"/>
          <p:cNvSpPr>
            <a:spLocks/>
          </p:cNvSpPr>
          <p:nvPr userDrawn="1">
            <p:custDataLst>
              <p:tags r:id="rId151"/>
            </p:custDataLst>
          </p:nvPr>
        </p:nvSpPr>
        <p:spPr bwMode="auto">
          <a:xfrm>
            <a:off x="8247434" y="2847453"/>
            <a:ext cx="366054" cy="320515"/>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solidFill>
          <a:ln w="6350" cmpd="sng">
            <a:solidFill>
              <a:schemeClr val="bg1"/>
            </a:solidFill>
            <a:prstDash val="solid"/>
            <a:round/>
            <a:headEnd/>
            <a:tailEnd/>
          </a:ln>
        </p:spPr>
        <p:txBody>
          <a:bodyPr/>
          <a:lstStyle/>
          <a:p>
            <a:endParaRPr lang="en-US"/>
          </a:p>
        </p:txBody>
      </p:sp>
      <p:sp>
        <p:nvSpPr>
          <p:cNvPr id="227" name="Freeform 261"/>
          <p:cNvSpPr>
            <a:spLocks/>
          </p:cNvSpPr>
          <p:nvPr userDrawn="1">
            <p:custDataLst>
              <p:tags r:id="rId152"/>
            </p:custDataLst>
          </p:nvPr>
        </p:nvSpPr>
        <p:spPr bwMode="auto">
          <a:xfrm>
            <a:off x="8282463" y="2901747"/>
            <a:ext cx="402834" cy="467638"/>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solidFill>
          <a:ln w="6350" cmpd="sng">
            <a:solidFill>
              <a:schemeClr val="bg1"/>
            </a:solidFill>
            <a:prstDash val="solid"/>
            <a:round/>
            <a:headEnd/>
            <a:tailEnd/>
          </a:ln>
        </p:spPr>
        <p:txBody>
          <a:bodyPr/>
          <a:lstStyle/>
          <a:p>
            <a:endParaRPr lang="en-US"/>
          </a:p>
        </p:txBody>
      </p:sp>
      <p:sp>
        <p:nvSpPr>
          <p:cNvPr id="228" name="Freeform 262"/>
          <p:cNvSpPr>
            <a:spLocks/>
          </p:cNvSpPr>
          <p:nvPr userDrawn="1">
            <p:custDataLst>
              <p:tags r:id="rId153"/>
            </p:custDataLst>
          </p:nvPr>
        </p:nvSpPr>
        <p:spPr bwMode="auto">
          <a:xfrm>
            <a:off x="9154686" y="3197743"/>
            <a:ext cx="243452" cy="646285"/>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9" name="Freeform 263"/>
          <p:cNvSpPr>
            <a:spLocks/>
          </p:cNvSpPr>
          <p:nvPr userDrawn="1">
            <p:custDataLst>
              <p:tags r:id="rId154"/>
            </p:custDataLst>
          </p:nvPr>
        </p:nvSpPr>
        <p:spPr bwMode="auto">
          <a:xfrm>
            <a:off x="6201737" y="3759959"/>
            <a:ext cx="89325" cy="64804"/>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solidFill>
          <a:ln w="6350" cmpd="sng">
            <a:solidFill>
              <a:schemeClr val="bg1"/>
            </a:solidFill>
            <a:prstDash val="solid"/>
            <a:round/>
            <a:headEnd/>
            <a:tailEnd/>
          </a:ln>
        </p:spPr>
        <p:txBody>
          <a:bodyPr/>
          <a:lstStyle/>
          <a:p>
            <a:endParaRPr lang="en-US"/>
          </a:p>
        </p:txBody>
      </p:sp>
      <p:sp>
        <p:nvSpPr>
          <p:cNvPr id="230" name="Freeform 264"/>
          <p:cNvSpPr>
            <a:spLocks/>
          </p:cNvSpPr>
          <p:nvPr userDrawn="1">
            <p:custDataLst>
              <p:tags r:id="rId155"/>
            </p:custDataLst>
          </p:nvPr>
        </p:nvSpPr>
        <p:spPr bwMode="auto">
          <a:xfrm>
            <a:off x="6294565" y="3851034"/>
            <a:ext cx="82318" cy="110342"/>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solidFill>
          <a:ln w="6350" cmpd="sng">
            <a:solidFill>
              <a:schemeClr val="bg1"/>
            </a:solidFill>
            <a:prstDash val="solid"/>
            <a:round/>
            <a:headEnd/>
            <a:tailEnd/>
          </a:ln>
        </p:spPr>
        <p:txBody>
          <a:bodyPr/>
          <a:lstStyle/>
          <a:p>
            <a:endParaRPr lang="en-US"/>
          </a:p>
        </p:txBody>
      </p:sp>
      <p:sp>
        <p:nvSpPr>
          <p:cNvPr id="231" name="Freeform 265"/>
          <p:cNvSpPr>
            <a:spLocks/>
          </p:cNvSpPr>
          <p:nvPr userDrawn="1">
            <p:custDataLst>
              <p:tags r:id="rId156"/>
            </p:custDataLst>
          </p:nvPr>
        </p:nvSpPr>
        <p:spPr bwMode="auto">
          <a:xfrm>
            <a:off x="6341854" y="3907081"/>
            <a:ext cx="115596" cy="145371"/>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solidFill>
          <a:ln w="6350" cmpd="sng">
            <a:solidFill>
              <a:schemeClr val="bg1"/>
            </a:solidFill>
            <a:prstDash val="solid"/>
            <a:round/>
            <a:headEnd/>
            <a:tailEnd/>
          </a:ln>
        </p:spPr>
        <p:txBody>
          <a:bodyPr/>
          <a:lstStyle/>
          <a:p>
            <a:endParaRPr lang="en-US"/>
          </a:p>
        </p:txBody>
      </p:sp>
      <p:sp>
        <p:nvSpPr>
          <p:cNvPr id="232" name="Freeform 266"/>
          <p:cNvSpPr>
            <a:spLocks/>
          </p:cNvSpPr>
          <p:nvPr userDrawn="1">
            <p:custDataLst>
              <p:tags r:id="rId157"/>
            </p:custDataLst>
          </p:nvPr>
        </p:nvSpPr>
        <p:spPr bwMode="auto">
          <a:xfrm>
            <a:off x="6578300" y="3817757"/>
            <a:ext cx="115596" cy="222434"/>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solidFill>
          <a:ln w="6350" cmpd="sng">
            <a:solidFill>
              <a:schemeClr val="bg1"/>
            </a:solidFill>
            <a:prstDash val="solid"/>
            <a:round/>
            <a:headEnd/>
            <a:tailEnd/>
          </a:ln>
        </p:spPr>
        <p:txBody>
          <a:bodyPr/>
          <a:lstStyle/>
          <a:p>
            <a:endParaRPr lang="en-US"/>
          </a:p>
        </p:txBody>
      </p:sp>
      <p:sp>
        <p:nvSpPr>
          <p:cNvPr id="233" name="Freeform 267"/>
          <p:cNvSpPr>
            <a:spLocks/>
          </p:cNvSpPr>
          <p:nvPr userDrawn="1">
            <p:custDataLst>
              <p:tags r:id="rId158"/>
            </p:custDataLst>
          </p:nvPr>
        </p:nvSpPr>
        <p:spPr bwMode="auto">
          <a:xfrm>
            <a:off x="6194732" y="3724930"/>
            <a:ext cx="96330" cy="64804"/>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solidFill>
          <a:ln w="6350" cmpd="sng">
            <a:solidFill>
              <a:schemeClr val="bg1"/>
            </a:solidFill>
            <a:prstDash val="solid"/>
            <a:round/>
            <a:headEnd/>
            <a:tailEnd/>
          </a:ln>
        </p:spPr>
        <p:txBody>
          <a:bodyPr/>
          <a:lstStyle/>
          <a:p>
            <a:endParaRPr lang="en-US"/>
          </a:p>
        </p:txBody>
      </p:sp>
      <p:sp>
        <p:nvSpPr>
          <p:cNvPr id="234" name="Freeform 268"/>
          <p:cNvSpPr>
            <a:spLocks/>
          </p:cNvSpPr>
          <p:nvPr userDrawn="1">
            <p:custDataLst>
              <p:tags r:id="rId159"/>
            </p:custDataLst>
          </p:nvPr>
        </p:nvSpPr>
        <p:spPr bwMode="auto">
          <a:xfrm>
            <a:off x="6664121" y="3810751"/>
            <a:ext cx="47290" cy="171642"/>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solidFill>
          <a:ln w="6350" cmpd="sng">
            <a:solidFill>
              <a:schemeClr val="bg1"/>
            </a:solidFill>
            <a:prstDash val="solid"/>
            <a:round/>
            <a:headEnd/>
            <a:tailEnd/>
          </a:ln>
        </p:spPr>
        <p:txBody>
          <a:bodyPr/>
          <a:lstStyle/>
          <a:p>
            <a:endParaRPr lang="en-US"/>
          </a:p>
        </p:txBody>
      </p:sp>
      <p:sp>
        <p:nvSpPr>
          <p:cNvPr id="235" name="Freeform 269"/>
          <p:cNvSpPr>
            <a:spLocks/>
          </p:cNvSpPr>
          <p:nvPr userDrawn="1">
            <p:custDataLst>
              <p:tags r:id="rId160"/>
            </p:custDataLst>
          </p:nvPr>
        </p:nvSpPr>
        <p:spPr bwMode="auto">
          <a:xfrm>
            <a:off x="6692144" y="3768717"/>
            <a:ext cx="84070" cy="20842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solidFill>
          <a:ln w="6350" cmpd="sng">
            <a:solidFill>
              <a:schemeClr val="bg1"/>
            </a:solidFill>
            <a:prstDash val="solid"/>
            <a:round/>
            <a:headEnd/>
            <a:tailEnd/>
          </a:ln>
        </p:spPr>
        <p:txBody>
          <a:bodyPr/>
          <a:lstStyle/>
          <a:p>
            <a:endParaRPr lang="en-US"/>
          </a:p>
        </p:txBody>
      </p:sp>
      <p:sp>
        <p:nvSpPr>
          <p:cNvPr id="236" name="Freeform 270"/>
          <p:cNvSpPr>
            <a:spLocks/>
          </p:cNvSpPr>
          <p:nvPr userDrawn="1">
            <p:custDataLst>
              <p:tags r:id="rId161"/>
            </p:custDataLst>
          </p:nvPr>
        </p:nvSpPr>
        <p:spPr bwMode="auto">
          <a:xfrm>
            <a:off x="7496061" y="5098068"/>
            <a:ext cx="28023" cy="6655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solidFill>
          <a:ln w="6350" cmpd="sng">
            <a:solidFill>
              <a:schemeClr val="bg1"/>
            </a:solidFill>
            <a:prstDash val="solid"/>
            <a:round/>
            <a:headEnd/>
            <a:tailEnd/>
          </a:ln>
        </p:spPr>
        <p:txBody>
          <a:bodyPr/>
          <a:lstStyle/>
          <a:p>
            <a:endParaRPr lang="en-US"/>
          </a:p>
        </p:txBody>
      </p:sp>
      <p:sp>
        <p:nvSpPr>
          <p:cNvPr id="237" name="Freeform 271"/>
          <p:cNvSpPr>
            <a:spLocks/>
          </p:cNvSpPr>
          <p:nvPr userDrawn="1">
            <p:custDataLst>
              <p:tags r:id="rId162"/>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238" name="Freeform 272"/>
          <p:cNvSpPr>
            <a:spLocks/>
          </p:cNvSpPr>
          <p:nvPr userDrawn="1">
            <p:custDataLst>
              <p:tags r:id="rId163"/>
            </p:custDataLst>
          </p:nvPr>
        </p:nvSpPr>
        <p:spPr bwMode="auto">
          <a:xfrm>
            <a:off x="9827244" y="2682816"/>
            <a:ext cx="133110" cy="189157"/>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solidFill>
          <a:ln w="6350" cmpd="sng">
            <a:solidFill>
              <a:schemeClr val="bg1"/>
            </a:solidFill>
            <a:prstDash val="solid"/>
            <a:round/>
            <a:headEnd/>
            <a:tailEnd/>
          </a:ln>
        </p:spPr>
        <p:txBody>
          <a:bodyPr/>
          <a:lstStyle/>
          <a:p>
            <a:endParaRPr lang="en-US"/>
          </a:p>
        </p:txBody>
      </p:sp>
      <p:sp>
        <p:nvSpPr>
          <p:cNvPr id="239" name="Freeform 273"/>
          <p:cNvSpPr>
            <a:spLocks/>
          </p:cNvSpPr>
          <p:nvPr userDrawn="1">
            <p:custDataLst>
              <p:tags r:id="rId164"/>
            </p:custDataLst>
          </p:nvPr>
        </p:nvSpPr>
        <p:spPr bwMode="auto">
          <a:xfrm>
            <a:off x="8802645" y="3139945"/>
            <a:ext cx="227689" cy="136613"/>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solidFill>
          <a:ln w="6350" cmpd="sng">
            <a:solidFill>
              <a:schemeClr val="bg1"/>
            </a:solidFill>
            <a:prstDash val="solid"/>
            <a:round/>
            <a:headEnd/>
            <a:tailEnd/>
          </a:ln>
        </p:spPr>
        <p:txBody>
          <a:bodyPr/>
          <a:lstStyle/>
          <a:p>
            <a:endParaRPr lang="en-US"/>
          </a:p>
        </p:txBody>
      </p:sp>
      <p:sp>
        <p:nvSpPr>
          <p:cNvPr id="240" name="Freeform 274"/>
          <p:cNvSpPr>
            <a:spLocks/>
          </p:cNvSpPr>
          <p:nvPr userDrawn="1">
            <p:custDataLst>
              <p:tags r:id="rId165"/>
            </p:custDataLst>
          </p:nvPr>
        </p:nvSpPr>
        <p:spPr bwMode="auto">
          <a:xfrm>
            <a:off x="9040842" y="3201246"/>
            <a:ext cx="80567" cy="7180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solidFill>
          <a:ln w="6350" cmpd="sng">
            <a:solidFill>
              <a:schemeClr val="bg1"/>
            </a:solidFill>
            <a:prstDash val="solid"/>
            <a:round/>
            <a:headEnd/>
            <a:tailEnd/>
          </a:ln>
        </p:spPr>
        <p:txBody>
          <a:bodyPr/>
          <a:lstStyle/>
          <a:p>
            <a:endParaRPr lang="en-US"/>
          </a:p>
        </p:txBody>
      </p:sp>
      <p:sp>
        <p:nvSpPr>
          <p:cNvPr id="241" name="Freeform 275"/>
          <p:cNvSpPr>
            <a:spLocks/>
          </p:cNvSpPr>
          <p:nvPr userDrawn="1">
            <p:custDataLst>
              <p:tags r:id="rId166"/>
            </p:custDataLst>
          </p:nvPr>
        </p:nvSpPr>
        <p:spPr bwMode="auto">
          <a:xfrm>
            <a:off x="9030334" y="3280061"/>
            <a:ext cx="147122" cy="183903"/>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solidFill>
          <a:ln w="6350" cmpd="sng">
            <a:solidFill>
              <a:schemeClr val="bg1"/>
            </a:solidFill>
            <a:prstDash val="solid"/>
            <a:round/>
            <a:headEnd/>
            <a:tailEnd/>
          </a:ln>
        </p:spPr>
        <p:txBody>
          <a:bodyPr/>
          <a:lstStyle/>
          <a:p>
            <a:endParaRPr lang="en-US"/>
          </a:p>
        </p:txBody>
      </p:sp>
      <p:sp>
        <p:nvSpPr>
          <p:cNvPr id="242" name="Freeform 276"/>
          <p:cNvSpPr>
            <a:spLocks/>
          </p:cNvSpPr>
          <p:nvPr userDrawn="1">
            <p:custDataLst>
              <p:tags r:id="rId167"/>
            </p:custDataLst>
          </p:nvPr>
        </p:nvSpPr>
        <p:spPr bwMode="auto">
          <a:xfrm>
            <a:off x="9380624" y="3407917"/>
            <a:ext cx="222434" cy="297747"/>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43" name="Freeform 277"/>
          <p:cNvSpPr>
            <a:spLocks/>
          </p:cNvSpPr>
          <p:nvPr userDrawn="1">
            <p:custDataLst>
              <p:tags r:id="rId168"/>
            </p:custDataLst>
          </p:nvPr>
        </p:nvSpPr>
        <p:spPr bwMode="auto">
          <a:xfrm>
            <a:off x="9471700" y="3684647"/>
            <a:ext cx="147122" cy="143619"/>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solidFill>
          <a:ln w="6350" cmpd="sng">
            <a:solidFill>
              <a:schemeClr val="bg1"/>
            </a:solidFill>
            <a:prstDash val="solid"/>
            <a:round/>
            <a:headEnd/>
            <a:tailEnd/>
          </a:ln>
        </p:spPr>
        <p:txBody>
          <a:bodyPr/>
          <a:lstStyle/>
          <a:p>
            <a:endParaRPr lang="en-US"/>
          </a:p>
        </p:txBody>
      </p:sp>
      <p:sp>
        <p:nvSpPr>
          <p:cNvPr id="244" name="Freeform 278"/>
          <p:cNvSpPr>
            <a:spLocks/>
          </p:cNvSpPr>
          <p:nvPr userDrawn="1">
            <p:custDataLst>
              <p:tags r:id="rId169"/>
            </p:custDataLst>
          </p:nvPr>
        </p:nvSpPr>
        <p:spPr bwMode="auto">
          <a:xfrm>
            <a:off x="9914817" y="2842198"/>
            <a:ext cx="94578" cy="143619"/>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solidFill>
          <a:ln w="6350" cmpd="sng">
            <a:solidFill>
              <a:schemeClr val="bg1"/>
            </a:solidFill>
            <a:prstDash val="solid"/>
            <a:round/>
            <a:headEnd/>
            <a:tailEnd/>
          </a:ln>
        </p:spPr>
        <p:txBody>
          <a:bodyPr/>
          <a:lstStyle/>
          <a:p>
            <a:endParaRPr lang="en-US"/>
          </a:p>
        </p:txBody>
      </p:sp>
      <p:sp>
        <p:nvSpPr>
          <p:cNvPr id="245" name="Freeform 279"/>
          <p:cNvSpPr>
            <a:spLocks/>
          </p:cNvSpPr>
          <p:nvPr userDrawn="1">
            <p:custDataLst>
              <p:tags r:id="rId170"/>
            </p:custDataLst>
          </p:nvPr>
        </p:nvSpPr>
        <p:spPr bwMode="auto">
          <a:xfrm>
            <a:off x="10541837" y="4273135"/>
            <a:ext cx="255712" cy="280232"/>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246" name="Freeform 280"/>
          <p:cNvSpPr>
            <a:spLocks/>
          </p:cNvSpPr>
          <p:nvPr userDrawn="1">
            <p:custDataLst>
              <p:tags r:id="rId171"/>
            </p:custDataLst>
          </p:nvPr>
        </p:nvSpPr>
        <p:spPr bwMode="auto">
          <a:xfrm>
            <a:off x="10753763" y="4255620"/>
            <a:ext cx="117347" cy="14186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solidFill>
          <a:ln w="6350" cmpd="sng">
            <a:solidFill>
              <a:schemeClr val="bg1"/>
            </a:solidFill>
            <a:prstDash val="solid"/>
            <a:round/>
            <a:headEnd/>
            <a:tailEnd/>
          </a:ln>
        </p:spPr>
        <p:txBody>
          <a:bodyPr/>
          <a:lstStyle/>
          <a:p>
            <a:endParaRPr lang="en-US"/>
          </a:p>
        </p:txBody>
      </p:sp>
      <p:sp>
        <p:nvSpPr>
          <p:cNvPr id="247" name="Freeform 281"/>
          <p:cNvSpPr>
            <a:spLocks/>
          </p:cNvSpPr>
          <p:nvPr userDrawn="1">
            <p:custDataLst>
              <p:tags r:id="rId172"/>
            </p:custDataLst>
          </p:nvPr>
        </p:nvSpPr>
        <p:spPr bwMode="auto">
          <a:xfrm>
            <a:off x="8851686" y="3851034"/>
            <a:ext cx="70058" cy="131359"/>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solidFill>
          <a:ln w="6350" cmpd="sng">
            <a:solidFill>
              <a:schemeClr val="bg1"/>
            </a:solidFill>
            <a:prstDash val="solid"/>
            <a:round/>
            <a:headEnd/>
            <a:tailEnd/>
          </a:ln>
        </p:spPr>
        <p:txBody>
          <a:bodyPr/>
          <a:lstStyle/>
          <a:p>
            <a:endParaRPr lang="en-US"/>
          </a:p>
        </p:txBody>
      </p:sp>
      <p:grpSp>
        <p:nvGrpSpPr>
          <p:cNvPr id="248" name="Group 282"/>
          <p:cNvGrpSpPr>
            <a:grpSpLocks/>
          </p:cNvGrpSpPr>
          <p:nvPr userDrawn="1">
            <p:custDataLst>
              <p:tags r:id="rId173"/>
            </p:custDataLst>
          </p:nvPr>
        </p:nvGrpSpPr>
        <p:grpSpPr bwMode="auto">
          <a:xfrm>
            <a:off x="9888545" y="3532270"/>
            <a:ext cx="257463" cy="485153"/>
            <a:chOff x="5062" y="2295"/>
            <a:chExt cx="177" cy="279"/>
          </a:xfrm>
          <a:solidFill>
            <a:schemeClr val="bg2"/>
          </a:solidFill>
        </p:grpSpPr>
        <p:sp>
          <p:nvSpPr>
            <p:cNvPr id="249"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6350" cmpd="sng">
              <a:solidFill>
                <a:schemeClr val="bg1"/>
              </a:solidFill>
              <a:prstDash val="solid"/>
              <a:round/>
              <a:headEnd/>
              <a:tailEnd/>
            </a:ln>
          </p:spPr>
          <p:txBody>
            <a:bodyPr/>
            <a:lstStyle/>
            <a:p>
              <a:endParaRPr lang="en-US"/>
            </a:p>
          </p:txBody>
        </p:sp>
        <p:sp>
          <p:nvSpPr>
            <p:cNvPr id="250"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6350" cmpd="sng">
              <a:solidFill>
                <a:schemeClr val="bg1"/>
              </a:solidFill>
              <a:prstDash val="solid"/>
              <a:round/>
              <a:headEnd/>
              <a:tailEnd/>
            </a:ln>
          </p:spPr>
          <p:txBody>
            <a:bodyPr/>
            <a:lstStyle/>
            <a:p>
              <a:endParaRPr lang="en-US"/>
            </a:p>
          </p:txBody>
        </p:sp>
        <p:sp>
          <p:nvSpPr>
            <p:cNvPr id="251"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6350" cmpd="sng">
              <a:solidFill>
                <a:schemeClr val="bg1"/>
              </a:solidFill>
              <a:prstDash val="solid"/>
              <a:round/>
              <a:headEnd/>
              <a:tailEnd/>
            </a:ln>
          </p:spPr>
          <p:txBody>
            <a:bodyPr/>
            <a:lstStyle/>
            <a:p>
              <a:endParaRPr lang="en-US"/>
            </a:p>
          </p:txBody>
        </p:sp>
        <p:sp>
          <p:nvSpPr>
            <p:cNvPr id="252"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6350" cmpd="sng">
              <a:solidFill>
                <a:schemeClr val="bg1"/>
              </a:solidFill>
              <a:prstDash val="solid"/>
              <a:round/>
              <a:headEnd/>
              <a:tailEnd/>
            </a:ln>
          </p:spPr>
          <p:txBody>
            <a:bodyPr/>
            <a:lstStyle/>
            <a:p>
              <a:endParaRPr lang="en-US"/>
            </a:p>
          </p:txBody>
        </p:sp>
        <p:sp>
          <p:nvSpPr>
            <p:cNvPr id="253"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6350" cmpd="sng">
              <a:solidFill>
                <a:schemeClr val="bg1"/>
              </a:solidFill>
              <a:prstDash val="solid"/>
              <a:round/>
              <a:headEnd/>
              <a:tailEnd/>
            </a:ln>
          </p:spPr>
          <p:txBody>
            <a:bodyPr/>
            <a:lstStyle/>
            <a:p>
              <a:endParaRPr lang="en-US"/>
            </a:p>
          </p:txBody>
        </p:sp>
        <p:sp>
          <p:nvSpPr>
            <p:cNvPr id="254"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6350" cmpd="sng">
              <a:solidFill>
                <a:schemeClr val="bg1"/>
              </a:solidFill>
              <a:prstDash val="solid"/>
              <a:round/>
              <a:headEnd/>
              <a:tailEnd/>
            </a:ln>
          </p:spPr>
          <p:txBody>
            <a:bodyPr/>
            <a:lstStyle/>
            <a:p>
              <a:endParaRPr lang="en-US"/>
            </a:p>
          </p:txBody>
        </p:sp>
        <p:sp>
          <p:nvSpPr>
            <p:cNvPr id="255"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6350" cmpd="sng">
              <a:solidFill>
                <a:schemeClr val="bg1"/>
              </a:solidFill>
              <a:prstDash val="solid"/>
              <a:round/>
              <a:headEnd/>
              <a:tailEnd/>
            </a:ln>
          </p:spPr>
          <p:txBody>
            <a:bodyPr/>
            <a:lstStyle/>
            <a:p>
              <a:endParaRPr lang="en-US"/>
            </a:p>
          </p:txBody>
        </p:sp>
        <p:sp>
          <p:nvSpPr>
            <p:cNvPr id="256"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6350" cmpd="sng">
              <a:solidFill>
                <a:schemeClr val="bg1"/>
              </a:solidFill>
              <a:prstDash val="solid"/>
              <a:round/>
              <a:headEnd/>
              <a:tailEnd/>
            </a:ln>
          </p:spPr>
          <p:txBody>
            <a:bodyPr/>
            <a:lstStyle/>
            <a:p>
              <a:endParaRPr lang="en-US"/>
            </a:p>
          </p:txBody>
        </p:sp>
        <p:sp>
          <p:nvSpPr>
            <p:cNvPr id="257"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6350" cmpd="sng">
              <a:solidFill>
                <a:schemeClr val="bg1"/>
              </a:solidFill>
              <a:prstDash val="solid"/>
              <a:round/>
              <a:headEnd/>
              <a:tailEnd/>
            </a:ln>
          </p:spPr>
          <p:txBody>
            <a:bodyPr/>
            <a:lstStyle/>
            <a:p>
              <a:endParaRPr lang="en-US"/>
            </a:p>
          </p:txBody>
        </p:sp>
        <p:sp>
          <p:nvSpPr>
            <p:cNvPr id="258"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6350" cmpd="sng">
              <a:solidFill>
                <a:schemeClr val="bg1"/>
              </a:solidFill>
              <a:prstDash val="solid"/>
              <a:round/>
              <a:headEnd/>
              <a:tailEnd/>
            </a:ln>
          </p:spPr>
          <p:txBody>
            <a:bodyPr/>
            <a:lstStyle/>
            <a:p>
              <a:endParaRPr lang="en-US"/>
            </a:p>
          </p:txBody>
        </p:sp>
        <p:sp>
          <p:nvSpPr>
            <p:cNvPr id="259"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6350" cmpd="sng">
              <a:solidFill>
                <a:schemeClr val="bg1"/>
              </a:solidFill>
              <a:prstDash val="solid"/>
              <a:round/>
              <a:headEnd/>
              <a:tailEnd/>
            </a:ln>
          </p:spPr>
          <p:txBody>
            <a:bodyPr/>
            <a:lstStyle/>
            <a:p>
              <a:endParaRPr lang="en-US"/>
            </a:p>
          </p:txBody>
        </p:sp>
        <p:sp>
          <p:nvSpPr>
            <p:cNvPr id="260"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6350" cmpd="sng">
              <a:solidFill>
                <a:schemeClr val="bg1"/>
              </a:solidFill>
              <a:prstDash val="solid"/>
              <a:round/>
              <a:headEnd/>
              <a:tailEnd/>
            </a:ln>
          </p:spPr>
          <p:txBody>
            <a:bodyPr/>
            <a:lstStyle/>
            <a:p>
              <a:endParaRPr lang="en-US"/>
            </a:p>
          </p:txBody>
        </p:sp>
        <p:sp>
          <p:nvSpPr>
            <p:cNvPr id="261"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6350" cmpd="sng">
              <a:solidFill>
                <a:schemeClr val="bg1"/>
              </a:solidFill>
              <a:prstDash val="solid"/>
              <a:round/>
              <a:headEnd/>
              <a:tailEnd/>
            </a:ln>
          </p:spPr>
          <p:txBody>
            <a:bodyPr/>
            <a:lstStyle/>
            <a:p>
              <a:endParaRPr lang="en-US"/>
            </a:p>
          </p:txBody>
        </p:sp>
        <p:sp>
          <p:nvSpPr>
            <p:cNvPr id="262"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6350" cmpd="sng">
              <a:solidFill>
                <a:schemeClr val="bg1"/>
              </a:solidFill>
              <a:prstDash val="solid"/>
              <a:round/>
              <a:headEnd/>
              <a:tailEnd/>
            </a:ln>
          </p:spPr>
          <p:txBody>
            <a:bodyPr/>
            <a:lstStyle/>
            <a:p>
              <a:endParaRPr lang="en-US"/>
            </a:p>
          </p:txBody>
        </p:sp>
        <p:sp>
          <p:nvSpPr>
            <p:cNvPr id="263"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6350" cmpd="sng">
              <a:solidFill>
                <a:schemeClr val="bg1"/>
              </a:solidFill>
              <a:prstDash val="solid"/>
              <a:round/>
              <a:headEnd/>
              <a:tailEnd/>
            </a:ln>
          </p:spPr>
          <p:txBody>
            <a:bodyPr/>
            <a:lstStyle/>
            <a:p>
              <a:endParaRPr lang="en-US"/>
            </a:p>
          </p:txBody>
        </p:sp>
        <p:sp>
          <p:nvSpPr>
            <p:cNvPr id="264" name="Line 298"/>
            <p:cNvSpPr>
              <a:spLocks noChangeShapeType="1"/>
            </p:cNvSpPr>
            <p:nvPr/>
          </p:nvSpPr>
          <p:spPr bwMode="auto">
            <a:xfrm>
              <a:off x="5180" y="2449"/>
              <a:ext cx="1" cy="10"/>
            </a:xfrm>
            <a:prstGeom prst="line">
              <a:avLst/>
            </a:prstGeom>
            <a:grpFill/>
            <a:ln w="6350">
              <a:solidFill>
                <a:schemeClr val="bg1"/>
              </a:solidFill>
              <a:round/>
              <a:headEnd/>
              <a:tailEnd/>
            </a:ln>
            <a:extLst/>
          </p:spPr>
          <p:txBody>
            <a:bodyPr/>
            <a:lstStyle/>
            <a:p>
              <a:endParaRPr lang="en-US"/>
            </a:p>
          </p:txBody>
        </p:sp>
        <p:sp>
          <p:nvSpPr>
            <p:cNvPr id="265"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6350" cmpd="sng">
              <a:solidFill>
                <a:schemeClr val="bg1"/>
              </a:solidFill>
              <a:prstDash val="solid"/>
              <a:round/>
              <a:headEnd/>
              <a:tailEnd/>
            </a:ln>
          </p:spPr>
          <p:txBody>
            <a:bodyPr/>
            <a:lstStyle/>
            <a:p>
              <a:endParaRPr lang="en-US"/>
            </a:p>
          </p:txBody>
        </p:sp>
        <p:sp>
          <p:nvSpPr>
            <p:cNvPr id="266" name="Line 300"/>
            <p:cNvSpPr>
              <a:spLocks noChangeShapeType="1"/>
            </p:cNvSpPr>
            <p:nvPr/>
          </p:nvSpPr>
          <p:spPr bwMode="auto">
            <a:xfrm flipH="1" flipV="1">
              <a:off x="5178" y="2447"/>
              <a:ext cx="6" cy="6"/>
            </a:xfrm>
            <a:prstGeom prst="line">
              <a:avLst/>
            </a:prstGeom>
            <a:grpFill/>
            <a:ln w="6350">
              <a:solidFill>
                <a:schemeClr val="bg1"/>
              </a:solidFill>
              <a:round/>
              <a:headEnd/>
              <a:tailEnd/>
            </a:ln>
            <a:extLst/>
          </p:spPr>
          <p:txBody>
            <a:bodyPr/>
            <a:lstStyle/>
            <a:p>
              <a:endParaRPr lang="en-US"/>
            </a:p>
          </p:txBody>
        </p:sp>
        <p:sp>
          <p:nvSpPr>
            <p:cNvPr id="267"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6350" cmpd="sng">
              <a:solidFill>
                <a:schemeClr val="bg1"/>
              </a:solidFill>
              <a:prstDash val="solid"/>
              <a:round/>
              <a:headEnd/>
              <a:tailEnd/>
            </a:ln>
          </p:spPr>
          <p:txBody>
            <a:bodyPr/>
            <a:lstStyle/>
            <a:p>
              <a:endParaRPr lang="en-US"/>
            </a:p>
          </p:txBody>
        </p:sp>
        <p:sp>
          <p:nvSpPr>
            <p:cNvPr id="268"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269"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6350" cmpd="sng">
              <a:solidFill>
                <a:schemeClr val="bg1"/>
              </a:solidFill>
              <a:prstDash val="solid"/>
              <a:round/>
              <a:headEnd/>
              <a:tailEnd/>
            </a:ln>
          </p:spPr>
          <p:txBody>
            <a:bodyPr/>
            <a:lstStyle/>
            <a:p>
              <a:endParaRPr lang="en-US"/>
            </a:p>
          </p:txBody>
        </p:sp>
        <p:sp>
          <p:nvSpPr>
            <p:cNvPr id="270"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6350" cmpd="sng">
              <a:solidFill>
                <a:schemeClr val="bg1"/>
              </a:solidFill>
              <a:prstDash val="solid"/>
              <a:round/>
              <a:headEnd/>
              <a:tailEnd/>
            </a:ln>
          </p:spPr>
          <p:txBody>
            <a:bodyPr/>
            <a:lstStyle/>
            <a:p>
              <a:endParaRPr lang="en-US"/>
            </a:p>
          </p:txBody>
        </p:sp>
        <p:sp>
          <p:nvSpPr>
            <p:cNvPr id="271"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6350" cmpd="sng">
              <a:solidFill>
                <a:schemeClr val="bg1"/>
              </a:solidFill>
              <a:prstDash val="solid"/>
              <a:round/>
              <a:headEnd/>
              <a:tailEnd/>
            </a:ln>
          </p:spPr>
          <p:txBody>
            <a:bodyPr/>
            <a:lstStyle/>
            <a:p>
              <a:endParaRPr lang="en-US"/>
            </a:p>
          </p:txBody>
        </p:sp>
        <p:sp>
          <p:nvSpPr>
            <p:cNvPr id="272" name="Line 306"/>
            <p:cNvSpPr>
              <a:spLocks noChangeShapeType="1"/>
            </p:cNvSpPr>
            <p:nvPr/>
          </p:nvSpPr>
          <p:spPr bwMode="auto">
            <a:xfrm flipV="1">
              <a:off x="5191" y="2516"/>
              <a:ext cx="6" cy="2"/>
            </a:xfrm>
            <a:prstGeom prst="line">
              <a:avLst/>
            </a:prstGeom>
            <a:grpFill/>
            <a:ln w="6350">
              <a:solidFill>
                <a:schemeClr val="bg1"/>
              </a:solidFill>
              <a:round/>
              <a:headEnd/>
              <a:tailEnd/>
            </a:ln>
            <a:extLst/>
          </p:spPr>
          <p:txBody>
            <a:bodyPr/>
            <a:lstStyle/>
            <a:p>
              <a:endParaRPr lang="en-US"/>
            </a:p>
          </p:txBody>
        </p:sp>
      </p:grpSp>
      <p:sp>
        <p:nvSpPr>
          <p:cNvPr id="273" name="Freeform 307"/>
          <p:cNvSpPr>
            <a:spLocks/>
          </p:cNvSpPr>
          <p:nvPr userDrawn="1">
            <p:custDataLst>
              <p:tags r:id="rId174"/>
            </p:custDataLst>
          </p:nvPr>
        </p:nvSpPr>
        <p:spPr bwMode="auto">
          <a:xfrm>
            <a:off x="10268610" y="4436019"/>
            <a:ext cx="15764" cy="61301"/>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4" name="Freeform 308"/>
          <p:cNvSpPr>
            <a:spLocks/>
          </p:cNvSpPr>
          <p:nvPr userDrawn="1">
            <p:custDataLst>
              <p:tags r:id="rId175"/>
            </p:custDataLst>
          </p:nvPr>
        </p:nvSpPr>
        <p:spPr bwMode="auto">
          <a:xfrm>
            <a:off x="10352680" y="4369464"/>
            <a:ext cx="24520" cy="64804"/>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5" name="Freeform 309"/>
          <p:cNvSpPr>
            <a:spLocks/>
          </p:cNvSpPr>
          <p:nvPr userDrawn="1">
            <p:custDataLst>
              <p:tags r:id="rId176"/>
            </p:custDataLst>
          </p:nvPr>
        </p:nvSpPr>
        <p:spPr bwMode="auto">
          <a:xfrm>
            <a:off x="10405223" y="4236354"/>
            <a:ext cx="26272" cy="6305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6" name="Freeform 310"/>
          <p:cNvSpPr>
            <a:spLocks/>
          </p:cNvSpPr>
          <p:nvPr userDrawn="1">
            <p:custDataLst>
              <p:tags r:id="rId177"/>
            </p:custDataLst>
          </p:nvPr>
        </p:nvSpPr>
        <p:spPr bwMode="auto">
          <a:xfrm>
            <a:off x="10387709" y="4203077"/>
            <a:ext cx="28023" cy="6305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7" name="Freeform 312"/>
          <p:cNvSpPr>
            <a:spLocks/>
          </p:cNvSpPr>
          <p:nvPr userDrawn="1">
            <p:custDataLst>
              <p:tags r:id="rId178"/>
            </p:custDataLst>
          </p:nvPr>
        </p:nvSpPr>
        <p:spPr bwMode="auto">
          <a:xfrm>
            <a:off x="10114482" y="4238106"/>
            <a:ext cx="33278" cy="64803"/>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8" name="Freeform 313"/>
          <p:cNvSpPr>
            <a:spLocks/>
          </p:cNvSpPr>
          <p:nvPr userDrawn="1">
            <p:custDataLst>
              <p:tags r:id="rId179"/>
            </p:custDataLst>
          </p:nvPr>
        </p:nvSpPr>
        <p:spPr bwMode="auto">
          <a:xfrm>
            <a:off x="10123240" y="4443025"/>
            <a:ext cx="21017" cy="61301"/>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9" name="Freeform 315"/>
          <p:cNvSpPr>
            <a:spLocks/>
          </p:cNvSpPr>
          <p:nvPr userDrawn="1">
            <p:custDataLst>
              <p:tags r:id="rId180"/>
            </p:custDataLst>
          </p:nvPr>
        </p:nvSpPr>
        <p:spPr bwMode="auto">
          <a:xfrm>
            <a:off x="10093465" y="4238106"/>
            <a:ext cx="21017" cy="64803"/>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0" name="Freeform 316"/>
          <p:cNvSpPr>
            <a:spLocks/>
          </p:cNvSpPr>
          <p:nvPr userDrawn="1">
            <p:custDataLst>
              <p:tags r:id="rId181"/>
            </p:custDataLst>
          </p:nvPr>
        </p:nvSpPr>
        <p:spPr bwMode="auto">
          <a:xfrm>
            <a:off x="10142505" y="4290649"/>
            <a:ext cx="33278" cy="6305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1" name="Freeform 317"/>
          <p:cNvSpPr>
            <a:spLocks/>
          </p:cNvSpPr>
          <p:nvPr userDrawn="1">
            <p:custDataLst>
              <p:tags r:id="rId182"/>
            </p:custDataLst>
          </p:nvPr>
        </p:nvSpPr>
        <p:spPr bwMode="auto">
          <a:xfrm>
            <a:off x="9923574" y="4514835"/>
            <a:ext cx="50792" cy="64803"/>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2" name="Freeform 318"/>
          <p:cNvSpPr>
            <a:spLocks/>
          </p:cNvSpPr>
          <p:nvPr userDrawn="1">
            <p:custDataLst>
              <p:tags r:id="rId183"/>
            </p:custDataLst>
          </p:nvPr>
        </p:nvSpPr>
        <p:spPr bwMode="auto">
          <a:xfrm>
            <a:off x="10032164" y="4556870"/>
            <a:ext cx="15763" cy="64803"/>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3" name="Freeform 319"/>
          <p:cNvSpPr>
            <a:spLocks/>
          </p:cNvSpPr>
          <p:nvPr userDrawn="1">
            <p:custDataLst>
              <p:tags r:id="rId184"/>
            </p:custDataLst>
          </p:nvPr>
        </p:nvSpPr>
        <p:spPr bwMode="auto">
          <a:xfrm>
            <a:off x="9848261" y="4481557"/>
            <a:ext cx="40284" cy="61301"/>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4" name="Freeform 320"/>
          <p:cNvSpPr>
            <a:spLocks/>
          </p:cNvSpPr>
          <p:nvPr userDrawn="1">
            <p:custDataLst>
              <p:tags r:id="rId185"/>
            </p:custDataLst>
          </p:nvPr>
        </p:nvSpPr>
        <p:spPr bwMode="auto">
          <a:xfrm>
            <a:off x="9897302" y="4465795"/>
            <a:ext cx="43787" cy="61300"/>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5" name="Freeform 321"/>
          <p:cNvSpPr>
            <a:spLocks/>
          </p:cNvSpPr>
          <p:nvPr userDrawn="1">
            <p:custDataLst>
              <p:tags r:id="rId186"/>
            </p:custDataLst>
          </p:nvPr>
        </p:nvSpPr>
        <p:spPr bwMode="auto">
          <a:xfrm>
            <a:off x="9955101" y="4476303"/>
            <a:ext cx="40283" cy="64803"/>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6" name="Freeform 322"/>
          <p:cNvSpPr>
            <a:spLocks/>
          </p:cNvSpPr>
          <p:nvPr userDrawn="1">
            <p:custDataLst>
              <p:tags r:id="rId187"/>
            </p:custDataLst>
          </p:nvPr>
        </p:nvSpPr>
        <p:spPr bwMode="auto">
          <a:xfrm>
            <a:off x="10012898" y="4481557"/>
            <a:ext cx="28023" cy="61301"/>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7" name="Freeform 324"/>
          <p:cNvSpPr>
            <a:spLocks/>
          </p:cNvSpPr>
          <p:nvPr userDrawn="1">
            <p:custDataLst>
              <p:tags r:id="rId188"/>
            </p:custDataLst>
          </p:nvPr>
        </p:nvSpPr>
        <p:spPr bwMode="auto">
          <a:xfrm>
            <a:off x="9624075" y="4267880"/>
            <a:ext cx="22769" cy="64804"/>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8" name="Freeform 325"/>
          <p:cNvSpPr>
            <a:spLocks/>
          </p:cNvSpPr>
          <p:nvPr userDrawn="1">
            <p:custDataLst>
              <p:tags r:id="rId189"/>
            </p:custDataLst>
          </p:nvPr>
        </p:nvSpPr>
        <p:spPr bwMode="auto">
          <a:xfrm>
            <a:off x="9564526" y="4238106"/>
            <a:ext cx="33278" cy="64803"/>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9" name="Freeform 326"/>
          <p:cNvSpPr>
            <a:spLocks/>
          </p:cNvSpPr>
          <p:nvPr userDrawn="1">
            <p:custDataLst>
              <p:tags r:id="rId190"/>
            </p:custDataLst>
          </p:nvPr>
        </p:nvSpPr>
        <p:spPr bwMode="auto">
          <a:xfrm>
            <a:off x="9382375" y="4220591"/>
            <a:ext cx="8758" cy="6305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0" name="Line 327" descr="Horizontal dunkel"/>
          <p:cNvSpPr>
            <a:spLocks noChangeShapeType="1"/>
          </p:cNvSpPr>
          <p:nvPr userDrawn="1">
            <p:custDataLst>
              <p:tags r:id="rId191"/>
            </p:custDataLst>
          </p:nvPr>
        </p:nvSpPr>
        <p:spPr bwMode="auto">
          <a:xfrm>
            <a:off x="9410398" y="4260874"/>
            <a:ext cx="5255" cy="7006"/>
          </a:xfrm>
          <a:prstGeom prst="line">
            <a:avLst/>
          </a:prstGeom>
          <a:noFill/>
          <a:ln w="63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91" name="Freeform 329"/>
          <p:cNvSpPr>
            <a:spLocks/>
          </p:cNvSpPr>
          <p:nvPr userDrawn="1">
            <p:custDataLst>
              <p:tags r:id="rId192"/>
            </p:custDataLst>
          </p:nvPr>
        </p:nvSpPr>
        <p:spPr bwMode="auto">
          <a:xfrm>
            <a:off x="9298305" y="4089232"/>
            <a:ext cx="24520" cy="6305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2" name="Freeform 331"/>
          <p:cNvSpPr>
            <a:spLocks/>
          </p:cNvSpPr>
          <p:nvPr userDrawn="1">
            <p:custDataLst>
              <p:tags r:id="rId193"/>
            </p:custDataLst>
          </p:nvPr>
        </p:nvSpPr>
        <p:spPr bwMode="auto">
          <a:xfrm>
            <a:off x="10450761" y="4443025"/>
            <a:ext cx="31526" cy="61301"/>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3" name="Freeform 332"/>
          <p:cNvSpPr>
            <a:spLocks/>
          </p:cNvSpPr>
          <p:nvPr userDrawn="1">
            <p:custDataLst>
              <p:tags r:id="rId194"/>
            </p:custDataLst>
          </p:nvPr>
        </p:nvSpPr>
        <p:spPr bwMode="auto">
          <a:xfrm>
            <a:off x="9279040" y="3982394"/>
            <a:ext cx="303001" cy="406337"/>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4" name="Freeform 333"/>
          <p:cNvSpPr>
            <a:spLocks/>
          </p:cNvSpPr>
          <p:nvPr userDrawn="1">
            <p:custDataLst>
              <p:tags r:id="rId195"/>
            </p:custDataLst>
          </p:nvPr>
        </p:nvSpPr>
        <p:spPr bwMode="auto">
          <a:xfrm>
            <a:off x="9655602" y="4036688"/>
            <a:ext cx="280232" cy="28373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5" name="Freeform 334"/>
          <p:cNvSpPr>
            <a:spLocks/>
          </p:cNvSpPr>
          <p:nvPr userDrawn="1">
            <p:custDataLst>
              <p:tags r:id="rId196"/>
            </p:custDataLst>
          </p:nvPr>
        </p:nvSpPr>
        <p:spPr bwMode="auto">
          <a:xfrm>
            <a:off x="10047927" y="4485060"/>
            <a:ext cx="101584" cy="6305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6" name="Freeform 335"/>
          <p:cNvSpPr>
            <a:spLocks/>
          </p:cNvSpPr>
          <p:nvPr userDrawn="1">
            <p:custDataLst>
              <p:tags r:id="rId197"/>
            </p:custDataLst>
          </p:nvPr>
        </p:nvSpPr>
        <p:spPr bwMode="auto">
          <a:xfrm>
            <a:off x="10175784" y="4117255"/>
            <a:ext cx="47289" cy="98081"/>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7" name="Freeform 336"/>
          <p:cNvSpPr>
            <a:spLocks/>
          </p:cNvSpPr>
          <p:nvPr userDrawn="1">
            <p:custDataLst>
              <p:tags r:id="rId198"/>
            </p:custDataLst>
          </p:nvPr>
        </p:nvSpPr>
        <p:spPr bwMode="auto">
          <a:xfrm>
            <a:off x="10189795" y="4276638"/>
            <a:ext cx="78815" cy="61300"/>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8" name="Freeform 337"/>
          <p:cNvSpPr>
            <a:spLocks/>
          </p:cNvSpPr>
          <p:nvPr userDrawn="1">
            <p:custDataLst>
              <p:tags r:id="rId199"/>
            </p:custDataLst>
          </p:nvPr>
        </p:nvSpPr>
        <p:spPr bwMode="auto">
          <a:xfrm>
            <a:off x="10273865" y="4192568"/>
            <a:ext cx="94578" cy="70058"/>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9" name="Freeform 338"/>
          <p:cNvSpPr>
            <a:spLocks/>
          </p:cNvSpPr>
          <p:nvPr userDrawn="1">
            <p:custDataLst>
              <p:tags r:id="rId200"/>
            </p:custDataLst>
          </p:nvPr>
        </p:nvSpPr>
        <p:spPr bwMode="auto">
          <a:xfrm>
            <a:off x="9930580" y="4124261"/>
            <a:ext cx="183902" cy="253961"/>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0" name="Freeform 339"/>
          <p:cNvSpPr>
            <a:spLocks/>
          </p:cNvSpPr>
          <p:nvPr userDrawn="1">
            <p:custDataLst>
              <p:tags r:id="rId201"/>
            </p:custDataLst>
          </p:nvPr>
        </p:nvSpPr>
        <p:spPr bwMode="auto">
          <a:xfrm>
            <a:off x="9561023" y="4390482"/>
            <a:ext cx="276729" cy="105087"/>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1" name="Freeform 340"/>
          <p:cNvSpPr>
            <a:spLocks/>
          </p:cNvSpPr>
          <p:nvPr userDrawn="1">
            <p:custDataLst>
              <p:tags r:id="rId202"/>
            </p:custDataLst>
          </p:nvPr>
        </p:nvSpPr>
        <p:spPr bwMode="auto">
          <a:xfrm>
            <a:off x="10312397" y="4232851"/>
            <a:ext cx="236446" cy="278481"/>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2" name="Freeform 341"/>
          <p:cNvSpPr>
            <a:spLocks/>
          </p:cNvSpPr>
          <p:nvPr userDrawn="1">
            <p:custDataLst>
              <p:tags r:id="rId203"/>
            </p:custDataLst>
          </p:nvPr>
        </p:nvSpPr>
        <p:spPr bwMode="auto">
          <a:xfrm>
            <a:off x="8692303" y="2943782"/>
            <a:ext cx="59549" cy="6655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303" name="Freeform 342"/>
          <p:cNvSpPr>
            <a:spLocks/>
          </p:cNvSpPr>
          <p:nvPr userDrawn="1">
            <p:custDataLst>
              <p:tags r:id="rId204"/>
            </p:custDataLst>
          </p:nvPr>
        </p:nvSpPr>
        <p:spPr bwMode="auto">
          <a:xfrm>
            <a:off x="6989891" y="2286988"/>
            <a:ext cx="243452" cy="196163"/>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4" name="Freeform 343"/>
          <p:cNvSpPr>
            <a:spLocks/>
          </p:cNvSpPr>
          <p:nvPr userDrawn="1">
            <p:custDataLst>
              <p:tags r:id="rId205"/>
            </p:custDataLst>
          </p:nvPr>
        </p:nvSpPr>
        <p:spPr bwMode="auto">
          <a:xfrm>
            <a:off x="7059949" y="2512925"/>
            <a:ext cx="161134" cy="78816"/>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5" name="Freeform 344"/>
          <p:cNvSpPr>
            <a:spLocks/>
          </p:cNvSpPr>
          <p:nvPr userDrawn="1">
            <p:custDataLst>
              <p:tags r:id="rId206"/>
            </p:custDataLst>
          </p:nvPr>
        </p:nvSpPr>
        <p:spPr bwMode="auto">
          <a:xfrm>
            <a:off x="7170291" y="2132860"/>
            <a:ext cx="122602" cy="7180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6" name="Freeform 345"/>
          <p:cNvSpPr>
            <a:spLocks/>
          </p:cNvSpPr>
          <p:nvPr userDrawn="1">
            <p:custDataLst>
              <p:tags r:id="rId207"/>
            </p:custDataLst>
          </p:nvPr>
        </p:nvSpPr>
        <p:spPr bwMode="auto">
          <a:xfrm>
            <a:off x="7184303" y="2516428"/>
            <a:ext cx="197914" cy="157631"/>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7" name="Freeform 346"/>
          <p:cNvSpPr>
            <a:spLocks/>
          </p:cNvSpPr>
          <p:nvPr userDrawn="1">
            <p:custDataLst>
              <p:tags r:id="rId208"/>
            </p:custDataLst>
          </p:nvPr>
        </p:nvSpPr>
        <p:spPr bwMode="auto">
          <a:xfrm>
            <a:off x="4977473" y="3661877"/>
            <a:ext cx="15763" cy="61301"/>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solidFill>
          <a:ln w="6350" cmpd="sng">
            <a:solidFill>
              <a:schemeClr val="bg1"/>
            </a:solidFill>
            <a:prstDash val="solid"/>
            <a:round/>
            <a:headEnd/>
            <a:tailEnd/>
          </a:ln>
        </p:spPr>
        <p:txBody>
          <a:bodyPr/>
          <a:lstStyle/>
          <a:p>
            <a:endParaRPr lang="en-US"/>
          </a:p>
        </p:txBody>
      </p:sp>
      <p:sp>
        <p:nvSpPr>
          <p:cNvPr id="308" name="Freeform 347"/>
          <p:cNvSpPr>
            <a:spLocks/>
          </p:cNvSpPr>
          <p:nvPr userDrawn="1">
            <p:custDataLst>
              <p:tags r:id="rId209"/>
            </p:custDataLst>
          </p:nvPr>
        </p:nvSpPr>
        <p:spPr bwMode="auto">
          <a:xfrm>
            <a:off x="7299899" y="2507671"/>
            <a:ext cx="94578" cy="87573"/>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solidFill>
          <a:ln w="6350" cmpd="sng">
            <a:solidFill>
              <a:schemeClr val="bg1"/>
            </a:solidFill>
            <a:prstDash val="solid"/>
            <a:round/>
            <a:headEnd/>
            <a:tailEnd/>
          </a:ln>
        </p:spPr>
        <p:txBody>
          <a:bodyPr/>
          <a:lstStyle/>
          <a:p>
            <a:endParaRPr lang="en-US"/>
          </a:p>
        </p:txBody>
      </p:sp>
      <p:sp>
        <p:nvSpPr>
          <p:cNvPr id="309" name="Freeform 348"/>
          <p:cNvSpPr>
            <a:spLocks/>
          </p:cNvSpPr>
          <p:nvPr userDrawn="1">
            <p:custDataLst>
              <p:tags r:id="rId210"/>
            </p:custDataLst>
          </p:nvPr>
        </p:nvSpPr>
        <p:spPr bwMode="auto">
          <a:xfrm>
            <a:off x="7208823" y="2378063"/>
            <a:ext cx="420349" cy="273227"/>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0" name="Freeform 349"/>
          <p:cNvSpPr>
            <a:spLocks/>
          </p:cNvSpPr>
          <p:nvPr userDrawn="1">
            <p:custDataLst>
              <p:tags r:id="rId211"/>
            </p:custDataLst>
          </p:nvPr>
        </p:nvSpPr>
        <p:spPr bwMode="auto">
          <a:xfrm>
            <a:off x="7772791" y="2756377"/>
            <a:ext cx="52544" cy="70058"/>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solidFill>
          <a:ln w="6350" cmpd="sng">
            <a:solidFill>
              <a:schemeClr val="bg1"/>
            </a:solidFill>
            <a:prstDash val="solid"/>
            <a:round/>
            <a:headEnd/>
            <a:tailEnd/>
          </a:ln>
        </p:spPr>
        <p:txBody>
          <a:bodyPr/>
          <a:lstStyle/>
          <a:p>
            <a:endParaRPr lang="en-US"/>
          </a:p>
        </p:txBody>
      </p:sp>
      <p:sp>
        <p:nvSpPr>
          <p:cNvPr id="311" name="Freeform 350"/>
          <p:cNvSpPr>
            <a:spLocks/>
          </p:cNvSpPr>
          <p:nvPr userDrawn="1">
            <p:custDataLst>
              <p:tags r:id="rId212"/>
            </p:custDataLst>
          </p:nvPr>
        </p:nvSpPr>
        <p:spPr bwMode="auto">
          <a:xfrm>
            <a:off x="8371788" y="2772140"/>
            <a:ext cx="229440" cy="134862"/>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solidFill>
          <a:ln w="6350" cmpd="sng">
            <a:solidFill>
              <a:schemeClr val="bg1"/>
            </a:solidFill>
            <a:prstDash val="solid"/>
            <a:round/>
            <a:headEnd/>
            <a:tailEnd/>
          </a:ln>
        </p:spPr>
        <p:txBody>
          <a:bodyPr/>
          <a:lstStyle/>
          <a:p>
            <a:endParaRPr lang="en-US"/>
          </a:p>
        </p:txBody>
      </p:sp>
      <p:sp>
        <p:nvSpPr>
          <p:cNvPr id="312" name="Freeform 351"/>
          <p:cNvSpPr>
            <a:spLocks/>
          </p:cNvSpPr>
          <p:nvPr userDrawn="1">
            <p:custDataLst>
              <p:tags r:id="rId213"/>
            </p:custDataLst>
          </p:nvPr>
        </p:nvSpPr>
        <p:spPr bwMode="auto">
          <a:xfrm>
            <a:off x="8426082" y="2693325"/>
            <a:ext cx="248706" cy="138364"/>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solidFill>
          <a:ln w="6350" cmpd="sng">
            <a:solidFill>
              <a:schemeClr val="bg1"/>
            </a:solidFill>
            <a:prstDash val="solid"/>
            <a:round/>
            <a:headEnd/>
            <a:tailEnd/>
          </a:ln>
        </p:spPr>
        <p:txBody>
          <a:bodyPr/>
          <a:lstStyle/>
          <a:p>
            <a:endParaRPr lang="en-US"/>
          </a:p>
        </p:txBody>
      </p:sp>
      <p:sp>
        <p:nvSpPr>
          <p:cNvPr id="313" name="Freeform 352"/>
          <p:cNvSpPr>
            <a:spLocks/>
          </p:cNvSpPr>
          <p:nvPr userDrawn="1">
            <p:custDataLst>
              <p:tags r:id="rId214"/>
            </p:custDataLst>
          </p:nvPr>
        </p:nvSpPr>
        <p:spPr bwMode="auto">
          <a:xfrm>
            <a:off x="7991722" y="2710839"/>
            <a:ext cx="378314" cy="250457"/>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solidFill>
          <a:ln w="6350" cmpd="sng">
            <a:solidFill>
              <a:schemeClr val="bg1"/>
            </a:solidFill>
            <a:prstDash val="solid"/>
            <a:round/>
            <a:headEnd/>
            <a:tailEnd/>
          </a:ln>
        </p:spPr>
        <p:txBody>
          <a:bodyPr/>
          <a:lstStyle/>
          <a:p>
            <a:endParaRPr lang="en-US"/>
          </a:p>
        </p:txBody>
      </p:sp>
      <p:sp>
        <p:nvSpPr>
          <p:cNvPr id="314" name="Freeform 353"/>
          <p:cNvSpPr>
            <a:spLocks/>
          </p:cNvSpPr>
          <p:nvPr userDrawn="1">
            <p:custDataLst>
              <p:tags r:id="rId215"/>
            </p:custDataLst>
          </p:nvPr>
        </p:nvSpPr>
        <p:spPr bwMode="auto">
          <a:xfrm>
            <a:off x="7119499" y="2586486"/>
            <a:ext cx="119099" cy="164637"/>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5" name="Freeform 354"/>
          <p:cNvSpPr>
            <a:spLocks/>
          </p:cNvSpPr>
          <p:nvPr userDrawn="1">
            <p:custDataLst>
              <p:tags r:id="rId216"/>
            </p:custDataLst>
          </p:nvPr>
        </p:nvSpPr>
        <p:spPr bwMode="auto">
          <a:xfrm>
            <a:off x="7172042" y="2705585"/>
            <a:ext cx="75313" cy="6655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6" name="Freeform 355"/>
          <p:cNvSpPr>
            <a:spLocks/>
          </p:cNvSpPr>
          <p:nvPr userDrawn="1">
            <p:custDataLst>
              <p:tags r:id="rId217"/>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sp>
        <p:nvSpPr>
          <p:cNvPr id="317" name="Freeform 356"/>
          <p:cNvSpPr>
            <a:spLocks/>
          </p:cNvSpPr>
          <p:nvPr userDrawn="1">
            <p:custDataLst>
              <p:tags r:id="rId218"/>
            </p:custDataLst>
          </p:nvPr>
        </p:nvSpPr>
        <p:spPr bwMode="auto">
          <a:xfrm>
            <a:off x="7799062" y="3768717"/>
            <a:ext cx="269724" cy="476395"/>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solidFill>
          <a:ln w="6350" cmpd="sng">
            <a:solidFill>
              <a:schemeClr val="bg1"/>
            </a:solidFill>
            <a:prstDash val="solid"/>
            <a:round/>
            <a:headEnd/>
            <a:tailEnd/>
          </a:ln>
        </p:spPr>
        <p:txBody>
          <a:bodyPr/>
          <a:lstStyle/>
          <a:p>
            <a:endParaRPr lang="en-US"/>
          </a:p>
        </p:txBody>
      </p:sp>
      <p:sp>
        <p:nvSpPr>
          <p:cNvPr id="318" name="Freeform 357"/>
          <p:cNvSpPr>
            <a:spLocks/>
          </p:cNvSpPr>
          <p:nvPr userDrawn="1">
            <p:custDataLst>
              <p:tags r:id="rId219"/>
            </p:custDataLst>
          </p:nvPr>
        </p:nvSpPr>
        <p:spPr bwMode="auto">
          <a:xfrm>
            <a:off x="7807820" y="3754705"/>
            <a:ext cx="42035" cy="64803"/>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solidFill>
          <a:ln w="6350" cmpd="sng">
            <a:solidFill>
              <a:schemeClr val="bg1"/>
            </a:solidFill>
            <a:prstDash val="solid"/>
            <a:round/>
            <a:headEnd/>
            <a:tailEnd/>
          </a:ln>
        </p:spPr>
        <p:txBody>
          <a:bodyPr/>
          <a:lstStyle/>
          <a:p>
            <a:endParaRPr lang="en-US"/>
          </a:p>
        </p:txBody>
      </p:sp>
      <p:sp>
        <p:nvSpPr>
          <p:cNvPr id="319" name="Freeform 358"/>
          <p:cNvSpPr>
            <a:spLocks/>
          </p:cNvSpPr>
          <p:nvPr userDrawn="1">
            <p:custDataLst>
              <p:tags r:id="rId220"/>
            </p:custDataLst>
          </p:nvPr>
        </p:nvSpPr>
        <p:spPr bwMode="auto">
          <a:xfrm>
            <a:off x="7585385" y="3656624"/>
            <a:ext cx="401083" cy="415094"/>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solidFill>
          <a:ln w="6350" cmpd="sng">
            <a:solidFill>
              <a:schemeClr val="bg1"/>
            </a:solidFill>
            <a:prstDash val="solid"/>
            <a:round/>
            <a:headEnd/>
            <a:tailEnd/>
          </a:ln>
        </p:spPr>
        <p:txBody>
          <a:bodyPr/>
          <a:lstStyle/>
          <a:p>
            <a:endParaRPr lang="en-US"/>
          </a:p>
        </p:txBody>
      </p:sp>
      <p:sp>
        <p:nvSpPr>
          <p:cNvPr id="320" name="Line 359"/>
          <p:cNvSpPr>
            <a:spLocks noChangeShapeType="1"/>
          </p:cNvSpPr>
          <p:nvPr userDrawn="1">
            <p:custDataLst>
              <p:tags r:id="rId221"/>
            </p:custDataLst>
          </p:nvPr>
        </p:nvSpPr>
        <p:spPr bwMode="auto">
          <a:xfrm flipH="1">
            <a:off x="4121012" y="4229348"/>
            <a:ext cx="5255" cy="8758"/>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 name="Freeform 360"/>
          <p:cNvSpPr>
            <a:spLocks/>
          </p:cNvSpPr>
          <p:nvPr userDrawn="1">
            <p:custDataLst>
              <p:tags r:id="rId222"/>
            </p:custDataLst>
          </p:nvPr>
        </p:nvSpPr>
        <p:spPr bwMode="auto">
          <a:xfrm>
            <a:off x="4121012" y="4238106"/>
            <a:ext cx="14012" cy="6480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solidFill>
          <a:ln w="6350" cmpd="sng">
            <a:solidFill>
              <a:schemeClr val="bg1"/>
            </a:solidFill>
            <a:prstDash val="solid"/>
            <a:round/>
            <a:headEnd/>
            <a:tailEnd/>
          </a:ln>
        </p:spPr>
        <p:txBody>
          <a:bodyPr/>
          <a:lstStyle/>
          <a:p>
            <a:endParaRPr lang="en-US"/>
          </a:p>
        </p:txBody>
      </p:sp>
      <p:sp>
        <p:nvSpPr>
          <p:cNvPr id="322" name="Freeform 361"/>
          <p:cNvSpPr>
            <a:spLocks/>
          </p:cNvSpPr>
          <p:nvPr userDrawn="1">
            <p:custDataLst>
              <p:tags r:id="rId223"/>
            </p:custDataLst>
          </p:nvPr>
        </p:nvSpPr>
        <p:spPr bwMode="auto">
          <a:xfrm>
            <a:off x="4129770" y="4224094"/>
            <a:ext cx="5254" cy="63052"/>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3" name="Group 362"/>
          <p:cNvGrpSpPr>
            <a:grpSpLocks/>
          </p:cNvGrpSpPr>
          <p:nvPr userDrawn="1">
            <p:custDataLst>
              <p:tags r:id="rId224"/>
            </p:custDataLst>
          </p:nvPr>
        </p:nvGrpSpPr>
        <p:grpSpPr bwMode="auto">
          <a:xfrm>
            <a:off x="4121012" y="4152284"/>
            <a:ext cx="460633" cy="222435"/>
            <a:chOff x="912" y="2626"/>
            <a:chExt cx="311" cy="127"/>
          </a:xfrm>
          <a:solidFill>
            <a:schemeClr val="bg2"/>
          </a:solidFill>
        </p:grpSpPr>
        <p:sp>
          <p:nvSpPr>
            <p:cNvPr id="32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2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2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327" name="Freeform 366"/>
          <p:cNvSpPr>
            <a:spLocks/>
          </p:cNvSpPr>
          <p:nvPr userDrawn="1">
            <p:custDataLst>
              <p:tags r:id="rId225"/>
            </p:custDataLst>
          </p:nvPr>
        </p:nvSpPr>
        <p:spPr bwMode="auto">
          <a:xfrm>
            <a:off x="8145850" y="4943941"/>
            <a:ext cx="21017" cy="64804"/>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328" name="Freeform 367"/>
          <p:cNvSpPr>
            <a:spLocks/>
          </p:cNvSpPr>
          <p:nvPr userDrawn="1">
            <p:custDataLst>
              <p:tags r:id="rId226"/>
            </p:custDataLst>
          </p:nvPr>
        </p:nvSpPr>
        <p:spPr bwMode="auto">
          <a:xfrm>
            <a:off x="8114324" y="4973716"/>
            <a:ext cx="26272" cy="6305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9" name="Group 368"/>
          <p:cNvGrpSpPr>
            <a:grpSpLocks/>
          </p:cNvGrpSpPr>
          <p:nvPr userDrawn="1">
            <p:custDataLst>
              <p:tags r:id="rId227"/>
            </p:custDataLst>
          </p:nvPr>
        </p:nvGrpSpPr>
        <p:grpSpPr bwMode="auto">
          <a:xfrm>
            <a:off x="7939178" y="4413251"/>
            <a:ext cx="185654" cy="113844"/>
            <a:chOff x="3481" y="2773"/>
            <a:chExt cx="125" cy="65"/>
          </a:xfrm>
          <a:solidFill>
            <a:schemeClr val="bg2"/>
          </a:solidFill>
        </p:grpSpPr>
        <p:sp>
          <p:nvSpPr>
            <p:cNvPr id="33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6350" cmpd="sng">
              <a:solidFill>
                <a:schemeClr val="bg1"/>
              </a:solidFill>
              <a:prstDash val="solid"/>
              <a:round/>
              <a:headEnd/>
              <a:tailEnd/>
            </a:ln>
          </p:spPr>
          <p:txBody>
            <a:bodyPr/>
            <a:lstStyle/>
            <a:p>
              <a:endParaRPr lang="en-US"/>
            </a:p>
          </p:txBody>
        </p:sp>
        <p:sp>
          <p:nvSpPr>
            <p:cNvPr id="331" name="Line 370"/>
            <p:cNvSpPr>
              <a:spLocks noChangeShapeType="1"/>
            </p:cNvSpPr>
            <p:nvPr/>
          </p:nvSpPr>
          <p:spPr bwMode="auto">
            <a:xfrm>
              <a:off x="3583" y="2800"/>
              <a:ext cx="2" cy="1"/>
            </a:xfrm>
            <a:prstGeom prst="line">
              <a:avLst/>
            </a:prstGeom>
            <a:grpFill/>
            <a:ln w="6350">
              <a:solidFill>
                <a:schemeClr val="bg1"/>
              </a:solidFill>
              <a:round/>
              <a:headEnd/>
              <a:tailEnd/>
            </a:ln>
            <a:extLst/>
          </p:spPr>
          <p:txBody>
            <a:bodyPr/>
            <a:lstStyle/>
            <a:p>
              <a:endParaRPr lang="en-US"/>
            </a:p>
          </p:txBody>
        </p:sp>
        <p:sp>
          <p:nvSpPr>
            <p:cNvPr id="33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6350" cmpd="sng">
              <a:solidFill>
                <a:schemeClr val="bg1"/>
              </a:solidFill>
              <a:prstDash val="solid"/>
              <a:round/>
              <a:headEnd/>
              <a:tailEnd/>
            </a:ln>
          </p:spPr>
          <p:txBody>
            <a:bodyPr/>
            <a:lstStyle/>
            <a:p>
              <a:endParaRPr lang="en-US"/>
            </a:p>
          </p:txBody>
        </p:sp>
        <p:sp>
          <p:nvSpPr>
            <p:cNvPr id="33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33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6350" cmpd="sng">
              <a:solidFill>
                <a:schemeClr val="bg1"/>
              </a:solidFill>
              <a:prstDash val="solid"/>
              <a:round/>
              <a:headEnd/>
              <a:tailEnd/>
            </a:ln>
          </p:spPr>
          <p:txBody>
            <a:bodyPr/>
            <a:lstStyle/>
            <a:p>
              <a:endParaRPr lang="en-US"/>
            </a:p>
          </p:txBody>
        </p:sp>
        <p:sp>
          <p:nvSpPr>
            <p:cNvPr id="335" name="Line 374"/>
            <p:cNvSpPr>
              <a:spLocks noChangeShapeType="1"/>
            </p:cNvSpPr>
            <p:nvPr/>
          </p:nvSpPr>
          <p:spPr bwMode="auto">
            <a:xfrm>
              <a:off x="3603" y="2773"/>
              <a:ext cx="1" cy="2"/>
            </a:xfrm>
            <a:prstGeom prst="line">
              <a:avLst/>
            </a:prstGeom>
            <a:grpFill/>
            <a:ln w="6350">
              <a:solidFill>
                <a:schemeClr val="bg1"/>
              </a:solidFill>
              <a:round/>
              <a:headEnd/>
              <a:tailEnd/>
            </a:ln>
            <a:extLst/>
          </p:spPr>
          <p:txBody>
            <a:bodyPr/>
            <a:lstStyle/>
            <a:p>
              <a:endParaRPr lang="en-US"/>
            </a:p>
          </p:txBody>
        </p:sp>
        <p:sp>
          <p:nvSpPr>
            <p:cNvPr id="33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6350" cmpd="sng">
              <a:solidFill>
                <a:schemeClr val="bg1"/>
              </a:solidFill>
              <a:prstDash val="solid"/>
              <a:round/>
              <a:headEnd/>
              <a:tailEnd/>
            </a:ln>
          </p:spPr>
          <p:txBody>
            <a:bodyPr/>
            <a:lstStyle/>
            <a:p>
              <a:endParaRPr lang="en-US"/>
            </a:p>
          </p:txBody>
        </p:sp>
        <p:sp>
          <p:nvSpPr>
            <p:cNvPr id="33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6350" cmpd="sng">
              <a:solidFill>
                <a:schemeClr val="bg1"/>
              </a:solidFill>
              <a:prstDash val="solid"/>
              <a:round/>
              <a:headEnd/>
              <a:tailEnd/>
            </a:ln>
          </p:spPr>
          <p:txBody>
            <a:bodyPr/>
            <a:lstStyle/>
            <a:p>
              <a:endParaRPr lang="en-US"/>
            </a:p>
          </p:txBody>
        </p:sp>
        <p:sp>
          <p:nvSpPr>
            <p:cNvPr id="33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6350" cmpd="sng">
              <a:solidFill>
                <a:schemeClr val="bg1"/>
              </a:solidFill>
              <a:prstDash val="solid"/>
              <a:round/>
              <a:headEnd/>
              <a:tailEnd/>
            </a:ln>
          </p:spPr>
          <p:txBody>
            <a:bodyPr/>
            <a:lstStyle/>
            <a:p>
              <a:endParaRPr lang="en-US"/>
            </a:p>
          </p:txBody>
        </p:sp>
        <p:sp>
          <p:nvSpPr>
            <p:cNvPr id="33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6350" cmpd="sng">
              <a:solidFill>
                <a:schemeClr val="bg1"/>
              </a:solidFill>
              <a:prstDash val="solid"/>
              <a:round/>
              <a:headEnd/>
              <a:tailEnd/>
            </a:ln>
          </p:spPr>
          <p:txBody>
            <a:bodyPr/>
            <a:lstStyle/>
            <a:p>
              <a:endParaRPr lang="en-US"/>
            </a:p>
          </p:txBody>
        </p:sp>
        <p:sp>
          <p:nvSpPr>
            <p:cNvPr id="34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6350" cmpd="sng">
              <a:solidFill>
                <a:schemeClr val="bg1"/>
              </a:solidFill>
              <a:prstDash val="solid"/>
              <a:round/>
              <a:headEnd/>
              <a:tailEnd/>
            </a:ln>
          </p:spPr>
          <p:txBody>
            <a:bodyPr/>
            <a:lstStyle/>
            <a:p>
              <a:endParaRPr lang="en-US"/>
            </a:p>
          </p:txBody>
        </p:sp>
      </p:grpSp>
      <p:sp>
        <p:nvSpPr>
          <p:cNvPr id="341" name="Freeform 380"/>
          <p:cNvSpPr>
            <a:spLocks/>
          </p:cNvSpPr>
          <p:nvPr userDrawn="1">
            <p:custDataLst>
              <p:tags r:id="rId228"/>
            </p:custDataLst>
          </p:nvPr>
        </p:nvSpPr>
        <p:spPr bwMode="auto">
          <a:xfrm>
            <a:off x="6977631" y="4404493"/>
            <a:ext cx="352041" cy="418598"/>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solidFill>
          <a:ln w="6350" cmpd="sng">
            <a:solidFill>
              <a:schemeClr val="bg1"/>
            </a:solidFill>
            <a:prstDash val="solid"/>
            <a:round/>
            <a:headEnd/>
            <a:tailEnd/>
          </a:ln>
        </p:spPr>
        <p:txBody>
          <a:bodyPr/>
          <a:lstStyle/>
          <a:p>
            <a:endParaRPr lang="en-US"/>
          </a:p>
        </p:txBody>
      </p:sp>
      <p:sp>
        <p:nvSpPr>
          <p:cNvPr id="342" name="Freeform 381"/>
          <p:cNvSpPr>
            <a:spLocks/>
          </p:cNvSpPr>
          <p:nvPr userDrawn="1">
            <p:custDataLst>
              <p:tags r:id="rId229"/>
            </p:custDataLst>
          </p:nvPr>
        </p:nvSpPr>
        <p:spPr bwMode="auto">
          <a:xfrm>
            <a:off x="6989891" y="4374719"/>
            <a:ext cx="17515" cy="6655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343" name="Freeform 382"/>
          <p:cNvSpPr>
            <a:spLocks/>
          </p:cNvSpPr>
          <p:nvPr userDrawn="1">
            <p:custDataLst>
              <p:tags r:id="rId230"/>
            </p:custDataLst>
          </p:nvPr>
        </p:nvSpPr>
        <p:spPr bwMode="auto">
          <a:xfrm>
            <a:off x="7101984" y="4973716"/>
            <a:ext cx="437863" cy="439614"/>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44" name="Freeform 383"/>
          <p:cNvSpPr>
            <a:spLocks/>
          </p:cNvSpPr>
          <p:nvPr userDrawn="1">
            <p:custDataLst>
              <p:tags r:id="rId231"/>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grpSp>
        <p:nvGrpSpPr>
          <p:cNvPr id="345" name="Group 384"/>
          <p:cNvGrpSpPr>
            <a:grpSpLocks/>
          </p:cNvGrpSpPr>
          <p:nvPr userDrawn="1">
            <p:custDataLst>
              <p:tags r:id="rId232"/>
            </p:custDataLst>
          </p:nvPr>
        </p:nvGrpSpPr>
        <p:grpSpPr bwMode="auto">
          <a:xfrm>
            <a:off x="5923257" y="3616340"/>
            <a:ext cx="89324" cy="91076"/>
            <a:chOff x="2352" y="2343"/>
            <a:chExt cx="65" cy="53"/>
          </a:xfrm>
          <a:solidFill>
            <a:schemeClr val="bg2"/>
          </a:solidFill>
        </p:grpSpPr>
        <p:sp>
          <p:nvSpPr>
            <p:cNvPr id="34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6350" cmpd="sng">
              <a:solidFill>
                <a:schemeClr val="bg1"/>
              </a:solidFill>
              <a:prstDash val="solid"/>
              <a:round/>
              <a:headEnd/>
              <a:tailEnd/>
            </a:ln>
          </p:spPr>
          <p:txBody>
            <a:bodyPr/>
            <a:lstStyle/>
            <a:p>
              <a:endParaRPr lang="en-US"/>
            </a:p>
          </p:txBody>
        </p:sp>
        <p:sp>
          <p:nvSpPr>
            <p:cNvPr id="34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6350" cmpd="sng">
              <a:solidFill>
                <a:schemeClr val="bg1"/>
              </a:solidFill>
              <a:prstDash val="solid"/>
              <a:round/>
              <a:headEnd/>
              <a:tailEnd/>
            </a:ln>
          </p:spPr>
          <p:txBody>
            <a:bodyPr/>
            <a:lstStyle/>
            <a:p>
              <a:endParaRPr lang="en-US"/>
            </a:p>
          </p:txBody>
        </p:sp>
        <p:sp>
          <p:nvSpPr>
            <p:cNvPr id="34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6350" cmpd="sng">
              <a:solidFill>
                <a:schemeClr val="bg1"/>
              </a:solidFill>
              <a:prstDash val="solid"/>
              <a:round/>
              <a:headEnd/>
              <a:tailEnd/>
            </a:ln>
          </p:spPr>
          <p:txBody>
            <a:bodyPr/>
            <a:lstStyle/>
            <a:p>
              <a:endParaRPr lang="en-US"/>
            </a:p>
          </p:txBody>
        </p:sp>
        <p:sp>
          <p:nvSpPr>
            <p:cNvPr id="34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6350" cmpd="sng">
              <a:solidFill>
                <a:schemeClr val="bg1"/>
              </a:solidFill>
              <a:prstDash val="solid"/>
              <a:round/>
              <a:headEnd/>
              <a:tailEnd/>
            </a:ln>
          </p:spPr>
          <p:txBody>
            <a:bodyPr/>
            <a:lstStyle/>
            <a:p>
              <a:endParaRPr lang="en-US"/>
            </a:p>
          </p:txBody>
        </p:sp>
        <p:sp>
          <p:nvSpPr>
            <p:cNvPr id="35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6350" cmpd="sng">
              <a:solidFill>
                <a:schemeClr val="bg1"/>
              </a:solidFill>
              <a:prstDash val="solid"/>
              <a:round/>
              <a:headEnd/>
              <a:tailEnd/>
            </a:ln>
          </p:spPr>
          <p:txBody>
            <a:bodyPr/>
            <a:lstStyle/>
            <a:p>
              <a:endParaRPr lang="en-US"/>
            </a:p>
          </p:txBody>
        </p:sp>
        <p:sp>
          <p:nvSpPr>
            <p:cNvPr id="35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6350" cmpd="sng">
              <a:solidFill>
                <a:schemeClr val="bg1"/>
              </a:solidFill>
              <a:prstDash val="solid"/>
              <a:round/>
              <a:headEnd/>
              <a:tailEnd/>
            </a:ln>
          </p:spPr>
          <p:txBody>
            <a:bodyPr/>
            <a:lstStyle/>
            <a:p>
              <a:endParaRPr lang="en-US"/>
            </a:p>
          </p:txBody>
        </p:sp>
      </p:grpSp>
      <p:grpSp>
        <p:nvGrpSpPr>
          <p:cNvPr id="352" name="Group 391"/>
          <p:cNvGrpSpPr>
            <a:grpSpLocks/>
          </p:cNvGrpSpPr>
          <p:nvPr userDrawn="1">
            <p:custDataLst>
              <p:tags r:id="rId233"/>
            </p:custDataLst>
          </p:nvPr>
        </p:nvGrpSpPr>
        <p:grpSpPr bwMode="auto">
          <a:xfrm>
            <a:off x="3546536" y="1476065"/>
            <a:ext cx="2092986" cy="1250537"/>
            <a:chOff x="527" y="1110"/>
            <a:chExt cx="1410" cy="709"/>
          </a:xfrm>
          <a:solidFill>
            <a:schemeClr val="bg2"/>
          </a:solidFill>
        </p:grpSpPr>
        <p:sp>
          <p:nvSpPr>
            <p:cNvPr id="35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395" name="Freeform 434"/>
          <p:cNvSpPr>
            <a:spLocks/>
          </p:cNvSpPr>
          <p:nvPr userDrawn="1">
            <p:custDataLst>
              <p:tags r:id="rId234"/>
            </p:custDataLst>
          </p:nvPr>
        </p:nvSpPr>
        <p:spPr bwMode="auto">
          <a:xfrm>
            <a:off x="7485553" y="4062961"/>
            <a:ext cx="140116" cy="175145"/>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solidFill>
          <a:ln w="6350" cmpd="sng">
            <a:solidFill>
              <a:schemeClr val="bg1"/>
            </a:solidFill>
            <a:prstDash val="solid"/>
            <a:round/>
            <a:headEnd/>
            <a:tailEnd/>
          </a:ln>
        </p:spPr>
        <p:txBody>
          <a:bodyPr/>
          <a:lstStyle/>
          <a:p>
            <a:endParaRPr lang="en-US"/>
          </a:p>
        </p:txBody>
      </p:sp>
      <p:sp>
        <p:nvSpPr>
          <p:cNvPr id="396" name="Freeform 435"/>
          <p:cNvSpPr>
            <a:spLocks/>
          </p:cNvSpPr>
          <p:nvPr userDrawn="1">
            <p:custDataLst>
              <p:tags r:id="rId235"/>
            </p:custDataLst>
          </p:nvPr>
        </p:nvSpPr>
        <p:spPr bwMode="auto">
          <a:xfrm>
            <a:off x="7602899" y="4229348"/>
            <a:ext cx="7006" cy="6305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397" name="Freeform 436"/>
          <p:cNvSpPr>
            <a:spLocks/>
          </p:cNvSpPr>
          <p:nvPr userDrawn="1">
            <p:custDataLst>
              <p:tags r:id="rId236"/>
            </p:custDataLst>
          </p:nvPr>
        </p:nvSpPr>
        <p:spPr bwMode="auto">
          <a:xfrm>
            <a:off x="7040684" y="3386900"/>
            <a:ext cx="274977" cy="551707"/>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solidFill>
          <a:ln w="6350" cmpd="sng">
            <a:solidFill>
              <a:schemeClr val="bg1"/>
            </a:solidFill>
            <a:prstDash val="solid"/>
            <a:round/>
            <a:headEnd/>
            <a:tailEnd/>
          </a:ln>
        </p:spPr>
        <p:txBody>
          <a:bodyPr/>
          <a:lstStyle/>
          <a:p>
            <a:endParaRPr lang="en-US"/>
          </a:p>
        </p:txBody>
      </p:sp>
      <p:grpSp>
        <p:nvGrpSpPr>
          <p:cNvPr id="398" name="Group 438"/>
          <p:cNvGrpSpPr>
            <a:grpSpLocks/>
          </p:cNvGrpSpPr>
          <p:nvPr userDrawn="1">
            <p:custDataLst>
              <p:tags r:id="rId237"/>
            </p:custDataLst>
          </p:nvPr>
        </p:nvGrpSpPr>
        <p:grpSpPr bwMode="auto">
          <a:xfrm>
            <a:off x="4807581" y="4978970"/>
            <a:ext cx="423851" cy="1138444"/>
            <a:chOff x="1589" y="3126"/>
            <a:chExt cx="290" cy="657"/>
          </a:xfrm>
          <a:solidFill>
            <a:schemeClr val="bg2"/>
          </a:solidFill>
        </p:grpSpPr>
        <p:sp>
          <p:nvSpPr>
            <p:cNvPr id="39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0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0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402" name="Freeform 442"/>
          <p:cNvSpPr>
            <a:spLocks/>
          </p:cNvSpPr>
          <p:nvPr userDrawn="1">
            <p:custDataLst>
              <p:tags r:id="rId238"/>
            </p:custDataLst>
          </p:nvPr>
        </p:nvSpPr>
        <p:spPr bwMode="auto">
          <a:xfrm>
            <a:off x="7797311" y="2719596"/>
            <a:ext cx="136613" cy="120851"/>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03" name="Freeform 443"/>
          <p:cNvSpPr>
            <a:spLocks/>
          </p:cNvSpPr>
          <p:nvPr userDrawn="1">
            <p:custDataLst>
              <p:tags r:id="rId239"/>
            </p:custDataLst>
          </p:nvPr>
        </p:nvSpPr>
        <p:spPr bwMode="auto">
          <a:xfrm>
            <a:off x="7208823" y="2248456"/>
            <a:ext cx="231192" cy="166387"/>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solidFill>
          <a:ln w="6350" cmpd="sng">
            <a:solidFill>
              <a:schemeClr val="bg1"/>
            </a:solidFill>
            <a:prstDash val="solid"/>
            <a:round/>
            <a:headEnd/>
            <a:tailEnd/>
          </a:ln>
        </p:spPr>
        <p:txBody>
          <a:bodyPr/>
          <a:lstStyle/>
          <a:p>
            <a:endParaRPr lang="en-US"/>
          </a:p>
        </p:txBody>
      </p:sp>
      <p:sp>
        <p:nvSpPr>
          <p:cNvPr id="404" name="Freeform 444"/>
          <p:cNvSpPr>
            <a:spLocks/>
          </p:cNvSpPr>
          <p:nvPr userDrawn="1">
            <p:custDataLst>
              <p:tags r:id="rId240"/>
            </p:custDataLst>
          </p:nvPr>
        </p:nvSpPr>
        <p:spPr bwMode="auto">
          <a:xfrm>
            <a:off x="7051192" y="2614509"/>
            <a:ext cx="91076" cy="96330"/>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5" name="Freeform 445"/>
          <p:cNvSpPr>
            <a:spLocks/>
          </p:cNvSpPr>
          <p:nvPr userDrawn="1">
            <p:custDataLst>
              <p:tags r:id="rId241"/>
            </p:custDataLst>
          </p:nvPr>
        </p:nvSpPr>
        <p:spPr bwMode="auto">
          <a:xfrm>
            <a:off x="5247196" y="4199574"/>
            <a:ext cx="91076" cy="6305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6" name="Freeform 446"/>
          <p:cNvSpPr>
            <a:spLocks/>
          </p:cNvSpPr>
          <p:nvPr userDrawn="1">
            <p:custDataLst>
              <p:tags r:id="rId242"/>
            </p:custDataLst>
          </p:nvPr>
        </p:nvSpPr>
        <p:spPr bwMode="auto">
          <a:xfrm>
            <a:off x="7226338" y="2653041"/>
            <a:ext cx="147122" cy="106839"/>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7" name="Freeform 447"/>
          <p:cNvSpPr>
            <a:spLocks/>
          </p:cNvSpPr>
          <p:nvPr userDrawn="1">
            <p:custDataLst>
              <p:tags r:id="rId243"/>
            </p:custDataLst>
          </p:nvPr>
        </p:nvSpPr>
        <p:spPr bwMode="auto">
          <a:xfrm>
            <a:off x="6515248" y="3675889"/>
            <a:ext cx="196163" cy="182151"/>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solidFill>
          <a:ln w="6350" cmpd="sng">
            <a:solidFill>
              <a:schemeClr val="bg1"/>
            </a:solidFill>
            <a:prstDash val="solid"/>
            <a:round/>
            <a:headEnd/>
            <a:tailEnd/>
          </a:ln>
        </p:spPr>
        <p:txBody>
          <a:bodyPr/>
          <a:lstStyle/>
          <a:p>
            <a:endParaRPr lang="en-US"/>
          </a:p>
        </p:txBody>
      </p:sp>
      <p:sp>
        <p:nvSpPr>
          <p:cNvPr id="408" name="Freeform 448"/>
          <p:cNvSpPr>
            <a:spLocks/>
          </p:cNvSpPr>
          <p:nvPr userDrawn="1">
            <p:custDataLst>
              <p:tags r:id="rId244"/>
            </p:custDataLst>
          </p:nvPr>
        </p:nvSpPr>
        <p:spPr bwMode="auto">
          <a:xfrm>
            <a:off x="6898816" y="3751202"/>
            <a:ext cx="213677" cy="38532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solidFill>
          <a:ln w="6350" cmpd="sng">
            <a:solidFill>
              <a:schemeClr val="bg1"/>
            </a:solidFill>
            <a:prstDash val="solid"/>
            <a:round/>
            <a:headEnd/>
            <a:tailEnd/>
          </a:ln>
        </p:spPr>
        <p:txBody>
          <a:bodyPr/>
          <a:lstStyle/>
          <a:p>
            <a:endParaRPr lang="en-US"/>
          </a:p>
        </p:txBody>
      </p:sp>
      <p:sp>
        <p:nvSpPr>
          <p:cNvPr id="409" name="Freeform 449"/>
          <p:cNvSpPr>
            <a:spLocks/>
          </p:cNvSpPr>
          <p:nvPr userDrawn="1">
            <p:custDataLst>
              <p:tags r:id="rId245"/>
            </p:custDataLst>
          </p:nvPr>
        </p:nvSpPr>
        <p:spPr bwMode="auto">
          <a:xfrm>
            <a:off x="9603058" y="3484981"/>
            <a:ext cx="61301" cy="6305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10" name="Freeform 450"/>
          <p:cNvSpPr>
            <a:spLocks/>
          </p:cNvSpPr>
          <p:nvPr userDrawn="1">
            <p:custDataLst>
              <p:tags r:id="rId246"/>
            </p:custDataLst>
          </p:nvPr>
        </p:nvSpPr>
        <p:spPr bwMode="auto">
          <a:xfrm>
            <a:off x="4478308" y="3775722"/>
            <a:ext cx="329273" cy="57797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1" name="Freeform 451"/>
          <p:cNvSpPr>
            <a:spLocks/>
          </p:cNvSpPr>
          <p:nvPr userDrawn="1">
            <p:custDataLst>
              <p:tags r:id="rId247"/>
            </p:custDataLst>
          </p:nvPr>
        </p:nvSpPr>
        <p:spPr bwMode="auto">
          <a:xfrm>
            <a:off x="6963620" y="4071717"/>
            <a:ext cx="206671" cy="303002"/>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solidFill>
          <a:ln w="6350" cmpd="sng">
            <a:solidFill>
              <a:schemeClr val="bg1"/>
            </a:solidFill>
            <a:prstDash val="solid"/>
            <a:round/>
            <a:headEnd/>
            <a:tailEnd/>
          </a:ln>
        </p:spPr>
        <p:txBody>
          <a:bodyPr/>
          <a:lstStyle/>
          <a:p>
            <a:endParaRPr lang="en-US"/>
          </a:p>
        </p:txBody>
      </p:sp>
      <p:sp>
        <p:nvSpPr>
          <p:cNvPr id="412" name="Freeform 452"/>
          <p:cNvSpPr>
            <a:spLocks/>
          </p:cNvSpPr>
          <p:nvPr userDrawn="1">
            <p:custDataLst>
              <p:tags r:id="rId248"/>
            </p:custDataLst>
          </p:nvPr>
        </p:nvSpPr>
        <p:spPr bwMode="auto">
          <a:xfrm>
            <a:off x="6998649" y="2574226"/>
            <a:ext cx="140116" cy="126105"/>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3" name="Freeform 453"/>
          <p:cNvSpPr>
            <a:spLocks/>
          </p:cNvSpPr>
          <p:nvPr userDrawn="1">
            <p:custDataLst>
              <p:tags r:id="rId249"/>
            </p:custDataLst>
          </p:nvPr>
        </p:nvSpPr>
        <p:spPr bwMode="auto">
          <a:xfrm>
            <a:off x="6944353" y="2418346"/>
            <a:ext cx="185654" cy="85822"/>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4" name="Freeform 456"/>
          <p:cNvSpPr>
            <a:spLocks/>
          </p:cNvSpPr>
          <p:nvPr userDrawn="1">
            <p:custDataLst>
              <p:tags r:id="rId250"/>
            </p:custDataLst>
          </p:nvPr>
        </p:nvSpPr>
        <p:spPr bwMode="auto">
          <a:xfrm>
            <a:off x="6839266" y="2204669"/>
            <a:ext cx="57798" cy="85822"/>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5" name="Freeform 457"/>
          <p:cNvSpPr>
            <a:spLocks/>
          </p:cNvSpPr>
          <p:nvPr userDrawn="1">
            <p:custDataLst>
              <p:tags r:id="rId251"/>
            </p:custDataLst>
          </p:nvPr>
        </p:nvSpPr>
        <p:spPr bwMode="auto">
          <a:xfrm>
            <a:off x="7315661" y="3092656"/>
            <a:ext cx="301250" cy="339782"/>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6" name="Freeform 458"/>
          <p:cNvSpPr>
            <a:spLocks/>
          </p:cNvSpPr>
          <p:nvPr userDrawn="1">
            <p:custDataLst>
              <p:tags r:id="rId252"/>
            </p:custDataLst>
          </p:nvPr>
        </p:nvSpPr>
        <p:spPr bwMode="auto">
          <a:xfrm>
            <a:off x="6869041" y="2689822"/>
            <a:ext cx="19265" cy="6305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7" name="Freeform 459"/>
          <p:cNvSpPr>
            <a:spLocks/>
          </p:cNvSpPr>
          <p:nvPr userDrawn="1">
            <p:custDataLst>
              <p:tags r:id="rId253"/>
            </p:custDataLst>
          </p:nvPr>
        </p:nvSpPr>
        <p:spPr bwMode="auto">
          <a:xfrm>
            <a:off x="6531011" y="2418346"/>
            <a:ext cx="325770" cy="3012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8" name="Freeform 460"/>
          <p:cNvSpPr>
            <a:spLocks/>
          </p:cNvSpPr>
          <p:nvPr userDrawn="1">
            <p:custDataLst>
              <p:tags r:id="rId254"/>
            </p:custDataLst>
          </p:nvPr>
        </p:nvSpPr>
        <p:spPr bwMode="auto">
          <a:xfrm>
            <a:off x="7664201" y="2674058"/>
            <a:ext cx="166387" cy="91076"/>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solidFill>
          <a:ln w="6350" cmpd="sng">
            <a:solidFill>
              <a:schemeClr val="bg1"/>
            </a:solidFill>
            <a:prstDash val="solid"/>
            <a:round/>
            <a:headEnd/>
            <a:tailEnd/>
          </a:ln>
        </p:spPr>
        <p:txBody>
          <a:bodyPr/>
          <a:lstStyle/>
          <a:p>
            <a:endParaRPr lang="en-US"/>
          </a:p>
        </p:txBody>
      </p:sp>
      <p:sp>
        <p:nvSpPr>
          <p:cNvPr id="419" name="Freeform 461"/>
          <p:cNvSpPr>
            <a:spLocks/>
          </p:cNvSpPr>
          <p:nvPr userDrawn="1">
            <p:custDataLst>
              <p:tags r:id="rId255"/>
            </p:custDataLst>
          </p:nvPr>
        </p:nvSpPr>
        <p:spPr bwMode="auto">
          <a:xfrm>
            <a:off x="7166788" y="2740614"/>
            <a:ext cx="162885" cy="190909"/>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solidFill>
          <a:ln w="6350" cmpd="sng">
            <a:solidFill>
              <a:schemeClr val="bg1"/>
            </a:solidFill>
            <a:prstDash val="solid"/>
            <a:round/>
            <a:headEnd/>
            <a:tailEnd/>
          </a:ln>
        </p:spPr>
        <p:txBody>
          <a:bodyPr/>
          <a:lstStyle/>
          <a:p>
            <a:endParaRPr lang="en-US"/>
          </a:p>
        </p:txBody>
      </p:sp>
      <p:sp>
        <p:nvSpPr>
          <p:cNvPr id="420" name="Freeform 462"/>
          <p:cNvSpPr>
            <a:spLocks/>
          </p:cNvSpPr>
          <p:nvPr userDrawn="1">
            <p:custDataLst>
              <p:tags r:id="rId256"/>
            </p:custDataLst>
          </p:nvPr>
        </p:nvSpPr>
        <p:spPr bwMode="auto">
          <a:xfrm>
            <a:off x="7259615" y="2952540"/>
            <a:ext cx="77064" cy="6305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1" name="Freeform 463"/>
          <p:cNvSpPr>
            <a:spLocks/>
          </p:cNvSpPr>
          <p:nvPr userDrawn="1">
            <p:custDataLst>
              <p:tags r:id="rId257"/>
            </p:custDataLst>
          </p:nvPr>
        </p:nvSpPr>
        <p:spPr bwMode="auto">
          <a:xfrm>
            <a:off x="6243772" y="3759959"/>
            <a:ext cx="206671" cy="175145"/>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solidFill>
          <a:ln w="6350" cmpd="sng">
            <a:solidFill>
              <a:schemeClr val="bg1"/>
            </a:solidFill>
            <a:prstDash val="solid"/>
            <a:round/>
            <a:headEnd/>
            <a:tailEnd/>
          </a:ln>
        </p:spPr>
        <p:txBody>
          <a:bodyPr/>
          <a:lstStyle/>
          <a:p>
            <a:endParaRPr lang="en-US"/>
          </a:p>
        </p:txBody>
      </p:sp>
      <p:sp>
        <p:nvSpPr>
          <p:cNvPr id="422" name="Freeform 464"/>
          <p:cNvSpPr>
            <a:spLocks/>
          </p:cNvSpPr>
          <p:nvPr userDrawn="1">
            <p:custDataLst>
              <p:tags r:id="rId258"/>
            </p:custDataLst>
          </p:nvPr>
        </p:nvSpPr>
        <p:spPr bwMode="auto">
          <a:xfrm>
            <a:off x="8499643" y="2947285"/>
            <a:ext cx="763633" cy="965051"/>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solidFill>
          <a:ln w="6350" cmpd="sng">
            <a:solidFill>
              <a:schemeClr val="bg1"/>
            </a:solidFill>
            <a:prstDash val="solid"/>
            <a:round/>
            <a:headEnd/>
            <a:tailEnd/>
          </a:ln>
        </p:spPr>
        <p:txBody>
          <a:bodyPr/>
          <a:lstStyle/>
          <a:p>
            <a:endParaRPr lang="en-US"/>
          </a:p>
        </p:txBody>
      </p:sp>
      <p:sp>
        <p:nvSpPr>
          <p:cNvPr id="423" name="Freeform 465"/>
          <p:cNvSpPr>
            <a:spLocks/>
          </p:cNvSpPr>
          <p:nvPr userDrawn="1">
            <p:custDataLst>
              <p:tags r:id="rId259"/>
            </p:custDataLst>
          </p:nvPr>
        </p:nvSpPr>
        <p:spPr bwMode="auto">
          <a:xfrm>
            <a:off x="6427675" y="3824763"/>
            <a:ext cx="175145" cy="227689"/>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solidFill>
          <a:ln w="6350" cmpd="sng">
            <a:solidFill>
              <a:schemeClr val="bg1"/>
            </a:solidFill>
            <a:prstDash val="solid"/>
            <a:round/>
            <a:headEnd/>
            <a:tailEnd/>
          </a:ln>
        </p:spPr>
        <p:txBody>
          <a:bodyPr/>
          <a:lstStyle/>
          <a:p>
            <a:endParaRPr lang="en-US"/>
          </a:p>
        </p:txBody>
      </p:sp>
      <p:sp>
        <p:nvSpPr>
          <p:cNvPr id="424" name="Freeform 466"/>
          <p:cNvSpPr>
            <a:spLocks/>
          </p:cNvSpPr>
          <p:nvPr userDrawn="1">
            <p:custDataLst>
              <p:tags r:id="rId260"/>
            </p:custDataLst>
          </p:nvPr>
        </p:nvSpPr>
        <p:spPr bwMode="auto">
          <a:xfrm>
            <a:off x="7606402" y="4040191"/>
            <a:ext cx="211926" cy="299499"/>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solidFill>
          <a:ln w="6350" cmpd="sng">
            <a:solidFill>
              <a:schemeClr val="bg1"/>
            </a:solidFill>
            <a:prstDash val="solid"/>
            <a:round/>
            <a:headEnd/>
            <a:tailEnd/>
          </a:ln>
        </p:spPr>
        <p:txBody>
          <a:bodyPr/>
          <a:lstStyle/>
          <a:p>
            <a:endParaRPr lang="en-US"/>
          </a:p>
        </p:txBody>
      </p:sp>
      <p:sp>
        <p:nvSpPr>
          <p:cNvPr id="425" name="Freeform 467"/>
          <p:cNvSpPr>
            <a:spLocks/>
          </p:cNvSpPr>
          <p:nvPr userDrawn="1">
            <p:custDataLst>
              <p:tags r:id="rId261"/>
            </p:custDataLst>
          </p:nvPr>
        </p:nvSpPr>
        <p:spPr bwMode="auto">
          <a:xfrm>
            <a:off x="7587137" y="3031355"/>
            <a:ext cx="112093" cy="143619"/>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solidFill>
          <a:ln w="6350" cmpd="sng">
            <a:solidFill>
              <a:schemeClr val="bg1"/>
            </a:solidFill>
            <a:prstDash val="solid"/>
            <a:round/>
            <a:headEnd/>
            <a:tailEnd/>
          </a:ln>
        </p:spPr>
        <p:txBody>
          <a:bodyPr/>
          <a:lstStyle/>
          <a:p>
            <a:endParaRPr lang="en-US"/>
          </a:p>
        </p:txBody>
      </p:sp>
      <p:sp>
        <p:nvSpPr>
          <p:cNvPr id="426" name="Freeform 468"/>
          <p:cNvSpPr>
            <a:spLocks/>
          </p:cNvSpPr>
          <p:nvPr userDrawn="1">
            <p:custDataLst>
              <p:tags r:id="rId262"/>
            </p:custDataLst>
          </p:nvPr>
        </p:nvSpPr>
        <p:spPr bwMode="auto">
          <a:xfrm>
            <a:off x="7916410" y="3145200"/>
            <a:ext cx="24520" cy="61300"/>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27" name="Freeform 469"/>
          <p:cNvSpPr>
            <a:spLocks/>
          </p:cNvSpPr>
          <p:nvPr userDrawn="1">
            <p:custDataLst>
              <p:tags r:id="rId263"/>
            </p:custDataLst>
          </p:nvPr>
        </p:nvSpPr>
        <p:spPr bwMode="auto">
          <a:xfrm>
            <a:off x="7130007" y="2190658"/>
            <a:ext cx="178648" cy="7356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8" name="Freeform 470"/>
          <p:cNvSpPr>
            <a:spLocks/>
          </p:cNvSpPr>
          <p:nvPr userDrawn="1">
            <p:custDataLst>
              <p:tags r:id="rId264"/>
            </p:custDataLst>
          </p:nvPr>
        </p:nvSpPr>
        <p:spPr bwMode="auto">
          <a:xfrm>
            <a:off x="7583634" y="2985817"/>
            <a:ext cx="33277" cy="6305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solidFill>
          <a:ln w="6350" cmpd="sng">
            <a:solidFill>
              <a:schemeClr val="bg1"/>
            </a:solidFill>
            <a:prstDash val="solid"/>
            <a:round/>
            <a:headEnd/>
            <a:tailEnd/>
          </a:ln>
        </p:spPr>
        <p:txBody>
          <a:bodyPr/>
          <a:lstStyle/>
          <a:p>
            <a:endParaRPr lang="en-US"/>
          </a:p>
        </p:txBody>
      </p:sp>
      <p:sp>
        <p:nvSpPr>
          <p:cNvPr id="429" name="Freeform 471"/>
          <p:cNvSpPr>
            <a:spLocks/>
          </p:cNvSpPr>
          <p:nvPr userDrawn="1">
            <p:custDataLst>
              <p:tags r:id="rId265"/>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430" name="Freeform 472"/>
          <p:cNvSpPr>
            <a:spLocks/>
          </p:cNvSpPr>
          <p:nvPr userDrawn="1">
            <p:custDataLst>
              <p:tags r:id="rId266"/>
            </p:custDataLst>
          </p:nvPr>
        </p:nvSpPr>
        <p:spPr bwMode="auto">
          <a:xfrm>
            <a:off x="7128256" y="2243201"/>
            <a:ext cx="145370" cy="9282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1" name="Freeform 473"/>
          <p:cNvSpPr>
            <a:spLocks/>
          </p:cNvSpPr>
          <p:nvPr userDrawn="1">
            <p:custDataLst>
              <p:tags r:id="rId267"/>
            </p:custDataLst>
          </p:nvPr>
        </p:nvSpPr>
        <p:spPr bwMode="auto">
          <a:xfrm>
            <a:off x="6804237" y="2448122"/>
            <a:ext cx="21017" cy="6655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2" name="Freeform 474"/>
          <p:cNvSpPr>
            <a:spLocks/>
          </p:cNvSpPr>
          <p:nvPr userDrawn="1">
            <p:custDataLst>
              <p:tags r:id="rId268"/>
            </p:custDataLst>
          </p:nvPr>
        </p:nvSpPr>
        <p:spPr bwMode="auto">
          <a:xfrm>
            <a:off x="7573125" y="4527095"/>
            <a:ext cx="77064" cy="266221"/>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solidFill>
          <a:ln w="6350" cmpd="sng">
            <a:solidFill>
              <a:schemeClr val="bg1"/>
            </a:solidFill>
            <a:prstDash val="solid"/>
            <a:round/>
            <a:headEnd/>
            <a:tailEnd/>
          </a:ln>
        </p:spPr>
        <p:txBody>
          <a:bodyPr/>
          <a:lstStyle/>
          <a:p>
            <a:endParaRPr lang="en-US"/>
          </a:p>
        </p:txBody>
      </p:sp>
      <p:sp>
        <p:nvSpPr>
          <p:cNvPr id="433" name="Freeform 475"/>
          <p:cNvSpPr>
            <a:spLocks/>
          </p:cNvSpPr>
          <p:nvPr userDrawn="1">
            <p:custDataLst>
              <p:tags r:id="rId269"/>
            </p:custDataLst>
          </p:nvPr>
        </p:nvSpPr>
        <p:spPr bwMode="auto">
          <a:xfrm>
            <a:off x="7012661" y="2950788"/>
            <a:ext cx="15763" cy="6305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34" name="Freeform 476"/>
          <p:cNvSpPr>
            <a:spLocks/>
          </p:cNvSpPr>
          <p:nvPr userDrawn="1">
            <p:custDataLst>
              <p:tags r:id="rId270"/>
            </p:custDataLst>
          </p:nvPr>
        </p:nvSpPr>
        <p:spPr bwMode="auto">
          <a:xfrm>
            <a:off x="7364702" y="4739021"/>
            <a:ext cx="208423" cy="239948"/>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solidFill>
          <a:ln w="6350" cmpd="sng">
            <a:solidFill>
              <a:schemeClr val="bg1"/>
            </a:solidFill>
            <a:prstDash val="solid"/>
            <a:round/>
            <a:headEnd/>
            <a:tailEnd/>
          </a:ln>
        </p:spPr>
        <p:txBody>
          <a:bodyPr/>
          <a:lstStyle/>
          <a:p>
            <a:endParaRPr lang="en-US"/>
          </a:p>
        </p:txBody>
      </p:sp>
      <p:sp>
        <p:nvSpPr>
          <p:cNvPr id="435" name="Freeform 477"/>
          <p:cNvSpPr>
            <a:spLocks/>
          </p:cNvSpPr>
          <p:nvPr userDrawn="1">
            <p:custDataLst>
              <p:tags r:id="rId271"/>
            </p:custDataLst>
          </p:nvPr>
        </p:nvSpPr>
        <p:spPr bwMode="auto">
          <a:xfrm>
            <a:off x="7268373" y="4492066"/>
            <a:ext cx="324018" cy="33102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solidFill>
          <a:ln w="6350" cmpd="sng">
            <a:solidFill>
              <a:schemeClr val="bg1"/>
            </a:solidFill>
            <a:prstDash val="solid"/>
            <a:round/>
            <a:headEnd/>
            <a:tailEnd/>
          </a:ln>
        </p:spPr>
        <p:txBody>
          <a:bodyPr/>
          <a:lstStyle/>
          <a:p>
            <a:endParaRPr lang="en-US"/>
          </a:p>
        </p:txBody>
      </p:sp>
      <p:sp>
        <p:nvSpPr>
          <p:cNvPr id="436" name="Freeform 478"/>
          <p:cNvSpPr>
            <a:spLocks/>
          </p:cNvSpPr>
          <p:nvPr userDrawn="1">
            <p:custDataLst>
              <p:tags r:id="rId272"/>
            </p:custDataLst>
          </p:nvPr>
        </p:nvSpPr>
        <p:spPr bwMode="auto">
          <a:xfrm>
            <a:off x="6977631" y="4793316"/>
            <a:ext cx="387070" cy="420349"/>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solidFill>
          <a:ln w="6350" cmpd="sng">
            <a:solidFill>
              <a:schemeClr val="bg1"/>
            </a:solidFill>
            <a:prstDash val="solid"/>
            <a:round/>
            <a:headEnd/>
            <a:tailEnd/>
          </a:ln>
        </p:spPr>
        <p:txBody>
          <a:bodyPr/>
          <a:lstStyle/>
          <a:p>
            <a:endParaRPr lang="en-US"/>
          </a:p>
        </p:txBody>
      </p:sp>
      <p:sp>
        <p:nvSpPr>
          <p:cNvPr id="437" name="Freeform 479"/>
          <p:cNvSpPr>
            <a:spLocks/>
          </p:cNvSpPr>
          <p:nvPr userDrawn="1">
            <p:custDataLst>
              <p:tags r:id="rId273"/>
            </p:custDataLst>
          </p:nvPr>
        </p:nvSpPr>
        <p:spPr bwMode="auto">
          <a:xfrm>
            <a:off x="6182472" y="3612837"/>
            <a:ext cx="178648" cy="155880"/>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solidFill>
          <a:ln w="6350" cmpd="sng">
            <a:solidFill>
              <a:schemeClr val="bg1"/>
            </a:solidFill>
            <a:prstDash val="solid"/>
            <a:round/>
            <a:headEnd/>
            <a:tailEnd/>
          </a:ln>
        </p:spPr>
        <p:txBody>
          <a:bodyPr/>
          <a:lstStyle/>
          <a:p>
            <a:endParaRPr lang="en-US"/>
          </a:p>
        </p:txBody>
      </p:sp>
      <p:sp>
        <p:nvSpPr>
          <p:cNvPr id="438" name="Freeform 480"/>
          <p:cNvSpPr>
            <a:spLocks/>
          </p:cNvSpPr>
          <p:nvPr userDrawn="1">
            <p:custDataLst>
              <p:tags r:id="rId274"/>
            </p:custDataLst>
          </p:nvPr>
        </p:nvSpPr>
        <p:spPr bwMode="auto">
          <a:xfrm>
            <a:off x="7476795" y="4232851"/>
            <a:ext cx="297747" cy="369557"/>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solidFill>
          <a:ln w="6350" cmpd="sng">
            <a:solidFill>
              <a:schemeClr val="bg1"/>
            </a:solidFill>
            <a:prstDash val="solid"/>
            <a:round/>
            <a:headEnd/>
            <a:tailEnd/>
          </a:ln>
        </p:spPr>
        <p:txBody>
          <a:bodyPr/>
          <a:lstStyle/>
          <a:p>
            <a:endParaRPr lang="en-US"/>
          </a:p>
        </p:txBody>
      </p:sp>
      <p:sp>
        <p:nvSpPr>
          <p:cNvPr id="439" name="Freeform 481"/>
          <p:cNvSpPr>
            <a:spLocks/>
          </p:cNvSpPr>
          <p:nvPr userDrawn="1">
            <p:custDataLst>
              <p:tags r:id="rId275"/>
            </p:custDataLst>
          </p:nvPr>
        </p:nvSpPr>
        <p:spPr bwMode="auto">
          <a:xfrm>
            <a:off x="10305391" y="2593492"/>
            <a:ext cx="21017" cy="6305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0" name="Freeform 482"/>
          <p:cNvSpPr>
            <a:spLocks/>
          </p:cNvSpPr>
          <p:nvPr userDrawn="1">
            <p:custDataLst>
              <p:tags r:id="rId276"/>
            </p:custDataLst>
          </p:nvPr>
        </p:nvSpPr>
        <p:spPr bwMode="auto">
          <a:xfrm>
            <a:off x="10149511" y="2595244"/>
            <a:ext cx="155880" cy="138364"/>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1" name="Freeform 483"/>
          <p:cNvSpPr>
            <a:spLocks/>
          </p:cNvSpPr>
          <p:nvPr userDrawn="1">
            <p:custDataLst>
              <p:tags r:id="rId277"/>
            </p:custDataLst>
          </p:nvPr>
        </p:nvSpPr>
        <p:spPr bwMode="auto">
          <a:xfrm>
            <a:off x="10116234" y="2985817"/>
            <a:ext cx="57797" cy="6305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2" name="Freeform 484"/>
          <p:cNvSpPr>
            <a:spLocks/>
          </p:cNvSpPr>
          <p:nvPr userDrawn="1">
            <p:custDataLst>
              <p:tags r:id="rId278"/>
            </p:custDataLst>
          </p:nvPr>
        </p:nvSpPr>
        <p:spPr bwMode="auto">
          <a:xfrm>
            <a:off x="10056685" y="3001581"/>
            <a:ext cx="66555" cy="92826"/>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3" name="Freeform 485"/>
          <p:cNvSpPr>
            <a:spLocks/>
          </p:cNvSpPr>
          <p:nvPr userDrawn="1">
            <p:custDataLst>
              <p:tags r:id="rId279"/>
            </p:custDataLst>
          </p:nvPr>
        </p:nvSpPr>
        <p:spPr bwMode="auto">
          <a:xfrm>
            <a:off x="10074199" y="2738863"/>
            <a:ext cx="231192" cy="269724"/>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4" name="Freeform 486"/>
          <p:cNvSpPr>
            <a:spLocks/>
          </p:cNvSpPr>
          <p:nvPr userDrawn="1">
            <p:custDataLst>
              <p:tags r:id="rId280"/>
            </p:custDataLst>
          </p:nvPr>
        </p:nvSpPr>
        <p:spPr bwMode="auto">
          <a:xfrm>
            <a:off x="7408489" y="1514597"/>
            <a:ext cx="119099" cy="6655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5" name="Freeform 487"/>
          <p:cNvSpPr>
            <a:spLocks/>
          </p:cNvSpPr>
          <p:nvPr userDrawn="1">
            <p:custDataLst>
              <p:tags r:id="rId281"/>
            </p:custDataLst>
          </p:nvPr>
        </p:nvSpPr>
        <p:spPr bwMode="auto">
          <a:xfrm>
            <a:off x="7566119" y="1495332"/>
            <a:ext cx="70058" cy="6305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6" name="Freeform 488"/>
          <p:cNvSpPr>
            <a:spLocks/>
          </p:cNvSpPr>
          <p:nvPr userDrawn="1">
            <p:custDataLst>
              <p:tags r:id="rId282"/>
            </p:custDataLst>
          </p:nvPr>
        </p:nvSpPr>
        <p:spPr bwMode="auto">
          <a:xfrm>
            <a:off x="7606402" y="1504088"/>
            <a:ext cx="143619" cy="6305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7" name="Freeform 493"/>
          <p:cNvSpPr>
            <a:spLocks/>
          </p:cNvSpPr>
          <p:nvPr userDrawn="1">
            <p:custDataLst>
              <p:tags r:id="rId283"/>
            </p:custDataLst>
          </p:nvPr>
        </p:nvSpPr>
        <p:spPr bwMode="auto">
          <a:xfrm>
            <a:off x="8282463" y="1462054"/>
            <a:ext cx="103336" cy="6655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8" name="Freeform 495"/>
          <p:cNvSpPr>
            <a:spLocks/>
          </p:cNvSpPr>
          <p:nvPr userDrawn="1">
            <p:custDataLst>
              <p:tags r:id="rId284"/>
            </p:custDataLst>
          </p:nvPr>
        </p:nvSpPr>
        <p:spPr bwMode="auto">
          <a:xfrm>
            <a:off x="8416331" y="1504088"/>
            <a:ext cx="91076" cy="6305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9" name="Freeform 500"/>
          <p:cNvSpPr>
            <a:spLocks/>
          </p:cNvSpPr>
          <p:nvPr userDrawn="1">
            <p:custDataLst>
              <p:tags r:id="rId285"/>
            </p:custDataLst>
          </p:nvPr>
        </p:nvSpPr>
        <p:spPr bwMode="auto">
          <a:xfrm>
            <a:off x="9301808" y="1626690"/>
            <a:ext cx="154128" cy="6305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0" name="Freeform 501"/>
          <p:cNvSpPr>
            <a:spLocks/>
          </p:cNvSpPr>
          <p:nvPr userDrawn="1">
            <p:custDataLst>
              <p:tags r:id="rId286"/>
            </p:custDataLst>
          </p:nvPr>
        </p:nvSpPr>
        <p:spPr bwMode="auto">
          <a:xfrm>
            <a:off x="9478705" y="1635448"/>
            <a:ext cx="105087" cy="6305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1" name="Line 504"/>
          <p:cNvSpPr>
            <a:spLocks noChangeShapeType="1"/>
          </p:cNvSpPr>
          <p:nvPr userDrawn="1">
            <p:custDataLst>
              <p:tags r:id="rId287"/>
            </p:custDataLst>
          </p:nvPr>
        </p:nvSpPr>
        <p:spPr bwMode="auto">
          <a:xfrm flipV="1">
            <a:off x="9413901" y="1682736"/>
            <a:ext cx="0" cy="1752"/>
          </a:xfrm>
          <a:prstGeom prst="line">
            <a:avLst/>
          </a:prstGeom>
          <a:noFill/>
          <a:ln w="63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452" name="Freeform 509"/>
          <p:cNvSpPr>
            <a:spLocks/>
          </p:cNvSpPr>
          <p:nvPr userDrawn="1">
            <p:custDataLst>
              <p:tags r:id="rId288"/>
            </p:custDataLst>
          </p:nvPr>
        </p:nvSpPr>
        <p:spPr bwMode="auto">
          <a:xfrm>
            <a:off x="10149511" y="1744038"/>
            <a:ext cx="61301" cy="64803"/>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3" name="Freeform 511"/>
          <p:cNvSpPr>
            <a:spLocks/>
          </p:cNvSpPr>
          <p:nvPr userDrawn="1">
            <p:custDataLst>
              <p:tags r:id="rId289"/>
            </p:custDataLst>
          </p:nvPr>
        </p:nvSpPr>
        <p:spPr bwMode="auto">
          <a:xfrm>
            <a:off x="10464773" y="2257213"/>
            <a:ext cx="47290" cy="6655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4" name="Freeform 512"/>
          <p:cNvSpPr>
            <a:spLocks/>
          </p:cNvSpPr>
          <p:nvPr userDrawn="1">
            <p:custDataLst>
              <p:tags r:id="rId290"/>
            </p:custDataLst>
          </p:nvPr>
        </p:nvSpPr>
        <p:spPr bwMode="auto">
          <a:xfrm>
            <a:off x="10520819" y="2274727"/>
            <a:ext cx="21017" cy="64804"/>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5" name="Freeform 513"/>
          <p:cNvSpPr>
            <a:spLocks/>
          </p:cNvSpPr>
          <p:nvPr userDrawn="1">
            <p:custDataLst>
              <p:tags r:id="rId291"/>
            </p:custDataLst>
          </p:nvPr>
        </p:nvSpPr>
        <p:spPr bwMode="auto">
          <a:xfrm>
            <a:off x="10371946" y="2414843"/>
            <a:ext cx="15763" cy="6305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6" name="Freeform 514"/>
          <p:cNvSpPr>
            <a:spLocks/>
          </p:cNvSpPr>
          <p:nvPr userDrawn="1">
            <p:custDataLst>
              <p:tags r:id="rId292"/>
            </p:custDataLst>
          </p:nvPr>
        </p:nvSpPr>
        <p:spPr bwMode="auto">
          <a:xfrm>
            <a:off x="10384206" y="2446370"/>
            <a:ext cx="3503" cy="6655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7" name="Freeform 515"/>
          <p:cNvSpPr>
            <a:spLocks/>
          </p:cNvSpPr>
          <p:nvPr userDrawn="1">
            <p:custDataLst>
              <p:tags r:id="rId293"/>
            </p:custDataLst>
          </p:nvPr>
        </p:nvSpPr>
        <p:spPr bwMode="auto">
          <a:xfrm>
            <a:off x="10370194" y="2537445"/>
            <a:ext cx="10509" cy="61301"/>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8" name="Freeform 516"/>
          <p:cNvSpPr>
            <a:spLocks/>
          </p:cNvSpPr>
          <p:nvPr userDrawn="1">
            <p:custDataLst>
              <p:tags r:id="rId294"/>
            </p:custDataLst>
          </p:nvPr>
        </p:nvSpPr>
        <p:spPr bwMode="auto">
          <a:xfrm>
            <a:off x="10345674" y="2575977"/>
            <a:ext cx="0" cy="64804"/>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9" name="Freeform 517"/>
          <p:cNvSpPr>
            <a:spLocks/>
          </p:cNvSpPr>
          <p:nvPr userDrawn="1">
            <p:custDataLst>
              <p:tags r:id="rId295"/>
            </p:custDataLst>
          </p:nvPr>
        </p:nvSpPr>
        <p:spPr bwMode="auto">
          <a:xfrm>
            <a:off x="10345674" y="2575977"/>
            <a:ext cx="8758" cy="64804"/>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0" name="Freeform 520"/>
          <p:cNvSpPr>
            <a:spLocks/>
          </p:cNvSpPr>
          <p:nvPr userDrawn="1">
            <p:custDataLst>
              <p:tags r:id="rId296"/>
            </p:custDataLst>
          </p:nvPr>
        </p:nvSpPr>
        <p:spPr bwMode="auto">
          <a:xfrm>
            <a:off x="7608154" y="1824605"/>
            <a:ext cx="47289" cy="64803"/>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1" name="Freeform 521"/>
          <p:cNvSpPr>
            <a:spLocks/>
          </p:cNvSpPr>
          <p:nvPr userDrawn="1">
            <p:custDataLst>
              <p:tags r:id="rId297"/>
            </p:custDataLst>
          </p:nvPr>
        </p:nvSpPr>
        <p:spPr bwMode="auto">
          <a:xfrm>
            <a:off x="7646686" y="1617933"/>
            <a:ext cx="252209" cy="180399"/>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2" name="Freeform 523"/>
          <p:cNvSpPr>
            <a:spLocks/>
          </p:cNvSpPr>
          <p:nvPr userDrawn="1">
            <p:custDataLst>
              <p:tags r:id="rId298"/>
            </p:custDataLst>
          </p:nvPr>
        </p:nvSpPr>
        <p:spPr bwMode="auto">
          <a:xfrm>
            <a:off x="9960354" y="2288739"/>
            <a:ext cx="217180" cy="295996"/>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463" name="Group 524"/>
          <p:cNvGrpSpPr>
            <a:grpSpLocks/>
          </p:cNvGrpSpPr>
          <p:nvPr userDrawn="1">
            <p:custDataLst>
              <p:tags r:id="rId299"/>
            </p:custDataLst>
          </p:nvPr>
        </p:nvGrpSpPr>
        <p:grpSpPr bwMode="auto">
          <a:xfrm>
            <a:off x="8503897" y="2243313"/>
            <a:ext cx="740865" cy="423851"/>
            <a:chOff x="4115" y="1551"/>
            <a:chExt cx="504" cy="244"/>
          </a:xfrm>
          <a:solidFill>
            <a:schemeClr val="bg2"/>
          </a:solidFill>
        </p:grpSpPr>
        <p:sp>
          <p:nvSpPr>
            <p:cNvPr id="464"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6350" cmpd="sng">
              <a:solidFill>
                <a:schemeClr val="bg1"/>
              </a:solidFill>
              <a:prstDash val="solid"/>
              <a:round/>
              <a:headEnd/>
              <a:tailEnd/>
            </a:ln>
          </p:spPr>
          <p:txBody>
            <a:bodyPr/>
            <a:lstStyle/>
            <a:p>
              <a:endParaRPr lang="en-US"/>
            </a:p>
          </p:txBody>
        </p:sp>
        <p:sp>
          <p:nvSpPr>
            <p:cNvPr id="465"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6350" cmpd="sng">
              <a:solidFill>
                <a:schemeClr val="bg1"/>
              </a:solidFill>
              <a:prstDash val="solid"/>
              <a:round/>
              <a:headEnd/>
              <a:tailEnd/>
            </a:ln>
          </p:spPr>
          <p:txBody>
            <a:bodyPr/>
            <a:lstStyle/>
            <a:p>
              <a:endParaRPr lang="en-US"/>
            </a:p>
          </p:txBody>
        </p:sp>
      </p:grpSp>
      <p:sp>
        <p:nvSpPr>
          <p:cNvPr id="466" name="Freeform 527"/>
          <p:cNvSpPr>
            <a:spLocks/>
          </p:cNvSpPr>
          <p:nvPr userDrawn="1">
            <p:custDataLst>
              <p:tags r:id="rId300"/>
            </p:custDataLst>
          </p:nvPr>
        </p:nvSpPr>
        <p:spPr bwMode="auto">
          <a:xfrm>
            <a:off x="7585385" y="3066384"/>
            <a:ext cx="584985" cy="563968"/>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7" name="Freeform 528"/>
          <p:cNvSpPr>
            <a:spLocks/>
          </p:cNvSpPr>
          <p:nvPr userDrawn="1">
            <p:custDataLst>
              <p:tags r:id="rId301"/>
            </p:custDataLst>
          </p:nvPr>
        </p:nvSpPr>
        <p:spPr bwMode="auto">
          <a:xfrm>
            <a:off x="7005655" y="2563717"/>
            <a:ext cx="63052" cy="6305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8" name="Freeform 529"/>
          <p:cNvSpPr>
            <a:spLocks/>
          </p:cNvSpPr>
          <p:nvPr userDrawn="1">
            <p:custDataLst>
              <p:tags r:id="rId302"/>
            </p:custDataLst>
          </p:nvPr>
        </p:nvSpPr>
        <p:spPr bwMode="auto">
          <a:xfrm>
            <a:off x="6718416" y="2798412"/>
            <a:ext cx="17515" cy="6305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9" name="Freeform 530"/>
          <p:cNvSpPr>
            <a:spLocks/>
          </p:cNvSpPr>
          <p:nvPr userDrawn="1">
            <p:custDataLst>
              <p:tags r:id="rId303"/>
            </p:custDataLst>
          </p:nvPr>
        </p:nvSpPr>
        <p:spPr bwMode="auto">
          <a:xfrm>
            <a:off x="6268293" y="3180229"/>
            <a:ext cx="31526" cy="6305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0" name="Freeform 531"/>
          <p:cNvSpPr>
            <a:spLocks/>
          </p:cNvSpPr>
          <p:nvPr userDrawn="1">
            <p:custDataLst>
              <p:tags r:id="rId304"/>
            </p:custDataLst>
          </p:nvPr>
        </p:nvSpPr>
        <p:spPr bwMode="auto">
          <a:xfrm>
            <a:off x="6203489" y="3197743"/>
            <a:ext cx="26271" cy="6655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1" name="Freeform 532"/>
          <p:cNvSpPr>
            <a:spLocks/>
          </p:cNvSpPr>
          <p:nvPr userDrawn="1">
            <p:custDataLst>
              <p:tags r:id="rId305"/>
            </p:custDataLst>
          </p:nvPr>
        </p:nvSpPr>
        <p:spPr bwMode="auto">
          <a:xfrm>
            <a:off x="6175466" y="3190737"/>
            <a:ext cx="7006" cy="6305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2" name="Freeform 533"/>
          <p:cNvSpPr>
            <a:spLocks/>
          </p:cNvSpPr>
          <p:nvPr userDrawn="1">
            <p:custDataLst>
              <p:tags r:id="rId306"/>
            </p:custDataLst>
          </p:nvPr>
        </p:nvSpPr>
        <p:spPr bwMode="auto">
          <a:xfrm>
            <a:off x="7578379" y="2891238"/>
            <a:ext cx="192660" cy="175145"/>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solidFill>
          <a:ln w="6350" cmpd="sng">
            <a:solidFill>
              <a:schemeClr val="bg1"/>
            </a:solidFill>
            <a:prstDash val="solid"/>
            <a:round/>
            <a:headEnd/>
            <a:tailEnd/>
          </a:ln>
        </p:spPr>
        <p:txBody>
          <a:bodyPr/>
          <a:lstStyle/>
          <a:p>
            <a:endParaRPr lang="en-US"/>
          </a:p>
        </p:txBody>
      </p:sp>
      <p:sp>
        <p:nvSpPr>
          <p:cNvPr id="473" name="Freeform 534"/>
          <p:cNvSpPr>
            <a:spLocks/>
          </p:cNvSpPr>
          <p:nvPr userDrawn="1">
            <p:custDataLst>
              <p:tags r:id="rId307"/>
            </p:custDataLst>
          </p:nvPr>
        </p:nvSpPr>
        <p:spPr bwMode="auto">
          <a:xfrm>
            <a:off x="9888545" y="3311587"/>
            <a:ext cx="47289" cy="87573"/>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solidFill>
          <a:ln w="6350" cmpd="sng">
            <a:solidFill>
              <a:schemeClr val="bg1"/>
            </a:solidFill>
            <a:prstDash val="solid"/>
            <a:round/>
            <a:headEnd/>
            <a:tailEnd/>
          </a:ln>
        </p:spPr>
        <p:txBody>
          <a:bodyPr/>
          <a:lstStyle/>
          <a:p>
            <a:endParaRPr lang="en-US"/>
          </a:p>
        </p:txBody>
      </p:sp>
      <p:grpSp>
        <p:nvGrpSpPr>
          <p:cNvPr id="474" name="Group 535"/>
          <p:cNvGrpSpPr>
            <a:grpSpLocks/>
          </p:cNvGrpSpPr>
          <p:nvPr userDrawn="1">
            <p:custDataLst>
              <p:tags r:id="rId308"/>
            </p:custDataLst>
          </p:nvPr>
        </p:nvGrpSpPr>
        <p:grpSpPr bwMode="auto">
          <a:xfrm>
            <a:off x="7292893" y="2724851"/>
            <a:ext cx="532442" cy="222434"/>
            <a:chOff x="3289" y="1830"/>
            <a:chExt cx="363" cy="128"/>
          </a:xfrm>
          <a:solidFill>
            <a:schemeClr val="bg2"/>
          </a:solidFill>
        </p:grpSpPr>
        <p:sp>
          <p:nvSpPr>
            <p:cNvPr id="475"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6"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7"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8"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9"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480" name="Freeform 541"/>
          <p:cNvSpPr>
            <a:spLocks/>
          </p:cNvSpPr>
          <p:nvPr userDrawn="1">
            <p:custDataLst>
              <p:tags r:id="rId309"/>
            </p:custDataLst>
          </p:nvPr>
        </p:nvSpPr>
        <p:spPr bwMode="auto">
          <a:xfrm>
            <a:off x="5073802" y="3996405"/>
            <a:ext cx="110342" cy="134861"/>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1" name="Freeform 542"/>
          <p:cNvSpPr>
            <a:spLocks/>
          </p:cNvSpPr>
          <p:nvPr userDrawn="1">
            <p:custDataLst>
              <p:tags r:id="rId310"/>
            </p:custDataLst>
          </p:nvPr>
        </p:nvSpPr>
        <p:spPr bwMode="auto">
          <a:xfrm>
            <a:off x="9426162" y="3374639"/>
            <a:ext cx="229440" cy="506170"/>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solidFill>
          <a:ln w="6350" cmpd="sng">
            <a:solidFill>
              <a:schemeClr val="bg1"/>
            </a:solidFill>
            <a:prstDash val="solid"/>
            <a:round/>
            <a:headEnd/>
            <a:tailEnd/>
          </a:ln>
        </p:spPr>
        <p:txBody>
          <a:bodyPr/>
          <a:lstStyle/>
          <a:p>
            <a:endParaRPr lang="en-US"/>
          </a:p>
        </p:txBody>
      </p:sp>
      <p:sp>
        <p:nvSpPr>
          <p:cNvPr id="482" name="Freeform 543"/>
          <p:cNvSpPr>
            <a:spLocks/>
          </p:cNvSpPr>
          <p:nvPr userDrawn="1">
            <p:custDataLst>
              <p:tags r:id="rId311"/>
            </p:custDataLst>
          </p:nvPr>
        </p:nvSpPr>
        <p:spPr bwMode="auto">
          <a:xfrm>
            <a:off x="9522491" y="4131267"/>
            <a:ext cx="28023" cy="6305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483" name="Freeform 544"/>
          <p:cNvSpPr>
            <a:spLocks/>
          </p:cNvSpPr>
          <p:nvPr userDrawn="1">
            <p:custDataLst>
              <p:tags r:id="rId312"/>
            </p:custDataLst>
          </p:nvPr>
        </p:nvSpPr>
        <p:spPr bwMode="auto">
          <a:xfrm>
            <a:off x="8079294" y="3313339"/>
            <a:ext cx="192660" cy="299498"/>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4" name="Freeform 545"/>
          <p:cNvSpPr>
            <a:spLocks/>
          </p:cNvSpPr>
          <p:nvPr userDrawn="1">
            <p:custDataLst>
              <p:tags r:id="rId313"/>
            </p:custDataLst>
          </p:nvPr>
        </p:nvSpPr>
        <p:spPr bwMode="auto">
          <a:xfrm>
            <a:off x="6674630" y="3372888"/>
            <a:ext cx="415095" cy="42560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solidFill>
          <a:ln w="6350" cmpd="sng">
            <a:solidFill>
              <a:schemeClr val="bg1"/>
            </a:solidFill>
            <a:prstDash val="solid"/>
            <a:round/>
            <a:headEnd/>
            <a:tailEnd/>
          </a:ln>
        </p:spPr>
        <p:txBody>
          <a:bodyPr/>
          <a:lstStyle/>
          <a:p>
            <a:endParaRPr lang="en-US"/>
          </a:p>
        </p:txBody>
      </p:sp>
      <p:sp>
        <p:nvSpPr>
          <p:cNvPr id="485" name="Freeform 546"/>
          <p:cNvSpPr>
            <a:spLocks/>
          </p:cNvSpPr>
          <p:nvPr userDrawn="1">
            <p:custDataLst>
              <p:tags r:id="rId314"/>
            </p:custDataLst>
          </p:nvPr>
        </p:nvSpPr>
        <p:spPr bwMode="auto">
          <a:xfrm>
            <a:off x="6310328" y="2950788"/>
            <a:ext cx="331025" cy="287238"/>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6" name="Rectangle 485"/>
          <p:cNvSpPr/>
          <p:nvPr userDrawn="1"/>
        </p:nvSpPr>
        <p:spPr>
          <a:xfrm>
            <a:off x="2984321" y="936137"/>
            <a:ext cx="179503" cy="1819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Text Placeholder 488"/>
          <p:cNvSpPr>
            <a:spLocks noGrp="1"/>
          </p:cNvSpPr>
          <p:nvPr>
            <p:ph type="body" sz="quarter" idx="13"/>
          </p:nvPr>
        </p:nvSpPr>
        <p:spPr>
          <a:xfrm>
            <a:off x="3230055" y="861041"/>
            <a:ext cx="3099671" cy="427699"/>
          </a:xfrm>
        </p:spPr>
        <p:txBody>
          <a:bodyPr>
            <a:normAutofit/>
          </a:bodyPr>
          <a:lstStyle>
            <a:lvl1pPr marL="0" indent="0">
              <a:buNone/>
              <a:defRPr sz="1600" baseline="0"/>
            </a:lvl1pPr>
          </a:lstStyle>
          <a:p>
            <a:pPr lvl="0"/>
            <a:r>
              <a:rPr lang="en-US"/>
              <a:t>Edit Master text styles</a:t>
            </a:r>
          </a:p>
        </p:txBody>
      </p:sp>
      <p:sp>
        <p:nvSpPr>
          <p:cNvPr id="488" name="Slide Number Placeholder 5">
            <a:extLst>
              <a:ext uri="{FF2B5EF4-FFF2-40B4-BE49-F238E27FC236}">
                <a16:creationId xmlns:a16="http://schemas.microsoft.com/office/drawing/2014/main" id="{E15BC38A-7BBF-424F-8038-1497D6AF8792}"/>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5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22D24-F479-434E-A49F-F21B8239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20E5228-69F3-644D-8E45-59F44AF80F85}"/>
              </a:ext>
            </a:extLst>
          </p:cNvPr>
          <p:cNvPicPr>
            <a:picLocks noChangeAspect="1"/>
          </p:cNvPicPr>
          <p:nvPr userDrawn="1"/>
        </p:nvPicPr>
        <p:blipFill>
          <a:blip r:embed="rId3"/>
          <a:stretch>
            <a:fillRect/>
          </a:stretch>
        </p:blipFill>
        <p:spPr>
          <a:xfrm>
            <a:off x="598329" y="5298293"/>
            <a:ext cx="2122604" cy="731577"/>
          </a:xfrm>
          <a:prstGeom prst="rect">
            <a:avLst/>
          </a:prstGeom>
        </p:spPr>
      </p:pic>
      <p:sp>
        <p:nvSpPr>
          <p:cNvPr id="6" name="TextBox 5">
            <a:extLst>
              <a:ext uri="{FF2B5EF4-FFF2-40B4-BE49-F238E27FC236}">
                <a16:creationId xmlns:a16="http://schemas.microsoft.com/office/drawing/2014/main" id="{9E0FFD67-3FC9-194B-BAD0-DDF973DD4590}"/>
              </a:ext>
            </a:extLst>
          </p:cNvPr>
          <p:cNvSpPr txBox="1"/>
          <p:nvPr userDrawn="1"/>
        </p:nvSpPr>
        <p:spPr>
          <a:xfrm>
            <a:off x="3106879" y="5212657"/>
            <a:ext cx="2670464" cy="369332"/>
          </a:xfrm>
          <a:prstGeom prst="rect">
            <a:avLst/>
          </a:prstGeom>
          <a:noFill/>
        </p:spPr>
        <p:txBody>
          <a:bodyPr wrap="square" rtlCol="0">
            <a:spAutoFit/>
          </a:bodyPr>
          <a:lstStyle/>
          <a:p>
            <a:r>
              <a:rPr lang="en-US" b="1" dirty="0"/>
              <a:t>rainforest-</a:t>
            </a:r>
            <a:r>
              <a:rPr lang="en-US" b="1" dirty="0" err="1"/>
              <a:t>alliance.org</a:t>
            </a:r>
            <a:endParaRPr lang="en-US" b="1" dirty="0"/>
          </a:p>
        </p:txBody>
      </p:sp>
      <p:cxnSp>
        <p:nvCxnSpPr>
          <p:cNvPr id="12" name="Straight Connector 11">
            <a:extLst>
              <a:ext uri="{FF2B5EF4-FFF2-40B4-BE49-F238E27FC236}">
                <a16:creationId xmlns:a16="http://schemas.microsoft.com/office/drawing/2014/main" id="{C04FDCB1-9D34-7F48-9AE5-3500CA41A4DB}"/>
              </a:ext>
            </a:extLst>
          </p:cNvPr>
          <p:cNvCxnSpPr>
            <a:cxnSpLocks/>
          </p:cNvCxnSpPr>
          <p:nvPr userDrawn="1"/>
        </p:nvCxnSpPr>
        <p:spPr>
          <a:xfrm>
            <a:off x="2951016" y="5298293"/>
            <a:ext cx="0" cy="73157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05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07F0A-391D-E040-8E3C-C5711EB3685F}"/>
              </a:ext>
            </a:extLst>
          </p:cNvPr>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3FFE8D-722C-0245-9FF1-D083B5A56FB4}"/>
              </a:ext>
            </a:extLst>
          </p:cNvPr>
          <p:cNvPicPr>
            <a:picLocks noChangeAspect="1"/>
          </p:cNvPicPr>
          <p:nvPr userDrawn="1"/>
        </p:nvPicPr>
        <p:blipFill>
          <a:blip r:embed="rId2"/>
          <a:stretch>
            <a:fillRect/>
          </a:stretch>
        </p:blipFill>
        <p:spPr>
          <a:xfrm>
            <a:off x="4335810" y="2822332"/>
            <a:ext cx="3520380" cy="1213335"/>
          </a:xfrm>
          <a:prstGeom prst="rect">
            <a:avLst/>
          </a:prstGeom>
        </p:spPr>
      </p:pic>
    </p:spTree>
    <p:extLst>
      <p:ext uri="{BB962C8B-B14F-4D97-AF65-F5344CB8AC3E}">
        <p14:creationId xmlns:p14="http://schemas.microsoft.com/office/powerpoint/2010/main" val="1699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DD9B17-1C1D-E149-AAD3-78772B4BF432}"/>
              </a:ext>
            </a:extLst>
          </p:cNvPr>
          <p:cNvPicPr>
            <a:picLocks noChangeAspect="1"/>
          </p:cNvPicPr>
          <p:nvPr userDrawn="1"/>
        </p:nvPicPr>
        <p:blipFill rotWithShape="1">
          <a:blip r:embed="rId2"/>
          <a:srcRect b="6796"/>
          <a:stretch/>
        </p:blipFill>
        <p:spPr>
          <a:xfrm rot="584269">
            <a:off x="1582652" y="-1050557"/>
            <a:ext cx="12271384" cy="7182368"/>
          </a:xfrm>
          <a:prstGeom prst="rect">
            <a:avLst/>
          </a:prstGeom>
        </p:spPr>
      </p:pic>
      <p:sp>
        <p:nvSpPr>
          <p:cNvPr id="12" name="Rectangle 11">
            <a:extLst>
              <a:ext uri="{FF2B5EF4-FFF2-40B4-BE49-F238E27FC236}">
                <a16:creationId xmlns:a16="http://schemas.microsoft.com/office/drawing/2014/main" id="{A3397866-98F4-1548-AA04-82530D7BE30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3"/>
          <a:stretch>
            <a:fillRect/>
          </a:stretch>
        </p:blipFill>
        <p:spPr>
          <a:xfrm>
            <a:off x="781818" y="903677"/>
            <a:ext cx="2694204" cy="835485"/>
          </a:xfrm>
          <a:prstGeom prst="rect">
            <a:avLst/>
          </a:prstGeom>
        </p:spPr>
      </p:pic>
    </p:spTree>
    <p:extLst>
      <p:ext uri="{BB962C8B-B14F-4D97-AF65-F5344CB8AC3E}">
        <p14:creationId xmlns:p14="http://schemas.microsoft.com/office/powerpoint/2010/main" val="761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2757B-9F71-6240-BB0A-10E58764621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FBBC43-18A2-AB4A-A92E-EF8DB1AA19EA}"/>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E6AAEC4-A1EB-E44C-8E09-3C8CE7C78A49}"/>
              </a:ext>
            </a:extLst>
          </p:cNvPr>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20" name="Subtitle 2">
            <a:extLst>
              <a:ext uri="{FF2B5EF4-FFF2-40B4-BE49-F238E27FC236}">
                <a16:creationId xmlns:a16="http://schemas.microsoft.com/office/drawing/2014/main" id="{BC4E657F-F51B-124B-8DB8-57919810E6CA}"/>
              </a:ext>
            </a:extLst>
          </p:cNvPr>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2"/>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21" name="Text Placeholder 14">
            <a:extLst>
              <a:ext uri="{FF2B5EF4-FFF2-40B4-BE49-F238E27FC236}">
                <a16:creationId xmlns:a16="http://schemas.microsoft.com/office/drawing/2014/main" id="{0C1C5D81-3165-7947-8023-FF043E29CFD1}"/>
              </a:ext>
            </a:extLst>
          </p:cNvPr>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22" name="Picture 21">
            <a:extLst>
              <a:ext uri="{FF2B5EF4-FFF2-40B4-BE49-F238E27FC236}">
                <a16:creationId xmlns:a16="http://schemas.microsoft.com/office/drawing/2014/main" id="{4AC9A16A-2967-D748-A8C1-CEF96F110D10}"/>
              </a:ext>
            </a:extLst>
          </p:cNvPr>
          <p:cNvPicPr>
            <a:picLocks noChangeAspect="1"/>
          </p:cNvPicPr>
          <p:nvPr userDrawn="1"/>
        </p:nvPicPr>
        <p:blipFill>
          <a:blip r:embed="rId2"/>
          <a:stretch>
            <a:fillRect/>
          </a:stretch>
        </p:blipFill>
        <p:spPr>
          <a:xfrm>
            <a:off x="781817" y="903677"/>
            <a:ext cx="2694207" cy="835485"/>
          </a:xfrm>
          <a:prstGeom prst="rect">
            <a:avLst/>
          </a:prstGeom>
        </p:spPr>
      </p:pic>
      <p:pic>
        <p:nvPicPr>
          <p:cNvPr id="23" name="Picture 22">
            <a:extLst>
              <a:ext uri="{FF2B5EF4-FFF2-40B4-BE49-F238E27FC236}">
                <a16:creationId xmlns:a16="http://schemas.microsoft.com/office/drawing/2014/main" id="{63E30D2F-0E25-1C41-B136-E11D226F1C84}"/>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102330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8C656-F63C-7440-8754-87018E711CBC}"/>
              </a:ext>
            </a:extLst>
          </p:cNvPr>
          <p:cNvSpPr/>
          <p:nvPr userDrawn="1"/>
        </p:nvSpPr>
        <p:spPr>
          <a:xfrm>
            <a:off x="0" y="6032810"/>
            <a:ext cx="12192000" cy="825190"/>
          </a:xfrm>
          <a:prstGeom prst="rect">
            <a:avLst/>
          </a:prstGeom>
          <a:solidFill>
            <a:srgbClr val="0F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3"/>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5650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A6B773-5E03-AB4D-AFDC-8FB1CDEDA7EE}"/>
              </a:ext>
            </a:extLst>
          </p:cNvPr>
          <p:cNvSpPr/>
          <p:nvPr userDrawn="1"/>
        </p:nvSpPr>
        <p:spPr>
          <a:xfrm>
            <a:off x="0" y="0"/>
            <a:ext cx="26739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E5E8F444-2F96-944F-9A6A-87127D875C36}"/>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29881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 Lem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8D33B-ED50-2E4F-B5C7-7F0605D975D0}"/>
              </a:ext>
            </a:extLst>
          </p:cNvPr>
          <p:cNvSpPr/>
          <p:nvPr userDrawn="1"/>
        </p:nvSpPr>
        <p:spPr>
          <a:xfrm>
            <a:off x="0" y="0"/>
            <a:ext cx="26739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270992DA-00D3-A64F-A620-29822420E875}"/>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4326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 Guav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0A147-47E4-8243-9481-A58FD357A2A0}"/>
              </a:ext>
            </a:extLst>
          </p:cNvPr>
          <p:cNvSpPr/>
          <p:nvPr userDrawn="1"/>
        </p:nvSpPr>
        <p:spPr>
          <a:xfrm>
            <a:off x="0" y="0"/>
            <a:ext cx="267392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7" name="Picture 6">
            <a:extLst>
              <a:ext uri="{FF2B5EF4-FFF2-40B4-BE49-F238E27FC236}">
                <a16:creationId xmlns:a16="http://schemas.microsoft.com/office/drawing/2014/main" id="{A1951F38-CD52-AC4F-8C5C-CAE4F90BB580}"/>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806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92FED0-8066-C948-8AD7-F09ECE25FE3B}" type="slidenum">
              <a:rPr lang="en-US" smtClean="0"/>
              <a:t>‹#›</a:t>
            </a:fld>
            <a:endParaRPr lang="en-US"/>
          </a:p>
        </p:txBody>
      </p:sp>
      <p:sp>
        <p:nvSpPr>
          <p:cNvPr id="14" name="Title Placeholder 1"/>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5" y="1694149"/>
            <a:ext cx="8585886" cy="4482814"/>
          </a:xfrm>
        </p:spPr>
        <p:txBody>
          <a:bodyPr>
            <a:normAutofit/>
          </a:bodyPr>
          <a:lstStyle>
            <a:lvl1pPr marL="0" indent="0">
              <a:lnSpc>
                <a:spcPct val="100000"/>
              </a:lnSpc>
              <a:spcBef>
                <a:spcPts val="0"/>
              </a:spcBef>
              <a:spcAft>
                <a:spcPts val="1000"/>
              </a:spcAft>
              <a:buNone/>
              <a:defRPr sz="2000" b="0" baseline="0"/>
            </a:lvl1pPr>
          </a:lstStyle>
          <a:p>
            <a:r>
              <a:rPr lang="en-US" dirty="0"/>
              <a:t>Click to add text. </a:t>
            </a:r>
          </a:p>
          <a:p>
            <a:endParaRPr lang="en-US" dirty="0"/>
          </a:p>
          <a:p>
            <a:r>
              <a:rPr lang="en-US" dirty="0"/>
              <a:t>Try to avoid too much text on one slide. Boil your message down to few key points or use images to tell your story!</a:t>
            </a:r>
          </a:p>
          <a:p>
            <a:endParaRPr lang="en-US" dirty="0"/>
          </a:p>
          <a:p>
            <a:r>
              <a:rPr lang="en-US" dirty="0"/>
              <a:t>By clicking the arrow by “New Slide” in the Home menu bar, you’ll find page templates featuring Title Slides alternates, Section Openers, and many photo &amp; text combinations to choose from.</a:t>
            </a:r>
          </a:p>
        </p:txBody>
      </p:sp>
    </p:spTree>
    <p:extLst>
      <p:ext uri="{BB962C8B-B14F-4D97-AF65-F5344CB8AC3E}">
        <p14:creationId xmlns:p14="http://schemas.microsoft.com/office/powerpoint/2010/main" val="15671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574058"/>
            <a:ext cx="8624453" cy="846123"/>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2743201" y="1728640"/>
            <a:ext cx="86244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5F6D3-6181-7141-981B-7FA96F325B22}" type="datetime1">
              <a:rPr lang="en-US" smtClean="0"/>
              <a:t>5/15/2019</a:t>
            </a:fld>
            <a:endParaRPr lang="en-US"/>
          </a:p>
        </p:txBody>
      </p:sp>
      <p:sp>
        <p:nvSpPr>
          <p:cNvPr id="5" name="Footer Placeholder 4"/>
          <p:cNvSpPr>
            <a:spLocks noGrp="1"/>
          </p:cNvSpPr>
          <p:nvPr>
            <p:ph type="ftr" sz="quarter" idx="3"/>
          </p:nvPr>
        </p:nvSpPr>
        <p:spPr>
          <a:xfrm>
            <a:off x="7508630" y="6358644"/>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RAINFOREST-ALLIANCE.ORG   |</a:t>
            </a:r>
            <a:endParaRPr lang="en-US" dirty="0"/>
          </a:p>
        </p:txBody>
      </p:sp>
      <p:sp>
        <p:nvSpPr>
          <p:cNvPr id="6" name="Slide Number Placeholder 5"/>
          <p:cNvSpPr>
            <a:spLocks noGrp="1"/>
          </p:cNvSpPr>
          <p:nvPr>
            <p:ph type="sldNum" sz="quarter" idx="4"/>
          </p:nvPr>
        </p:nvSpPr>
        <p:spPr>
          <a:xfrm>
            <a:off x="92436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FED0-8066-C948-8AD7-F09ECE25FE3B}" type="slidenum">
              <a:rPr lang="en-US" smtClean="0"/>
              <a:t>‹#›</a:t>
            </a:fld>
            <a:endParaRPr lang="en-US" dirty="0"/>
          </a:p>
        </p:txBody>
      </p:sp>
      <p:pic>
        <p:nvPicPr>
          <p:cNvPr id="8" name="Picture 7">
            <a:extLst>
              <a:ext uri="{FF2B5EF4-FFF2-40B4-BE49-F238E27FC236}">
                <a16:creationId xmlns:a16="http://schemas.microsoft.com/office/drawing/2014/main" id="{C235127C-B3F7-544B-B818-43A6660A43D8}"/>
              </a:ext>
            </a:extLst>
          </p:cNvPr>
          <p:cNvPicPr>
            <a:picLocks noChangeAspect="1"/>
          </p:cNvPicPr>
          <p:nvPr userDrawn="1"/>
        </p:nvPicPr>
        <p:blipFill>
          <a:blip r:embed="rId26"/>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753492080"/>
      </p:ext>
    </p:extLst>
  </p:cSld>
  <p:clrMap bg1="lt1" tx1="dk1" bg2="lt2" tx2="dk2" accent1="accent1" accent2="accent2" accent3="accent3" accent4="accent4" accent5="accent5" accent6="accent6" hlink="hlink" folHlink="folHlink"/>
  <p:sldLayoutIdLst>
    <p:sldLayoutId id="2147483741" r:id="rId1"/>
    <p:sldLayoutId id="2147483730" r:id="rId2"/>
    <p:sldLayoutId id="2147483740" r:id="rId3"/>
    <p:sldLayoutId id="2147483673" r:id="rId4"/>
    <p:sldLayoutId id="2147483731" r:id="rId5"/>
    <p:sldLayoutId id="2147483739" r:id="rId6"/>
    <p:sldLayoutId id="2147483738" r:id="rId7"/>
    <p:sldLayoutId id="2147483737" r:id="rId8"/>
    <p:sldLayoutId id="2147483674" r:id="rId9"/>
    <p:sldLayoutId id="2147483686" r:id="rId10"/>
    <p:sldLayoutId id="2147483695" r:id="rId11"/>
    <p:sldLayoutId id="2147483687" r:id="rId12"/>
    <p:sldLayoutId id="2147483688" r:id="rId13"/>
    <p:sldLayoutId id="2147483685" r:id="rId14"/>
    <p:sldLayoutId id="2147483693" r:id="rId15"/>
    <p:sldLayoutId id="2147483697" r:id="rId16"/>
    <p:sldLayoutId id="2147483694" r:id="rId17"/>
    <p:sldLayoutId id="2147483689" r:id="rId18"/>
    <p:sldLayoutId id="2147483691" r:id="rId19"/>
    <p:sldLayoutId id="2147483692" r:id="rId20"/>
    <p:sldLayoutId id="2147483679" r:id="rId21"/>
    <p:sldLayoutId id="2147483698" r:id="rId22"/>
    <p:sldLayoutId id="2147483726" r:id="rId23"/>
    <p:sldLayoutId id="2147483743" r:id="rId24"/>
  </p:sldLayoutIdLst>
  <p:hf hdr="0"/>
  <p:txStyles>
    <p:titleStyle>
      <a:lvl1pPr algn="l" defTabSz="914400" rtl="0" eaLnBrk="1" latinLnBrk="0" hangingPunct="1">
        <a:lnSpc>
          <a:spcPct val="100000"/>
        </a:lnSpc>
        <a:spcBef>
          <a:spcPct val="0"/>
        </a:spcBef>
        <a:buNone/>
        <a:defRPr sz="320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png"/><Relationship Id="rId20" Type="http://schemas.openxmlformats.org/officeDocument/2006/relationships/image" Target="../media/image37.sv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image" Target="../media/image35.sv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4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7E4E-7717-3D43-9B66-E179BA09E6D7}"/>
              </a:ext>
            </a:extLst>
          </p:cNvPr>
          <p:cNvSpPr>
            <a:spLocks noGrp="1"/>
          </p:cNvSpPr>
          <p:nvPr>
            <p:ph type="ctrTitle"/>
          </p:nvPr>
        </p:nvSpPr>
        <p:spPr>
          <a:xfrm>
            <a:off x="681458" y="2642839"/>
            <a:ext cx="7316648" cy="2162752"/>
          </a:xfrm>
        </p:spPr>
        <p:txBody>
          <a:bodyPr/>
          <a:lstStyle/>
          <a:p>
            <a:r>
              <a:rPr lang="en-US" dirty="0">
                <a:latin typeface="MS Reference Sans Serif" panose="020B0604030504040204" pitchFamily="34" charset="0"/>
              </a:rPr>
              <a:t>Welcome to the RA SAS </a:t>
            </a:r>
            <a:r>
              <a:rPr lang="en-GB" dirty="0">
                <a:latin typeface="MS Reference Sans Serif" panose="020B0604030504040204" pitchFamily="34" charset="0"/>
              </a:rPr>
              <a:t>Chain of Custody</a:t>
            </a:r>
            <a:r>
              <a:rPr lang="en-US" dirty="0">
                <a:latin typeface="MS Reference Sans Serif" panose="020B0604030504040204" pitchFamily="34" charset="0"/>
              </a:rPr>
              <a:t> course</a:t>
            </a:r>
            <a:endParaRPr lang="en-US" dirty="0"/>
          </a:p>
        </p:txBody>
      </p:sp>
      <p:sp>
        <p:nvSpPr>
          <p:cNvPr id="3" name="Subtitle 2">
            <a:extLst>
              <a:ext uri="{FF2B5EF4-FFF2-40B4-BE49-F238E27FC236}">
                <a16:creationId xmlns:a16="http://schemas.microsoft.com/office/drawing/2014/main" id="{49ED4B13-8295-8344-AA57-9E7D5AF768DF}"/>
              </a:ext>
            </a:extLst>
          </p:cNvPr>
          <p:cNvSpPr>
            <a:spLocks noGrp="1"/>
          </p:cNvSpPr>
          <p:nvPr>
            <p:ph type="subTitle" idx="1"/>
          </p:nvPr>
        </p:nvSpPr>
        <p:spPr/>
        <p:txBody>
          <a:bodyPr/>
          <a:lstStyle/>
          <a:p>
            <a:r>
              <a:rPr lang="en-MY" b="1" dirty="0" err="1">
                <a:latin typeface="MS Reference Sans Serif" panose="020B0604030504040204" pitchFamily="34" charset="0"/>
              </a:rPr>
              <a:t>CoC</a:t>
            </a:r>
            <a:r>
              <a:rPr lang="en-MY" b="1" dirty="0">
                <a:latin typeface="MS Reference Sans Serif" panose="020B0604030504040204" pitchFamily="34" charset="0"/>
              </a:rPr>
              <a:t> Standard Exercises</a:t>
            </a:r>
            <a:endParaRPr lang="en-US" dirty="0"/>
          </a:p>
        </p:txBody>
      </p:sp>
      <p:sp>
        <p:nvSpPr>
          <p:cNvPr id="4" name="Text Placeholder 3">
            <a:extLst>
              <a:ext uri="{FF2B5EF4-FFF2-40B4-BE49-F238E27FC236}">
                <a16:creationId xmlns:a16="http://schemas.microsoft.com/office/drawing/2014/main" id="{C06C87E4-2235-DC49-AE59-6EAFF16963C3}"/>
              </a:ext>
            </a:extLst>
          </p:cNvPr>
          <p:cNvSpPr>
            <a:spLocks noGrp="1"/>
          </p:cNvSpPr>
          <p:nvPr>
            <p:ph type="body" sz="quarter" idx="13"/>
          </p:nvPr>
        </p:nvSpPr>
        <p:spPr/>
        <p:txBody>
          <a:bodyPr>
            <a:normAutofit/>
          </a:bodyPr>
          <a:lstStyle/>
          <a:p>
            <a:r>
              <a:rPr lang="en-US" dirty="0"/>
              <a:t>Date  |  Location  |  Details</a:t>
            </a:r>
          </a:p>
        </p:txBody>
      </p:sp>
    </p:spTree>
    <p:extLst>
      <p:ext uri="{BB962C8B-B14F-4D97-AF65-F5344CB8AC3E}">
        <p14:creationId xmlns:p14="http://schemas.microsoft.com/office/powerpoint/2010/main" val="513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14797" y="565472"/>
            <a:ext cx="9205913" cy="377825"/>
          </a:xfrm>
        </p:spPr>
        <p:txBody>
          <a:bodyPr>
            <a:normAutofit fontScale="90000"/>
          </a:bodyPr>
          <a:lstStyle/>
          <a:p>
            <a:r>
              <a:rPr lang="en-MY" dirty="0"/>
              <a:t>Exercise 2 &amp;3 Standard</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72161" y="1252502"/>
            <a:ext cx="10515600" cy="4752975"/>
          </a:xfrm>
        </p:spPr>
        <p:txBody>
          <a:bodyPr>
            <a:noAutofit/>
          </a:bodyPr>
          <a:lstStyle/>
          <a:p>
            <a:pPr marL="0" indent="0">
              <a:buNone/>
            </a:pPr>
            <a:r>
              <a:rPr lang="en-MY" dirty="0">
                <a:solidFill>
                  <a:schemeClr val="bg2">
                    <a:lumMod val="25000"/>
                  </a:schemeClr>
                </a:solidFill>
              </a:rPr>
              <a:t>Principle 1: </a:t>
            </a:r>
            <a:r>
              <a:rPr lang="en-MY" dirty="0" err="1">
                <a:solidFill>
                  <a:schemeClr val="bg2">
                    <a:lumMod val="25000"/>
                  </a:schemeClr>
                </a:solidFill>
              </a:rPr>
              <a:t>CoC</a:t>
            </a:r>
            <a:r>
              <a:rPr lang="en-MY" dirty="0">
                <a:solidFill>
                  <a:schemeClr val="bg2">
                    <a:lumMod val="25000"/>
                  </a:schemeClr>
                </a:solidFill>
              </a:rPr>
              <a:t> System</a:t>
            </a:r>
          </a:p>
          <a:p>
            <a:pPr marL="0" indent="0">
              <a:buNone/>
            </a:pPr>
            <a:r>
              <a:rPr lang="en-MY" dirty="0">
                <a:solidFill>
                  <a:schemeClr val="bg2">
                    <a:lumMod val="25000"/>
                  </a:schemeClr>
                </a:solidFill>
              </a:rPr>
              <a:t>Principle 2: Traceability System </a:t>
            </a:r>
            <a:endParaRPr lang="en-GB" dirty="0">
              <a:solidFill>
                <a:srgbClr val="91B11B"/>
              </a:solidFill>
            </a:endParaRPr>
          </a:p>
        </p:txBody>
      </p:sp>
      <p:sp>
        <p:nvSpPr>
          <p:cNvPr id="6" name="TextBox 5">
            <a:extLst>
              <a:ext uri="{FF2B5EF4-FFF2-40B4-BE49-F238E27FC236}">
                <a16:creationId xmlns:a16="http://schemas.microsoft.com/office/drawing/2014/main" id="{EC3B805E-0551-4685-A6E2-9D48183C23A2}"/>
              </a:ext>
            </a:extLst>
          </p:cNvPr>
          <p:cNvSpPr txBox="1"/>
          <p:nvPr/>
        </p:nvSpPr>
        <p:spPr>
          <a:xfrm>
            <a:off x="2529521" y="2489832"/>
            <a:ext cx="9091189" cy="1847813"/>
          </a:xfrm>
          <a:prstGeom prst="rect">
            <a:avLst/>
          </a:prstGeom>
          <a:solidFill>
            <a:srgbClr val="91B11B">
              <a:alpha val="50000"/>
            </a:srgbClr>
          </a:solidFill>
        </p:spPr>
        <p:txBody>
          <a:bodyPr wrap="square" rtlCol="0">
            <a:spAutoFit/>
          </a:bodyPr>
          <a:lstStyle/>
          <a:p>
            <a:r>
              <a:rPr lang="en-US" sz="2800" b="1" dirty="0">
                <a:solidFill>
                  <a:schemeClr val="bg1"/>
                </a:solidFill>
                <a:latin typeface="MS Reference Sans Serif" panose="020B0604030504040204" pitchFamily="34" charset="0"/>
              </a:rPr>
              <a:t>Exercise 2 &amp; 3 </a:t>
            </a:r>
          </a:p>
          <a:p>
            <a:endParaRPr lang="en-US" sz="2800" b="1" dirty="0">
              <a:solidFill>
                <a:schemeClr val="bg1"/>
              </a:solidFill>
              <a:latin typeface="MS Reference Sans Serif" panose="020B0604030504040204" pitchFamily="34" charset="0"/>
            </a:endParaRPr>
          </a:p>
          <a:p>
            <a:pPr>
              <a:lnSpc>
                <a:spcPct val="110000"/>
              </a:lnSpc>
            </a:pPr>
            <a:r>
              <a:rPr lang="en-US" sz="2800" kern="100" spc="-50" dirty="0">
                <a:solidFill>
                  <a:schemeClr val="bg1"/>
                </a:solidFill>
                <a:latin typeface="MS Reference Sans Serif" panose="020B0604030504040204" pitchFamily="34" charset="0"/>
              </a:rPr>
              <a:t>Apply the previous exercise to a scenario involving a processing or marketing operation.</a:t>
            </a:r>
          </a:p>
        </p:txBody>
      </p:sp>
      <p:pic>
        <p:nvPicPr>
          <p:cNvPr id="5" name="Graphic 4" descr="Gears">
            <a:extLst>
              <a:ext uri="{FF2B5EF4-FFF2-40B4-BE49-F238E27FC236}">
                <a16:creationId xmlns:a16="http://schemas.microsoft.com/office/drawing/2014/main" id="{C1EDCEC6-0955-4E49-8D80-6B845750C3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16087">
            <a:off x="782875" y="2515841"/>
            <a:ext cx="1530759" cy="1530759"/>
          </a:xfrm>
          <a:prstGeom prst="rect">
            <a:avLst/>
          </a:prstGeom>
        </p:spPr>
      </p:pic>
      <p:sp>
        <p:nvSpPr>
          <p:cNvPr id="7" name="TextBox 6">
            <a:extLst>
              <a:ext uri="{FF2B5EF4-FFF2-40B4-BE49-F238E27FC236}">
                <a16:creationId xmlns:a16="http://schemas.microsoft.com/office/drawing/2014/main" id="{51E4B97C-1E08-4BE1-9757-C440B59B7AD3}"/>
              </a:ext>
            </a:extLst>
          </p:cNvPr>
          <p:cNvSpPr txBox="1"/>
          <p:nvPr/>
        </p:nvSpPr>
        <p:spPr>
          <a:xfrm>
            <a:off x="2414797" y="4592624"/>
            <a:ext cx="9472403" cy="2246769"/>
          </a:xfrm>
          <a:prstGeom prst="rect">
            <a:avLst/>
          </a:prstGeom>
          <a:noFill/>
        </p:spPr>
        <p:txBody>
          <a:bodyPr wrap="square" rtlCol="0">
            <a:spAutoFit/>
          </a:bodyPr>
          <a:lstStyle/>
          <a:p>
            <a:r>
              <a:rPr lang="en-US" sz="2800" dirty="0">
                <a:latin typeface="MS Reference Sans Serif" panose="020B0604030504040204" pitchFamily="34" charset="0"/>
              </a:rPr>
              <a:t>Instructions</a:t>
            </a:r>
            <a:endParaRPr lang="en-US" sz="2800" b="1" dirty="0">
              <a:latin typeface="MS Reference Sans Serif" panose="020B0604030504040204" pitchFamily="34" charset="0"/>
            </a:endParaRPr>
          </a:p>
          <a:p>
            <a:r>
              <a:rPr lang="en-US" sz="2800" dirty="0">
                <a:latin typeface="MS Reference Sans Serif" panose="020B0604030504040204" pitchFamily="34" charset="0"/>
              </a:rPr>
              <a:t>In groups or individually, carry out the required activity. Share and compare results. You can see some correct options in the answer section.</a:t>
            </a:r>
          </a:p>
          <a:p>
            <a:endParaRPr lang="en-GB" sz="2800" dirty="0">
              <a:latin typeface="MS Reference Sans Serif" panose="020B0604030504040204" pitchFamily="34" charset="0"/>
            </a:endParaRPr>
          </a:p>
        </p:txBody>
      </p:sp>
    </p:spTree>
    <p:extLst>
      <p:ext uri="{BB962C8B-B14F-4D97-AF65-F5344CB8AC3E}">
        <p14:creationId xmlns:p14="http://schemas.microsoft.com/office/powerpoint/2010/main" val="79904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izza, indoor&#10;&#10;Description automatically generated">
            <a:extLst>
              <a:ext uri="{FF2B5EF4-FFF2-40B4-BE49-F238E27FC236}">
                <a16:creationId xmlns:a16="http://schemas.microsoft.com/office/drawing/2014/main" id="{4F56077D-52E8-45A1-9EF4-60CE54B02A4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4907" b="12531"/>
          <a:stretch/>
        </p:blipFill>
        <p:spPr>
          <a:xfrm>
            <a:off x="0" y="1158949"/>
            <a:ext cx="12192000" cy="5732088"/>
          </a:xfrm>
          <a:prstGeom prst="rect">
            <a:avLst/>
          </a:prstGeom>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56121" y="550981"/>
            <a:ext cx="9205913" cy="377825"/>
          </a:xfrm>
        </p:spPr>
        <p:txBody>
          <a:bodyPr>
            <a:normAutofit fontScale="90000"/>
          </a:bodyPr>
          <a:lstStyle/>
          <a:p>
            <a:r>
              <a:rPr lang="en-MY" dirty="0"/>
              <a:t>Standard</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95673" y="1158949"/>
            <a:ext cx="8022981" cy="3940963"/>
          </a:xfrm>
          <a:prstGeom prst="rect">
            <a:avLst/>
          </a:prstGeom>
          <a:noFill/>
        </p:spPr>
        <p:txBody>
          <a:bodyPr wrap="square" rtlCol="0">
            <a:spAutoFit/>
          </a:bodyPr>
          <a:lstStyle/>
          <a:p>
            <a:pPr>
              <a:buNone/>
            </a:pPr>
            <a:r>
              <a:rPr lang="en-US" sz="2800" b="1" dirty="0">
                <a:latin typeface="MS Reference Sans Serif" panose="020B0604030504040204" pitchFamily="34" charset="0"/>
              </a:rPr>
              <a:t>Exercise 2 &amp; 3</a:t>
            </a:r>
          </a:p>
          <a:p>
            <a:pPr>
              <a:buNone/>
            </a:pPr>
            <a:r>
              <a:rPr lang="en-US" sz="2800" b="1" dirty="0">
                <a:latin typeface="MS Reference Sans Serif" panose="020B0604030504040204" pitchFamily="34" charset="0"/>
              </a:rPr>
              <a:t>Identify a processing plant or marketing operation that you know well, where certified and non-certified products are received and processed (flower, banana or pineapple packing plant, tea marketing cooperative, coffee processing plant, etc.). That operation is the basis for carrying out this exercise: </a:t>
            </a:r>
          </a:p>
        </p:txBody>
      </p:sp>
    </p:spTree>
    <p:extLst>
      <p:ext uri="{BB962C8B-B14F-4D97-AF65-F5344CB8AC3E}">
        <p14:creationId xmlns:p14="http://schemas.microsoft.com/office/powerpoint/2010/main" val="382129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13590" y="595053"/>
            <a:ext cx="9205913" cy="377825"/>
          </a:xfrm>
        </p:spPr>
        <p:txBody>
          <a:bodyPr>
            <a:normAutofit fontScale="90000"/>
          </a:bodyPr>
          <a:lstStyle/>
          <a:p>
            <a:r>
              <a:rPr lang="en-MY" dirty="0"/>
              <a:t>Exercise 2 &amp; 3 Standard</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07069" y="1416148"/>
            <a:ext cx="9684931" cy="4524315"/>
          </a:xfrm>
          <a:prstGeom prst="rect">
            <a:avLst/>
          </a:prstGeom>
          <a:noFill/>
        </p:spPr>
        <p:txBody>
          <a:bodyPr wrap="square" rtlCol="0">
            <a:spAutoFit/>
          </a:bodyPr>
          <a:lstStyle/>
          <a:p>
            <a:pPr marL="342900" indent="-342900">
              <a:buFont typeface="+mj-lt"/>
              <a:buAutoNum type="arabicPeriod"/>
            </a:pPr>
            <a:r>
              <a:rPr lang="en-MY" dirty="0">
                <a:latin typeface="MS Reference Sans Serif" panose="020B0604030504040204" pitchFamily="34" charset="0"/>
              </a:rPr>
              <a:t>Describe the sites and processes involved from reception to the sale of the product. Prepare a flow chart showing critical points.</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Prepare a plan for auditing the requirements of this principle (sites to be checked, audit practices, documents to be reviewed, etc.).</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Prepare a questionnaire guide with questions for the personnel interviews to enable you to evaluate compliance with the seven criteria. </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Determine whether any of the criteria of this Principle could be deemed “Not Applicable”. Justify your answer.</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Present an example of a major non-conformity, a minor non-conformity and an observation for each criterion, where possible. Justify your answer.</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Prepare a list of documents that you will request during a desk audits.</a:t>
            </a:r>
          </a:p>
        </p:txBody>
      </p:sp>
    </p:spTree>
    <p:extLst>
      <p:ext uri="{BB962C8B-B14F-4D97-AF65-F5344CB8AC3E}">
        <p14:creationId xmlns:p14="http://schemas.microsoft.com/office/powerpoint/2010/main" val="223655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cao, Cocoa, Chocolate, Food, Kakao, Kakaobean, Bean">
            <a:extLst>
              <a:ext uri="{FF2B5EF4-FFF2-40B4-BE49-F238E27FC236}">
                <a16:creationId xmlns:a16="http://schemas.microsoft.com/office/drawing/2014/main" id="{3A4B0166-20E6-478A-8E6E-E5BEE112D8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23" b="4475"/>
          <a:stretch/>
        </p:blipFill>
        <p:spPr bwMode="auto">
          <a:xfrm>
            <a:off x="0" y="1214845"/>
            <a:ext cx="12192000" cy="5643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56121" y="608235"/>
            <a:ext cx="9205913" cy="377825"/>
          </a:xfrm>
        </p:spPr>
        <p:txBody>
          <a:bodyPr>
            <a:normAutofit fontScale="90000"/>
          </a:bodyPr>
          <a:lstStyle/>
          <a:p>
            <a:r>
              <a:rPr lang="en-MY" dirty="0"/>
              <a:t>Flow chart – cocoa processing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77775" y="1260109"/>
            <a:ext cx="7759976" cy="3539430"/>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4</a:t>
            </a:r>
          </a:p>
          <a:p>
            <a:pPr>
              <a:buNone/>
            </a:pPr>
            <a:r>
              <a:rPr lang="en-US" sz="2800" b="1" dirty="0">
                <a:solidFill>
                  <a:schemeClr val="bg1"/>
                </a:solidFill>
                <a:latin typeface="MS Reference Sans Serif" panose="020B0604030504040204" pitchFamily="34" charset="0"/>
              </a:rPr>
              <a:t>Refer to the flow chart for a cocoa processing plant that produces chocolate bars in the next slide. The plant processes certified and non-certified cocoa butter and cocoa paste and the end product is chocolate bars with 70% certified cocoa. </a:t>
            </a:r>
          </a:p>
        </p:txBody>
      </p:sp>
    </p:spTree>
    <p:extLst>
      <p:ext uri="{BB962C8B-B14F-4D97-AF65-F5344CB8AC3E}">
        <p14:creationId xmlns:p14="http://schemas.microsoft.com/office/powerpoint/2010/main" val="175881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13899" y="576479"/>
            <a:ext cx="9205913" cy="377825"/>
          </a:xfrm>
        </p:spPr>
        <p:txBody>
          <a:bodyPr>
            <a:normAutofit fontScale="90000"/>
          </a:bodyPr>
          <a:lstStyle/>
          <a:p>
            <a:r>
              <a:rPr lang="en-MY" dirty="0"/>
              <a:t>Exercise 4 Flow chart – cocoa processing </a:t>
            </a:r>
            <a:endParaRPr lang="en-GB" dirty="0"/>
          </a:p>
        </p:txBody>
      </p:sp>
      <p:sp>
        <p:nvSpPr>
          <p:cNvPr id="3" name="TextBox 2">
            <a:extLst>
              <a:ext uri="{FF2B5EF4-FFF2-40B4-BE49-F238E27FC236}">
                <a16:creationId xmlns:a16="http://schemas.microsoft.com/office/drawing/2014/main" id="{B4693C41-2AF9-4FEE-B452-C98B149CA7A5}"/>
              </a:ext>
            </a:extLst>
          </p:cNvPr>
          <p:cNvSpPr txBox="1"/>
          <p:nvPr/>
        </p:nvSpPr>
        <p:spPr>
          <a:xfrm>
            <a:off x="412524" y="1904351"/>
            <a:ext cx="2493818" cy="338554"/>
          </a:xfrm>
          <a:prstGeom prst="rect">
            <a:avLst/>
          </a:prstGeom>
          <a:noFill/>
        </p:spPr>
        <p:txBody>
          <a:bodyPr wrap="square" rtlCol="0">
            <a:spAutoFit/>
          </a:bodyPr>
          <a:lstStyle/>
          <a:p>
            <a:r>
              <a:rPr lang="en-MY" sz="1600" dirty="0">
                <a:latin typeface="MS Reference Sans Serif" panose="020B0604030504040204" pitchFamily="34" charset="0"/>
              </a:rPr>
              <a:t>Granulated sugar </a:t>
            </a:r>
            <a:endParaRPr lang="en-GB" sz="1600" dirty="0">
              <a:latin typeface="MS Reference Sans Serif" panose="020B0604030504040204" pitchFamily="34" charset="0"/>
            </a:endParaRPr>
          </a:p>
        </p:txBody>
      </p:sp>
      <p:pic>
        <p:nvPicPr>
          <p:cNvPr id="38" name="Picture 37" descr="A close up of a sign&#10;&#10;Description automatically generated">
            <a:extLst>
              <a:ext uri="{FF2B5EF4-FFF2-40B4-BE49-F238E27FC236}">
                <a16:creationId xmlns:a16="http://schemas.microsoft.com/office/drawing/2014/main" id="{9B90FC4E-B5FD-4DEC-B83D-DA51EF5B8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10" y="1346215"/>
            <a:ext cx="467467" cy="467467"/>
          </a:xfrm>
          <a:prstGeom prst="rect">
            <a:avLst/>
          </a:prstGeom>
        </p:spPr>
      </p:pic>
      <p:sp>
        <p:nvSpPr>
          <p:cNvPr id="39" name="TextBox 38">
            <a:extLst>
              <a:ext uri="{FF2B5EF4-FFF2-40B4-BE49-F238E27FC236}">
                <a16:creationId xmlns:a16="http://schemas.microsoft.com/office/drawing/2014/main" id="{188657B7-5D10-4ECA-A9CD-6348F56B9D71}"/>
              </a:ext>
            </a:extLst>
          </p:cNvPr>
          <p:cNvSpPr txBox="1"/>
          <p:nvPr/>
        </p:nvSpPr>
        <p:spPr>
          <a:xfrm>
            <a:off x="700671" y="3099810"/>
            <a:ext cx="2493818" cy="338554"/>
          </a:xfrm>
          <a:prstGeom prst="rect">
            <a:avLst/>
          </a:prstGeom>
          <a:noFill/>
        </p:spPr>
        <p:txBody>
          <a:bodyPr wrap="square" rtlCol="0">
            <a:spAutoFit/>
          </a:bodyPr>
          <a:lstStyle/>
          <a:p>
            <a:r>
              <a:rPr lang="en-MY" sz="1600" dirty="0">
                <a:latin typeface="MS Reference Sans Serif" panose="020B0604030504040204" pitchFamily="34" charset="0"/>
              </a:rPr>
              <a:t>Cocoa butter</a:t>
            </a:r>
            <a:endParaRPr lang="en-GB" sz="1600" dirty="0">
              <a:latin typeface="MS Reference Sans Serif" panose="020B0604030504040204" pitchFamily="34" charset="0"/>
            </a:endParaRPr>
          </a:p>
        </p:txBody>
      </p:sp>
      <p:sp>
        <p:nvSpPr>
          <p:cNvPr id="40" name="TextBox 39">
            <a:extLst>
              <a:ext uri="{FF2B5EF4-FFF2-40B4-BE49-F238E27FC236}">
                <a16:creationId xmlns:a16="http://schemas.microsoft.com/office/drawing/2014/main" id="{1BAB2D6A-12FE-4575-89B9-ABE7A320926F}"/>
              </a:ext>
            </a:extLst>
          </p:cNvPr>
          <p:cNvSpPr txBox="1"/>
          <p:nvPr/>
        </p:nvSpPr>
        <p:spPr>
          <a:xfrm>
            <a:off x="774271" y="4464546"/>
            <a:ext cx="2493818" cy="338554"/>
          </a:xfrm>
          <a:prstGeom prst="rect">
            <a:avLst/>
          </a:prstGeom>
          <a:noFill/>
        </p:spPr>
        <p:txBody>
          <a:bodyPr wrap="square" rtlCol="0">
            <a:spAutoFit/>
          </a:bodyPr>
          <a:lstStyle/>
          <a:p>
            <a:r>
              <a:rPr lang="en-MY" sz="1600" dirty="0">
                <a:latin typeface="MS Reference Sans Serif" panose="020B0604030504040204" pitchFamily="34" charset="0"/>
              </a:rPr>
              <a:t>Cocoa paste </a:t>
            </a:r>
            <a:endParaRPr lang="en-GB" sz="1600" dirty="0">
              <a:latin typeface="MS Reference Sans Serif" panose="020B0604030504040204" pitchFamily="34" charset="0"/>
            </a:endParaRPr>
          </a:p>
        </p:txBody>
      </p:sp>
      <p:pic>
        <p:nvPicPr>
          <p:cNvPr id="42" name="Picture 41" descr="A close up of a sign&#10;&#10;Description automatically generated">
            <a:extLst>
              <a:ext uri="{FF2B5EF4-FFF2-40B4-BE49-F238E27FC236}">
                <a16:creationId xmlns:a16="http://schemas.microsoft.com/office/drawing/2014/main" id="{643715EB-75CD-4851-B2BD-17F68AFEB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10" y="2611471"/>
            <a:ext cx="513639" cy="513639"/>
          </a:xfrm>
          <a:prstGeom prst="rect">
            <a:avLst/>
          </a:prstGeom>
        </p:spPr>
      </p:pic>
      <p:pic>
        <p:nvPicPr>
          <p:cNvPr id="44" name="Picture 43" descr="A close up of a sign&#10;&#10;Description automatically generated">
            <a:extLst>
              <a:ext uri="{FF2B5EF4-FFF2-40B4-BE49-F238E27FC236}">
                <a16:creationId xmlns:a16="http://schemas.microsoft.com/office/drawing/2014/main" id="{C030EEBE-1A46-4EDD-A634-28FB2E23F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427" y="3888510"/>
            <a:ext cx="513639" cy="513639"/>
          </a:xfrm>
          <a:prstGeom prst="rect">
            <a:avLst/>
          </a:prstGeom>
        </p:spPr>
      </p:pic>
      <p:cxnSp>
        <p:nvCxnSpPr>
          <p:cNvPr id="48" name="Straight Arrow Connector 47">
            <a:extLst>
              <a:ext uri="{FF2B5EF4-FFF2-40B4-BE49-F238E27FC236}">
                <a16:creationId xmlns:a16="http://schemas.microsoft.com/office/drawing/2014/main" id="{D4EEC68F-211D-4E21-80A4-E27D14743BA6}"/>
              </a:ext>
            </a:extLst>
          </p:cNvPr>
          <p:cNvCxnSpPr>
            <a:endCxn id="3" idx="3"/>
          </p:cNvCxnSpPr>
          <p:nvPr/>
        </p:nvCxnSpPr>
        <p:spPr>
          <a:xfrm>
            <a:off x="2358294" y="2073628"/>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58DB0D-1912-4818-8E1C-B29832D82977}"/>
              </a:ext>
            </a:extLst>
          </p:cNvPr>
          <p:cNvCxnSpPr>
            <a:cxnSpLocks/>
          </p:cNvCxnSpPr>
          <p:nvPr/>
        </p:nvCxnSpPr>
        <p:spPr>
          <a:xfrm>
            <a:off x="2207083" y="3052202"/>
            <a:ext cx="548048" cy="304681"/>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FCC5FFD-5C10-42B2-B205-EB20DB8DB107}"/>
              </a:ext>
            </a:extLst>
          </p:cNvPr>
          <p:cNvCxnSpPr>
            <a:cxnSpLocks/>
          </p:cNvCxnSpPr>
          <p:nvPr/>
        </p:nvCxnSpPr>
        <p:spPr>
          <a:xfrm flipV="1">
            <a:off x="2293841" y="4133259"/>
            <a:ext cx="548048" cy="251034"/>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2C9CC6D-9D04-4C3F-8678-1C22B64C2717}"/>
              </a:ext>
            </a:extLst>
          </p:cNvPr>
          <p:cNvSpPr txBox="1"/>
          <p:nvPr/>
        </p:nvSpPr>
        <p:spPr>
          <a:xfrm>
            <a:off x="3102406" y="1980486"/>
            <a:ext cx="2493818" cy="338554"/>
          </a:xfrm>
          <a:prstGeom prst="rect">
            <a:avLst/>
          </a:prstGeom>
          <a:noFill/>
        </p:spPr>
        <p:txBody>
          <a:bodyPr wrap="square" rtlCol="0">
            <a:spAutoFit/>
          </a:bodyPr>
          <a:lstStyle/>
          <a:p>
            <a:r>
              <a:rPr lang="en-MY" sz="1600" dirty="0">
                <a:latin typeface="MS Reference Sans Serif" panose="020B0604030504040204" pitchFamily="34" charset="0"/>
              </a:rPr>
              <a:t>Milling machine </a:t>
            </a:r>
            <a:endParaRPr lang="en-GB" sz="1600" dirty="0">
              <a:latin typeface="MS Reference Sans Serif" panose="020B0604030504040204" pitchFamily="34" charset="0"/>
            </a:endParaRPr>
          </a:p>
        </p:txBody>
      </p:sp>
      <p:pic>
        <p:nvPicPr>
          <p:cNvPr id="53" name="Picture 52" descr="A close up of a logo&#10;&#10;Description automatically generated">
            <a:extLst>
              <a:ext uri="{FF2B5EF4-FFF2-40B4-BE49-F238E27FC236}">
                <a16:creationId xmlns:a16="http://schemas.microsoft.com/office/drawing/2014/main" id="{F9F8A890-5F3B-4EBB-B9D7-79B8C55633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0698" y="1323128"/>
            <a:ext cx="513640" cy="513640"/>
          </a:xfrm>
          <a:prstGeom prst="rect">
            <a:avLst/>
          </a:prstGeom>
        </p:spPr>
      </p:pic>
      <p:sp>
        <p:nvSpPr>
          <p:cNvPr id="57" name="TextBox 56">
            <a:extLst>
              <a:ext uri="{FF2B5EF4-FFF2-40B4-BE49-F238E27FC236}">
                <a16:creationId xmlns:a16="http://schemas.microsoft.com/office/drawing/2014/main" id="{E1C499B2-9554-4F07-B60B-8265C0B10226}"/>
              </a:ext>
            </a:extLst>
          </p:cNvPr>
          <p:cNvSpPr txBox="1"/>
          <p:nvPr/>
        </p:nvSpPr>
        <p:spPr>
          <a:xfrm>
            <a:off x="2840055" y="3590023"/>
            <a:ext cx="2493818" cy="338554"/>
          </a:xfrm>
          <a:prstGeom prst="rect">
            <a:avLst/>
          </a:prstGeom>
          <a:noFill/>
        </p:spPr>
        <p:txBody>
          <a:bodyPr wrap="square" rtlCol="0">
            <a:spAutoFit/>
          </a:bodyPr>
          <a:lstStyle/>
          <a:p>
            <a:r>
              <a:rPr lang="en-MY" sz="1600" dirty="0">
                <a:latin typeface="MS Reference Sans Serif" panose="020B0604030504040204" pitchFamily="34" charset="0"/>
              </a:rPr>
              <a:t>Melting container </a:t>
            </a:r>
            <a:endParaRPr lang="en-GB" sz="1600" dirty="0">
              <a:latin typeface="MS Reference Sans Serif" panose="020B0604030504040204" pitchFamily="34" charset="0"/>
            </a:endParaRPr>
          </a:p>
        </p:txBody>
      </p:sp>
      <p:pic>
        <p:nvPicPr>
          <p:cNvPr id="59" name="Picture 58" descr="A close up of a logo&#10;&#10;Description automatically generated">
            <a:extLst>
              <a:ext uri="{FF2B5EF4-FFF2-40B4-BE49-F238E27FC236}">
                <a16:creationId xmlns:a16="http://schemas.microsoft.com/office/drawing/2014/main" id="{17F1927C-261C-47E9-A34E-ADCD359DDC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540" y="3141845"/>
            <a:ext cx="548048" cy="548048"/>
          </a:xfrm>
          <a:prstGeom prst="rect">
            <a:avLst/>
          </a:prstGeom>
        </p:spPr>
      </p:pic>
      <p:cxnSp>
        <p:nvCxnSpPr>
          <p:cNvPr id="60" name="Straight Arrow Connector 59">
            <a:extLst>
              <a:ext uri="{FF2B5EF4-FFF2-40B4-BE49-F238E27FC236}">
                <a16:creationId xmlns:a16="http://schemas.microsoft.com/office/drawing/2014/main" id="{67BDB991-24D3-4BD9-B411-3564171F584E}"/>
              </a:ext>
            </a:extLst>
          </p:cNvPr>
          <p:cNvCxnSpPr>
            <a:cxnSpLocks/>
          </p:cNvCxnSpPr>
          <p:nvPr/>
        </p:nvCxnSpPr>
        <p:spPr>
          <a:xfrm>
            <a:off x="4935912" y="2214142"/>
            <a:ext cx="548048" cy="304681"/>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F02C76D-26C1-4A36-9E43-97CB957D05D9}"/>
              </a:ext>
            </a:extLst>
          </p:cNvPr>
          <p:cNvCxnSpPr>
            <a:cxnSpLocks/>
          </p:cNvCxnSpPr>
          <p:nvPr/>
        </p:nvCxnSpPr>
        <p:spPr>
          <a:xfrm flipV="1">
            <a:off x="4904052" y="3406467"/>
            <a:ext cx="548048" cy="251034"/>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4EBEC63-C598-4014-A450-3C00D5E78915}"/>
              </a:ext>
            </a:extLst>
          </p:cNvPr>
          <p:cNvSpPr txBox="1"/>
          <p:nvPr/>
        </p:nvSpPr>
        <p:spPr>
          <a:xfrm>
            <a:off x="5523286" y="3141844"/>
            <a:ext cx="829175" cy="338554"/>
          </a:xfrm>
          <a:prstGeom prst="rect">
            <a:avLst/>
          </a:prstGeom>
          <a:noFill/>
        </p:spPr>
        <p:txBody>
          <a:bodyPr wrap="square" rtlCol="0">
            <a:spAutoFit/>
          </a:bodyPr>
          <a:lstStyle/>
          <a:p>
            <a:r>
              <a:rPr lang="en-MY" sz="1600" dirty="0">
                <a:latin typeface="MS Reference Sans Serif" panose="020B0604030504040204" pitchFamily="34" charset="0"/>
              </a:rPr>
              <a:t>Mixer</a:t>
            </a:r>
            <a:endParaRPr lang="en-GB" sz="1600" dirty="0">
              <a:latin typeface="MS Reference Sans Serif" panose="020B0604030504040204" pitchFamily="34" charset="0"/>
            </a:endParaRPr>
          </a:p>
        </p:txBody>
      </p:sp>
      <p:pic>
        <p:nvPicPr>
          <p:cNvPr id="64" name="Picture 63" descr="A close up of a sign&#10;&#10;Description automatically generated">
            <a:extLst>
              <a:ext uri="{FF2B5EF4-FFF2-40B4-BE49-F238E27FC236}">
                <a16:creationId xmlns:a16="http://schemas.microsoft.com/office/drawing/2014/main" id="{DF4C7172-D2DF-428B-BD4F-F69E7A898A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7837" y="2525504"/>
            <a:ext cx="557146" cy="557146"/>
          </a:xfrm>
          <a:prstGeom prst="rect">
            <a:avLst/>
          </a:prstGeom>
        </p:spPr>
      </p:pic>
      <p:cxnSp>
        <p:nvCxnSpPr>
          <p:cNvPr id="65" name="Straight Arrow Connector 64">
            <a:extLst>
              <a:ext uri="{FF2B5EF4-FFF2-40B4-BE49-F238E27FC236}">
                <a16:creationId xmlns:a16="http://schemas.microsoft.com/office/drawing/2014/main" id="{71A54962-5523-4BDC-8896-E37C3987E9D0}"/>
              </a:ext>
            </a:extLst>
          </p:cNvPr>
          <p:cNvCxnSpPr>
            <a:cxnSpLocks/>
          </p:cNvCxnSpPr>
          <p:nvPr/>
        </p:nvCxnSpPr>
        <p:spPr>
          <a:xfrm flipV="1">
            <a:off x="6468261" y="2397891"/>
            <a:ext cx="484671" cy="21358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412A98A-DDCB-48D0-B662-246195AE2F08}"/>
              </a:ext>
            </a:extLst>
          </p:cNvPr>
          <p:cNvCxnSpPr>
            <a:cxnSpLocks/>
          </p:cNvCxnSpPr>
          <p:nvPr/>
        </p:nvCxnSpPr>
        <p:spPr>
          <a:xfrm flipH="1">
            <a:off x="6409286" y="3356883"/>
            <a:ext cx="546071"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7F7884E-8265-4A14-AD75-3E353181040A}"/>
              </a:ext>
            </a:extLst>
          </p:cNvPr>
          <p:cNvSpPr txBox="1"/>
          <p:nvPr/>
        </p:nvSpPr>
        <p:spPr>
          <a:xfrm>
            <a:off x="7102491" y="2197205"/>
            <a:ext cx="2073055" cy="338526"/>
          </a:xfrm>
          <a:prstGeom prst="rect">
            <a:avLst/>
          </a:prstGeom>
          <a:noFill/>
        </p:spPr>
        <p:txBody>
          <a:bodyPr wrap="square" rtlCol="0">
            <a:spAutoFit/>
          </a:bodyPr>
          <a:lstStyle/>
          <a:p>
            <a:r>
              <a:rPr lang="en-MY" sz="1600" dirty="0">
                <a:latin typeface="MS Reference Sans Serif" panose="020B0604030504040204" pitchFamily="34" charset="0"/>
              </a:rPr>
              <a:t>Filtering machine </a:t>
            </a:r>
            <a:endParaRPr lang="en-GB" sz="1600" dirty="0">
              <a:latin typeface="MS Reference Sans Serif" panose="020B0604030504040204" pitchFamily="34" charset="0"/>
            </a:endParaRPr>
          </a:p>
        </p:txBody>
      </p:sp>
      <p:cxnSp>
        <p:nvCxnSpPr>
          <p:cNvPr id="69" name="Straight Arrow Connector 68">
            <a:extLst>
              <a:ext uri="{FF2B5EF4-FFF2-40B4-BE49-F238E27FC236}">
                <a16:creationId xmlns:a16="http://schemas.microsoft.com/office/drawing/2014/main" id="{3345CA3B-F70D-48A7-AB89-901DEC1DFAAC}"/>
              </a:ext>
            </a:extLst>
          </p:cNvPr>
          <p:cNvCxnSpPr/>
          <p:nvPr/>
        </p:nvCxnSpPr>
        <p:spPr>
          <a:xfrm>
            <a:off x="9336744" y="2319040"/>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CD9AF08-7DCE-4527-9FF1-F4B78DB076F9}"/>
              </a:ext>
            </a:extLst>
          </p:cNvPr>
          <p:cNvSpPr txBox="1"/>
          <p:nvPr/>
        </p:nvSpPr>
        <p:spPr>
          <a:xfrm>
            <a:off x="10179063" y="2180297"/>
            <a:ext cx="2073055" cy="338526"/>
          </a:xfrm>
          <a:prstGeom prst="rect">
            <a:avLst/>
          </a:prstGeom>
          <a:noFill/>
        </p:spPr>
        <p:txBody>
          <a:bodyPr wrap="square" rtlCol="0">
            <a:spAutoFit/>
          </a:bodyPr>
          <a:lstStyle/>
          <a:p>
            <a:r>
              <a:rPr lang="en-MY" sz="1600" dirty="0">
                <a:latin typeface="MS Reference Sans Serif" panose="020B0604030504040204" pitchFamily="34" charset="0"/>
              </a:rPr>
              <a:t>Storage tank </a:t>
            </a:r>
            <a:endParaRPr lang="en-GB" sz="1600" dirty="0">
              <a:latin typeface="MS Reference Sans Serif" panose="020B0604030504040204" pitchFamily="34" charset="0"/>
            </a:endParaRPr>
          </a:p>
        </p:txBody>
      </p:sp>
      <p:sp>
        <p:nvSpPr>
          <p:cNvPr id="71" name="TextBox 70">
            <a:extLst>
              <a:ext uri="{FF2B5EF4-FFF2-40B4-BE49-F238E27FC236}">
                <a16:creationId xmlns:a16="http://schemas.microsoft.com/office/drawing/2014/main" id="{EA51D009-C735-4298-8CCC-EFFA70F42F25}"/>
              </a:ext>
            </a:extLst>
          </p:cNvPr>
          <p:cNvSpPr txBox="1"/>
          <p:nvPr/>
        </p:nvSpPr>
        <p:spPr>
          <a:xfrm>
            <a:off x="7068913" y="3183748"/>
            <a:ext cx="2073055" cy="830997"/>
          </a:xfrm>
          <a:prstGeom prst="rect">
            <a:avLst/>
          </a:prstGeom>
          <a:noFill/>
        </p:spPr>
        <p:txBody>
          <a:bodyPr wrap="square" rtlCol="0">
            <a:spAutoFit/>
          </a:bodyPr>
          <a:lstStyle/>
          <a:p>
            <a:r>
              <a:rPr lang="en-MY" sz="1600" dirty="0">
                <a:latin typeface="MS Reference Sans Serif" panose="020B0604030504040204" pitchFamily="34" charset="0"/>
              </a:rPr>
              <a:t>Milk, flavourings, powdered milk, cocoa powder </a:t>
            </a:r>
            <a:endParaRPr lang="en-GB" sz="1600" dirty="0">
              <a:latin typeface="MS Reference Sans Serif" panose="020B0604030504040204" pitchFamily="34" charset="0"/>
            </a:endParaRPr>
          </a:p>
        </p:txBody>
      </p:sp>
      <p:sp>
        <p:nvSpPr>
          <p:cNvPr id="72" name="TextBox 71">
            <a:extLst>
              <a:ext uri="{FF2B5EF4-FFF2-40B4-BE49-F238E27FC236}">
                <a16:creationId xmlns:a16="http://schemas.microsoft.com/office/drawing/2014/main" id="{2A60E399-F287-432F-B0A8-47923B50CCEA}"/>
              </a:ext>
            </a:extLst>
          </p:cNvPr>
          <p:cNvSpPr txBox="1"/>
          <p:nvPr/>
        </p:nvSpPr>
        <p:spPr>
          <a:xfrm>
            <a:off x="10148952" y="3520630"/>
            <a:ext cx="2073055" cy="338526"/>
          </a:xfrm>
          <a:prstGeom prst="rect">
            <a:avLst/>
          </a:prstGeom>
          <a:noFill/>
        </p:spPr>
        <p:txBody>
          <a:bodyPr wrap="square" rtlCol="0">
            <a:spAutoFit/>
          </a:bodyPr>
          <a:lstStyle/>
          <a:p>
            <a:r>
              <a:rPr lang="en-MY" sz="1600" dirty="0">
                <a:latin typeface="MS Reference Sans Serif" panose="020B0604030504040204" pitchFamily="34" charset="0"/>
              </a:rPr>
              <a:t>Filling machine </a:t>
            </a:r>
            <a:endParaRPr lang="en-GB" sz="1600" dirty="0">
              <a:latin typeface="MS Reference Sans Serif" panose="020B0604030504040204" pitchFamily="34" charset="0"/>
            </a:endParaRPr>
          </a:p>
        </p:txBody>
      </p:sp>
      <p:sp>
        <p:nvSpPr>
          <p:cNvPr id="73" name="TextBox 72">
            <a:extLst>
              <a:ext uri="{FF2B5EF4-FFF2-40B4-BE49-F238E27FC236}">
                <a16:creationId xmlns:a16="http://schemas.microsoft.com/office/drawing/2014/main" id="{3115ECC8-1A71-4324-B4B8-21FB90423C27}"/>
              </a:ext>
            </a:extLst>
          </p:cNvPr>
          <p:cNvSpPr txBox="1"/>
          <p:nvPr/>
        </p:nvSpPr>
        <p:spPr>
          <a:xfrm>
            <a:off x="7537713" y="4736457"/>
            <a:ext cx="2073055" cy="584775"/>
          </a:xfrm>
          <a:prstGeom prst="rect">
            <a:avLst/>
          </a:prstGeom>
          <a:noFill/>
        </p:spPr>
        <p:txBody>
          <a:bodyPr wrap="square" rtlCol="0">
            <a:spAutoFit/>
          </a:bodyPr>
          <a:lstStyle/>
          <a:p>
            <a:pPr algn="ctr"/>
            <a:r>
              <a:rPr lang="en-MY" sz="1600" dirty="0">
                <a:latin typeface="MS Reference Sans Serif" panose="020B0604030504040204" pitchFamily="34" charset="0"/>
              </a:rPr>
              <a:t>Rapid cooling cabinet </a:t>
            </a:r>
            <a:endParaRPr lang="en-GB" sz="1600" dirty="0">
              <a:latin typeface="MS Reference Sans Serif" panose="020B0604030504040204" pitchFamily="34" charset="0"/>
            </a:endParaRPr>
          </a:p>
        </p:txBody>
      </p:sp>
      <p:sp>
        <p:nvSpPr>
          <p:cNvPr id="74" name="TextBox 73">
            <a:extLst>
              <a:ext uri="{FF2B5EF4-FFF2-40B4-BE49-F238E27FC236}">
                <a16:creationId xmlns:a16="http://schemas.microsoft.com/office/drawing/2014/main" id="{1EDA2268-DABF-42BF-A4A2-5DEB7F0BCA9F}"/>
              </a:ext>
            </a:extLst>
          </p:cNvPr>
          <p:cNvSpPr txBox="1"/>
          <p:nvPr/>
        </p:nvSpPr>
        <p:spPr>
          <a:xfrm>
            <a:off x="10291077" y="4770686"/>
            <a:ext cx="2073055" cy="338526"/>
          </a:xfrm>
          <a:prstGeom prst="rect">
            <a:avLst/>
          </a:prstGeom>
          <a:noFill/>
        </p:spPr>
        <p:txBody>
          <a:bodyPr wrap="square" rtlCol="0">
            <a:spAutoFit/>
          </a:bodyPr>
          <a:lstStyle/>
          <a:p>
            <a:r>
              <a:rPr lang="en-MY" sz="1600" dirty="0">
                <a:latin typeface="MS Reference Sans Serif" panose="020B0604030504040204" pitchFamily="34" charset="0"/>
              </a:rPr>
              <a:t>Conveyor belt </a:t>
            </a:r>
            <a:endParaRPr lang="en-GB" sz="1600" dirty="0">
              <a:latin typeface="MS Reference Sans Serif" panose="020B0604030504040204" pitchFamily="34" charset="0"/>
            </a:endParaRPr>
          </a:p>
        </p:txBody>
      </p:sp>
      <p:sp>
        <p:nvSpPr>
          <p:cNvPr id="81" name="TextBox 80">
            <a:extLst>
              <a:ext uri="{FF2B5EF4-FFF2-40B4-BE49-F238E27FC236}">
                <a16:creationId xmlns:a16="http://schemas.microsoft.com/office/drawing/2014/main" id="{A7E761CC-514A-4850-9D47-FEFA75C28193}"/>
              </a:ext>
            </a:extLst>
          </p:cNvPr>
          <p:cNvSpPr txBox="1"/>
          <p:nvPr/>
        </p:nvSpPr>
        <p:spPr>
          <a:xfrm>
            <a:off x="4749398" y="4756115"/>
            <a:ext cx="2073055" cy="338554"/>
          </a:xfrm>
          <a:prstGeom prst="rect">
            <a:avLst/>
          </a:prstGeom>
          <a:noFill/>
        </p:spPr>
        <p:txBody>
          <a:bodyPr wrap="square" rtlCol="0">
            <a:spAutoFit/>
          </a:bodyPr>
          <a:lstStyle/>
          <a:p>
            <a:pPr algn="ctr"/>
            <a:r>
              <a:rPr lang="en-MY" sz="1600" dirty="0">
                <a:latin typeface="MS Reference Sans Serif" panose="020B0604030504040204" pitchFamily="34" charset="0"/>
              </a:rPr>
              <a:t>Package machine </a:t>
            </a:r>
            <a:endParaRPr lang="en-GB" sz="1600" dirty="0">
              <a:latin typeface="MS Reference Sans Serif" panose="020B0604030504040204" pitchFamily="34" charset="0"/>
            </a:endParaRPr>
          </a:p>
        </p:txBody>
      </p:sp>
      <p:cxnSp>
        <p:nvCxnSpPr>
          <p:cNvPr id="82" name="Straight Arrow Connector 81">
            <a:extLst>
              <a:ext uri="{FF2B5EF4-FFF2-40B4-BE49-F238E27FC236}">
                <a16:creationId xmlns:a16="http://schemas.microsoft.com/office/drawing/2014/main" id="{A5989BEB-951D-463E-AD69-243EB6C0CE5D}"/>
              </a:ext>
            </a:extLst>
          </p:cNvPr>
          <p:cNvCxnSpPr>
            <a:cxnSpLocks/>
          </p:cNvCxnSpPr>
          <p:nvPr/>
        </p:nvCxnSpPr>
        <p:spPr>
          <a:xfrm>
            <a:off x="11056135" y="2535731"/>
            <a:ext cx="0" cy="47772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27F4532-970C-444C-A285-C9D8BFA1CD3E}"/>
              </a:ext>
            </a:extLst>
          </p:cNvPr>
          <p:cNvCxnSpPr>
            <a:cxnSpLocks/>
          </p:cNvCxnSpPr>
          <p:nvPr/>
        </p:nvCxnSpPr>
        <p:spPr>
          <a:xfrm>
            <a:off x="11056135" y="3874129"/>
            <a:ext cx="0" cy="47772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7450EE4-D8E8-4519-B801-E68E7AF9A104}"/>
              </a:ext>
            </a:extLst>
          </p:cNvPr>
          <p:cNvCxnSpPr>
            <a:cxnSpLocks/>
          </p:cNvCxnSpPr>
          <p:nvPr/>
        </p:nvCxnSpPr>
        <p:spPr>
          <a:xfrm flipH="1">
            <a:off x="9632992" y="4939949"/>
            <a:ext cx="546071"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BC8C11E-BA00-4283-9E95-F58CD9E83E39}"/>
              </a:ext>
            </a:extLst>
          </p:cNvPr>
          <p:cNvCxnSpPr>
            <a:cxnSpLocks/>
          </p:cNvCxnSpPr>
          <p:nvPr/>
        </p:nvCxnSpPr>
        <p:spPr>
          <a:xfrm flipH="1">
            <a:off x="7068913" y="4895033"/>
            <a:ext cx="546071"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2781AE9-CF2E-48E7-BAC5-638F0BB8CE6C}"/>
              </a:ext>
            </a:extLst>
          </p:cNvPr>
          <p:cNvSpPr txBox="1"/>
          <p:nvPr/>
        </p:nvSpPr>
        <p:spPr>
          <a:xfrm>
            <a:off x="4749398" y="6128389"/>
            <a:ext cx="2073055" cy="338554"/>
          </a:xfrm>
          <a:prstGeom prst="rect">
            <a:avLst/>
          </a:prstGeom>
          <a:noFill/>
        </p:spPr>
        <p:txBody>
          <a:bodyPr wrap="square" rtlCol="0">
            <a:spAutoFit/>
          </a:bodyPr>
          <a:lstStyle/>
          <a:p>
            <a:pPr algn="ctr"/>
            <a:r>
              <a:rPr lang="en-MY" sz="1600" dirty="0">
                <a:latin typeface="MS Reference Sans Serif" panose="020B0604030504040204" pitchFamily="34" charset="0"/>
              </a:rPr>
              <a:t>Cold storage </a:t>
            </a:r>
            <a:endParaRPr lang="en-GB" sz="1600" dirty="0">
              <a:latin typeface="MS Reference Sans Serif" panose="020B0604030504040204" pitchFamily="34" charset="0"/>
            </a:endParaRPr>
          </a:p>
        </p:txBody>
      </p:sp>
      <p:sp>
        <p:nvSpPr>
          <p:cNvPr id="88" name="TextBox 87">
            <a:extLst>
              <a:ext uri="{FF2B5EF4-FFF2-40B4-BE49-F238E27FC236}">
                <a16:creationId xmlns:a16="http://schemas.microsoft.com/office/drawing/2014/main" id="{169EF988-7AA6-48D2-9235-2ED6EA2B133F}"/>
              </a:ext>
            </a:extLst>
          </p:cNvPr>
          <p:cNvSpPr txBox="1"/>
          <p:nvPr/>
        </p:nvSpPr>
        <p:spPr>
          <a:xfrm>
            <a:off x="7537712" y="6130792"/>
            <a:ext cx="2073055" cy="338554"/>
          </a:xfrm>
          <a:prstGeom prst="rect">
            <a:avLst/>
          </a:prstGeom>
          <a:noFill/>
        </p:spPr>
        <p:txBody>
          <a:bodyPr wrap="square" rtlCol="0">
            <a:spAutoFit/>
          </a:bodyPr>
          <a:lstStyle/>
          <a:p>
            <a:pPr algn="ctr"/>
            <a:r>
              <a:rPr lang="en-MY" sz="1600" dirty="0">
                <a:latin typeface="MS Reference Sans Serif" panose="020B0604030504040204" pitchFamily="34" charset="0"/>
              </a:rPr>
              <a:t>Sales office </a:t>
            </a:r>
            <a:endParaRPr lang="en-GB" sz="1600" dirty="0">
              <a:latin typeface="MS Reference Sans Serif" panose="020B0604030504040204" pitchFamily="34" charset="0"/>
            </a:endParaRPr>
          </a:p>
        </p:txBody>
      </p:sp>
      <p:sp>
        <p:nvSpPr>
          <p:cNvPr id="89" name="TextBox 88">
            <a:extLst>
              <a:ext uri="{FF2B5EF4-FFF2-40B4-BE49-F238E27FC236}">
                <a16:creationId xmlns:a16="http://schemas.microsoft.com/office/drawing/2014/main" id="{C24E64BA-BFBF-4E83-B1E7-F2BC63F3A42D}"/>
              </a:ext>
            </a:extLst>
          </p:cNvPr>
          <p:cNvSpPr txBox="1"/>
          <p:nvPr/>
        </p:nvSpPr>
        <p:spPr>
          <a:xfrm>
            <a:off x="10118945" y="6128389"/>
            <a:ext cx="2073055" cy="338554"/>
          </a:xfrm>
          <a:prstGeom prst="rect">
            <a:avLst/>
          </a:prstGeom>
          <a:noFill/>
        </p:spPr>
        <p:txBody>
          <a:bodyPr wrap="square" rtlCol="0">
            <a:spAutoFit/>
          </a:bodyPr>
          <a:lstStyle/>
          <a:p>
            <a:pPr algn="ctr"/>
            <a:r>
              <a:rPr lang="en-MY" sz="1600" dirty="0">
                <a:latin typeface="MS Reference Sans Serif" panose="020B0604030504040204" pitchFamily="34" charset="0"/>
              </a:rPr>
              <a:t>Marketers</a:t>
            </a:r>
            <a:endParaRPr lang="en-GB" sz="1600" dirty="0">
              <a:latin typeface="MS Reference Sans Serif" panose="020B0604030504040204" pitchFamily="34" charset="0"/>
            </a:endParaRPr>
          </a:p>
        </p:txBody>
      </p:sp>
      <p:cxnSp>
        <p:nvCxnSpPr>
          <p:cNvPr id="90" name="Straight Arrow Connector 89">
            <a:extLst>
              <a:ext uri="{FF2B5EF4-FFF2-40B4-BE49-F238E27FC236}">
                <a16:creationId xmlns:a16="http://schemas.microsoft.com/office/drawing/2014/main" id="{89997B54-1AEE-4980-AE46-9D5D3FEDD5C0}"/>
              </a:ext>
            </a:extLst>
          </p:cNvPr>
          <p:cNvCxnSpPr>
            <a:cxnSpLocks/>
          </p:cNvCxnSpPr>
          <p:nvPr/>
        </p:nvCxnSpPr>
        <p:spPr>
          <a:xfrm>
            <a:off x="5785925" y="5109212"/>
            <a:ext cx="0" cy="47772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5AEA996-59D1-4E32-AC87-5666EEEFDE5D}"/>
              </a:ext>
            </a:extLst>
          </p:cNvPr>
          <p:cNvCxnSpPr/>
          <p:nvPr/>
        </p:nvCxnSpPr>
        <p:spPr>
          <a:xfrm>
            <a:off x="7126067" y="6297666"/>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68612C4-9034-4423-B356-95BD36BDC999}"/>
              </a:ext>
            </a:extLst>
          </p:cNvPr>
          <p:cNvCxnSpPr/>
          <p:nvPr/>
        </p:nvCxnSpPr>
        <p:spPr>
          <a:xfrm>
            <a:off x="9833860" y="6297666"/>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92D30DF8-AEFE-4697-B11E-50B0DB0D3B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2126" y="1670053"/>
            <a:ext cx="552533" cy="552533"/>
          </a:xfrm>
          <a:prstGeom prst="rect">
            <a:avLst/>
          </a:prstGeom>
        </p:spPr>
      </p:pic>
      <p:pic>
        <p:nvPicPr>
          <p:cNvPr id="96" name="Picture 95" descr="A close up of a sign&#10;&#10;Description automatically generated">
            <a:extLst>
              <a:ext uri="{FF2B5EF4-FFF2-40B4-BE49-F238E27FC236}">
                <a16:creationId xmlns:a16="http://schemas.microsoft.com/office/drawing/2014/main" id="{71BB8C1A-53B0-4BCC-A312-84E6BDCAE3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0817" y="1592617"/>
            <a:ext cx="557146" cy="557146"/>
          </a:xfrm>
          <a:prstGeom prst="rect">
            <a:avLst/>
          </a:prstGeom>
        </p:spPr>
      </p:pic>
      <p:pic>
        <p:nvPicPr>
          <p:cNvPr id="98" name="Picture 97" descr="A close up of a sign&#10;&#10;Description automatically generated">
            <a:extLst>
              <a:ext uri="{FF2B5EF4-FFF2-40B4-BE49-F238E27FC236}">
                <a16:creationId xmlns:a16="http://schemas.microsoft.com/office/drawing/2014/main" id="{DF90AE41-0E61-4024-A2D0-CB7DA6B12B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959" y="2657742"/>
            <a:ext cx="593663" cy="593663"/>
          </a:xfrm>
          <a:prstGeom prst="rect">
            <a:avLst/>
          </a:prstGeom>
        </p:spPr>
      </p:pic>
      <p:pic>
        <p:nvPicPr>
          <p:cNvPr id="100" name="Picture 99" descr="A close up of a sign&#10;&#10;Description automatically generated">
            <a:extLst>
              <a:ext uri="{FF2B5EF4-FFF2-40B4-BE49-F238E27FC236}">
                <a16:creationId xmlns:a16="http://schemas.microsoft.com/office/drawing/2014/main" id="{DBBBCFE0-7C7F-4C8B-B1FE-6918354C7A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84056" y="3026002"/>
            <a:ext cx="593663" cy="593663"/>
          </a:xfrm>
          <a:prstGeom prst="rect">
            <a:avLst/>
          </a:prstGeom>
        </p:spPr>
      </p:pic>
      <p:pic>
        <p:nvPicPr>
          <p:cNvPr id="102" name="Picture 101" descr="A close up of a sign&#10;&#10;Description automatically generated">
            <a:extLst>
              <a:ext uri="{FF2B5EF4-FFF2-40B4-BE49-F238E27FC236}">
                <a16:creationId xmlns:a16="http://schemas.microsoft.com/office/drawing/2014/main" id="{D52D820D-A90C-47E3-A96F-8CCF6D1FD8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84594" y="4201890"/>
            <a:ext cx="808755" cy="808755"/>
          </a:xfrm>
          <a:prstGeom prst="rect">
            <a:avLst/>
          </a:prstGeom>
        </p:spPr>
      </p:pic>
      <p:pic>
        <p:nvPicPr>
          <p:cNvPr id="104" name="Picture 103" descr="A picture containing vector graphics&#10;&#10;Description automatically generated">
            <a:extLst>
              <a:ext uri="{FF2B5EF4-FFF2-40B4-BE49-F238E27FC236}">
                <a16:creationId xmlns:a16="http://schemas.microsoft.com/office/drawing/2014/main" id="{56C37A28-7540-4EB5-839B-97833BE7E12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17642" y="4218153"/>
            <a:ext cx="552533" cy="552533"/>
          </a:xfrm>
          <a:prstGeom prst="rect">
            <a:avLst/>
          </a:prstGeom>
        </p:spPr>
      </p:pic>
      <p:pic>
        <p:nvPicPr>
          <p:cNvPr id="106" name="Picture 105" descr="A picture containing text&#10;&#10;Description automatically generated">
            <a:extLst>
              <a:ext uri="{FF2B5EF4-FFF2-40B4-BE49-F238E27FC236}">
                <a16:creationId xmlns:a16="http://schemas.microsoft.com/office/drawing/2014/main" id="{DF0524CF-7EFA-4925-A290-B28BFAE0FC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21392" y="4207726"/>
            <a:ext cx="513640" cy="513640"/>
          </a:xfrm>
          <a:prstGeom prst="rect">
            <a:avLst/>
          </a:prstGeom>
        </p:spPr>
      </p:pic>
      <p:pic>
        <p:nvPicPr>
          <p:cNvPr id="108" name="Picture 107" descr="A close up of a sign&#10;&#10;Description automatically generated">
            <a:extLst>
              <a:ext uri="{FF2B5EF4-FFF2-40B4-BE49-F238E27FC236}">
                <a16:creationId xmlns:a16="http://schemas.microsoft.com/office/drawing/2014/main" id="{BA4636F7-BD59-494F-A0D3-E5568AE5CD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21990" y="5636126"/>
            <a:ext cx="548048" cy="548048"/>
          </a:xfrm>
          <a:prstGeom prst="rect">
            <a:avLst/>
          </a:prstGeom>
        </p:spPr>
      </p:pic>
      <p:pic>
        <p:nvPicPr>
          <p:cNvPr id="110" name="Graphic 109" descr="Building">
            <a:extLst>
              <a:ext uri="{FF2B5EF4-FFF2-40B4-BE49-F238E27FC236}">
                <a16:creationId xmlns:a16="http://schemas.microsoft.com/office/drawing/2014/main" id="{148BB888-04D5-461A-A8E5-C746CC28B7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67106" y="5572782"/>
            <a:ext cx="607185" cy="607185"/>
          </a:xfrm>
          <a:prstGeom prst="rect">
            <a:avLst/>
          </a:prstGeom>
        </p:spPr>
      </p:pic>
      <p:pic>
        <p:nvPicPr>
          <p:cNvPr id="112" name="Graphic 111" descr="Meeting">
            <a:extLst>
              <a:ext uri="{FF2B5EF4-FFF2-40B4-BE49-F238E27FC236}">
                <a16:creationId xmlns:a16="http://schemas.microsoft.com/office/drawing/2014/main" id="{252F1010-EB27-4843-9B82-4DBF121971C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1682" y="5636126"/>
            <a:ext cx="594577" cy="594577"/>
          </a:xfrm>
          <a:prstGeom prst="rect">
            <a:avLst/>
          </a:prstGeom>
        </p:spPr>
      </p:pic>
    </p:spTree>
    <p:extLst>
      <p:ext uri="{BB962C8B-B14F-4D97-AF65-F5344CB8AC3E}">
        <p14:creationId xmlns:p14="http://schemas.microsoft.com/office/powerpoint/2010/main" val="327883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4856" y="616850"/>
            <a:ext cx="9205913" cy="377825"/>
          </a:xfrm>
        </p:spPr>
        <p:txBody>
          <a:bodyPr>
            <a:normAutofit fontScale="90000"/>
          </a:bodyPr>
          <a:lstStyle/>
          <a:p>
            <a:r>
              <a:rPr lang="en-MY" dirty="0"/>
              <a:t>Exercise 4 Flow chart – cocoa processing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34856" y="1356852"/>
            <a:ext cx="8855592" cy="4551182"/>
          </a:xfrm>
          <a:prstGeom prst="rect">
            <a:avLst/>
          </a:prstGeom>
          <a:noFill/>
        </p:spPr>
        <p:txBody>
          <a:bodyPr wrap="square" rtlCol="0">
            <a:spAutoFit/>
          </a:bodyPr>
          <a:lstStyle/>
          <a:p>
            <a:pPr>
              <a:lnSpc>
                <a:spcPct val="120000"/>
              </a:lnSpc>
            </a:pPr>
            <a:r>
              <a:rPr lang="en-US" sz="2800" b="1" dirty="0">
                <a:latin typeface="MS Reference Sans Serif" panose="020B0604030504040204" pitchFamily="34" charset="0"/>
              </a:rPr>
              <a:t>Please answer these questions </a:t>
            </a:r>
          </a:p>
          <a:p>
            <a:pPr marL="514350" indent="-514350">
              <a:lnSpc>
                <a:spcPct val="120000"/>
              </a:lnSpc>
              <a:buFont typeface="+mj-lt"/>
              <a:buAutoNum type="arabicPeriod"/>
            </a:pPr>
            <a:r>
              <a:rPr lang="en-US" sz="2400" dirty="0">
                <a:latin typeface="MS Reference Sans Serif" panose="020B0604030504040204" pitchFamily="34" charset="0"/>
              </a:rPr>
              <a:t>Could this flow chart be accepted as being in conformity with Criterion 1.1? Justify your answer.</a:t>
            </a:r>
          </a:p>
          <a:p>
            <a:pPr marL="514350" indent="-514350">
              <a:lnSpc>
                <a:spcPct val="120000"/>
              </a:lnSpc>
              <a:buFont typeface="+mj-lt"/>
              <a:buAutoNum type="arabicPeriod"/>
            </a:pPr>
            <a:endParaRPr lang="en-US" sz="2400" dirty="0">
              <a:latin typeface="MS Reference Sans Serif" panose="020B0604030504040204" pitchFamily="34" charset="0"/>
            </a:endParaRPr>
          </a:p>
          <a:p>
            <a:pPr marL="514350" indent="-514350">
              <a:lnSpc>
                <a:spcPct val="120000"/>
              </a:lnSpc>
              <a:buFont typeface="+mj-lt"/>
              <a:buAutoNum type="arabicPeriod"/>
            </a:pPr>
            <a:r>
              <a:rPr lang="en-US" sz="2400" dirty="0">
                <a:latin typeface="MS Reference Sans Serif" panose="020B0604030504040204" pitchFamily="34" charset="0"/>
              </a:rPr>
              <a:t>Are there any points where product integrity is at risk? Indicate where and justify your answer.</a:t>
            </a:r>
          </a:p>
          <a:p>
            <a:pPr marL="514350" indent="-514350">
              <a:lnSpc>
                <a:spcPct val="120000"/>
              </a:lnSpc>
              <a:buFont typeface="+mj-lt"/>
              <a:buAutoNum type="arabicPeriod"/>
            </a:pPr>
            <a:endParaRPr lang="en-US" sz="2400" dirty="0">
              <a:latin typeface="MS Reference Sans Serif" panose="020B0604030504040204" pitchFamily="34" charset="0"/>
            </a:endParaRPr>
          </a:p>
          <a:p>
            <a:pPr marL="514350" indent="-514350">
              <a:lnSpc>
                <a:spcPct val="120000"/>
              </a:lnSpc>
              <a:buFont typeface="+mj-lt"/>
              <a:buAutoNum type="arabicPeriod"/>
            </a:pPr>
            <a:r>
              <a:rPr lang="en-US" sz="2400" dirty="0">
                <a:latin typeface="MS Reference Sans Serif" panose="020B0604030504040204" pitchFamily="34" charset="0"/>
              </a:rPr>
              <a:t>Are there points that could be improved in this flow chart? Indicate these points and redesign the diagram with the improvements.</a:t>
            </a:r>
          </a:p>
        </p:txBody>
      </p:sp>
    </p:spTree>
    <p:extLst>
      <p:ext uri="{BB962C8B-B14F-4D97-AF65-F5344CB8AC3E}">
        <p14:creationId xmlns:p14="http://schemas.microsoft.com/office/powerpoint/2010/main" val="243333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Orange Juice, Healthy, Glass, Drink, Juice, Orange">
            <a:extLst>
              <a:ext uri="{FF2B5EF4-FFF2-40B4-BE49-F238E27FC236}">
                <a16:creationId xmlns:a16="http://schemas.microsoft.com/office/drawing/2014/main" id="{98672793-3933-4B0D-A725-0A38C5FBA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18" b="7812"/>
          <a:stretch/>
        </p:blipFill>
        <p:spPr bwMode="auto">
          <a:xfrm>
            <a:off x="0" y="1131213"/>
            <a:ext cx="12192000" cy="5726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74873"/>
            <a:ext cx="9745663" cy="400050"/>
          </a:xfrm>
        </p:spPr>
        <p:txBody>
          <a:bodyPr>
            <a:normAutofit fontScale="90000"/>
          </a:bodyPr>
          <a:lstStyle/>
          <a:p>
            <a:r>
              <a:rPr lang="en-MY" dirty="0"/>
              <a:t>Flow chart – Production of orange juice concentrate</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118289" y="1513021"/>
            <a:ext cx="5314950" cy="4401205"/>
          </a:xfrm>
          <a:prstGeom prst="rect">
            <a:avLst/>
          </a:prstGeom>
          <a:noFill/>
        </p:spPr>
        <p:txBody>
          <a:bodyPr wrap="square" rtlCol="0">
            <a:spAutoFit/>
          </a:bodyPr>
          <a:lstStyle/>
          <a:p>
            <a:pPr>
              <a:buNone/>
            </a:pPr>
            <a:r>
              <a:rPr lang="en-US" sz="2800" b="1" dirty="0">
                <a:latin typeface="MS Reference Sans Serif" panose="020B0604030504040204" pitchFamily="34" charset="0"/>
              </a:rPr>
              <a:t>Exercise 5</a:t>
            </a:r>
          </a:p>
          <a:p>
            <a:pPr>
              <a:buNone/>
            </a:pPr>
            <a:r>
              <a:rPr lang="en-US" sz="2800" b="1" dirty="0">
                <a:latin typeface="MS Reference Sans Serif" panose="020B0604030504040204" pitchFamily="34" charset="0"/>
              </a:rPr>
              <a:t>In a plant that produces orange juice concentrate, oranges from certified and non-certified farms are processed. The final product is orange juice containing 70% certified juice. The flow chart is presented in the next slide. </a:t>
            </a:r>
          </a:p>
        </p:txBody>
      </p:sp>
    </p:spTree>
    <p:extLst>
      <p:ext uri="{BB962C8B-B14F-4D97-AF65-F5344CB8AC3E}">
        <p14:creationId xmlns:p14="http://schemas.microsoft.com/office/powerpoint/2010/main" val="46294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9547" y="544462"/>
            <a:ext cx="9663113" cy="412750"/>
          </a:xfrm>
        </p:spPr>
        <p:txBody>
          <a:bodyPr>
            <a:normAutofit fontScale="90000"/>
          </a:bodyPr>
          <a:lstStyle/>
          <a:p>
            <a:r>
              <a:rPr lang="en-MY" dirty="0"/>
              <a:t>Exercise 5 Flow chart – Production of orange juice concentrate</a:t>
            </a:r>
            <a:endParaRPr lang="en-GB" dirty="0"/>
          </a:p>
        </p:txBody>
      </p:sp>
      <p:sp>
        <p:nvSpPr>
          <p:cNvPr id="117" name="TextBox 116">
            <a:extLst>
              <a:ext uri="{FF2B5EF4-FFF2-40B4-BE49-F238E27FC236}">
                <a16:creationId xmlns:a16="http://schemas.microsoft.com/office/drawing/2014/main" id="{9FA3C478-3E48-4524-A770-0504878CFC2A}"/>
              </a:ext>
            </a:extLst>
          </p:cNvPr>
          <p:cNvSpPr txBox="1"/>
          <p:nvPr/>
        </p:nvSpPr>
        <p:spPr>
          <a:xfrm>
            <a:off x="128946" y="1298040"/>
            <a:ext cx="2493818" cy="338554"/>
          </a:xfrm>
          <a:prstGeom prst="rect">
            <a:avLst/>
          </a:prstGeom>
          <a:noFill/>
        </p:spPr>
        <p:txBody>
          <a:bodyPr wrap="square" rtlCol="0">
            <a:spAutoFit/>
          </a:bodyPr>
          <a:lstStyle/>
          <a:p>
            <a:r>
              <a:rPr lang="en-MY" sz="1600" dirty="0">
                <a:latin typeface="MS Reference Sans Serif" panose="020B0604030504040204" pitchFamily="34" charset="0"/>
              </a:rPr>
              <a:t>Reception of oranges </a:t>
            </a:r>
            <a:endParaRPr lang="en-GB" sz="1600" dirty="0">
              <a:latin typeface="MS Reference Sans Serif" panose="020B0604030504040204" pitchFamily="34" charset="0"/>
            </a:endParaRPr>
          </a:p>
        </p:txBody>
      </p:sp>
      <p:cxnSp>
        <p:nvCxnSpPr>
          <p:cNvPr id="118" name="Straight Arrow Connector 117">
            <a:extLst>
              <a:ext uri="{FF2B5EF4-FFF2-40B4-BE49-F238E27FC236}">
                <a16:creationId xmlns:a16="http://schemas.microsoft.com/office/drawing/2014/main" id="{8AD45125-0340-46A5-86BD-02B1F73EDB08}"/>
              </a:ext>
            </a:extLst>
          </p:cNvPr>
          <p:cNvCxnSpPr/>
          <p:nvPr/>
        </p:nvCxnSpPr>
        <p:spPr>
          <a:xfrm>
            <a:off x="2482749" y="2399350"/>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31CA168D-9818-4CB9-9EA7-73B618C01419}"/>
              </a:ext>
            </a:extLst>
          </p:cNvPr>
          <p:cNvSpPr txBox="1"/>
          <p:nvPr/>
        </p:nvSpPr>
        <p:spPr>
          <a:xfrm>
            <a:off x="646884" y="2243825"/>
            <a:ext cx="2811804" cy="338554"/>
          </a:xfrm>
          <a:prstGeom prst="rect">
            <a:avLst/>
          </a:prstGeom>
          <a:noFill/>
        </p:spPr>
        <p:txBody>
          <a:bodyPr wrap="square" rtlCol="0">
            <a:spAutoFit/>
          </a:bodyPr>
          <a:lstStyle/>
          <a:p>
            <a:r>
              <a:rPr lang="en-MY" sz="1600" dirty="0">
                <a:latin typeface="MS Reference Sans Serif" panose="020B0604030504040204" pitchFamily="34" charset="0"/>
              </a:rPr>
              <a:t>Certified</a:t>
            </a:r>
            <a:endParaRPr lang="en-GB" sz="1600" dirty="0">
              <a:latin typeface="MS Reference Sans Serif" panose="020B0604030504040204" pitchFamily="34" charset="0"/>
            </a:endParaRPr>
          </a:p>
        </p:txBody>
      </p:sp>
      <p:sp>
        <p:nvSpPr>
          <p:cNvPr id="148" name="TextBox 147">
            <a:extLst>
              <a:ext uri="{FF2B5EF4-FFF2-40B4-BE49-F238E27FC236}">
                <a16:creationId xmlns:a16="http://schemas.microsoft.com/office/drawing/2014/main" id="{47BE6821-75D2-4C2A-996F-642423BE5134}"/>
              </a:ext>
            </a:extLst>
          </p:cNvPr>
          <p:cNvSpPr txBox="1"/>
          <p:nvPr/>
        </p:nvSpPr>
        <p:spPr>
          <a:xfrm>
            <a:off x="3340573" y="2469417"/>
            <a:ext cx="2811804" cy="338554"/>
          </a:xfrm>
          <a:prstGeom prst="rect">
            <a:avLst/>
          </a:prstGeom>
          <a:noFill/>
        </p:spPr>
        <p:txBody>
          <a:bodyPr wrap="square" rtlCol="0">
            <a:spAutoFit/>
          </a:bodyPr>
          <a:lstStyle/>
          <a:p>
            <a:r>
              <a:rPr lang="en-MY" sz="1600" dirty="0">
                <a:latin typeface="MS Reference Sans Serif" panose="020B0604030504040204" pitchFamily="34" charset="0"/>
              </a:rPr>
              <a:t>Washing fruit </a:t>
            </a:r>
            <a:endParaRPr lang="en-GB" sz="1600" dirty="0">
              <a:latin typeface="MS Reference Sans Serif" panose="020B0604030504040204" pitchFamily="34" charset="0"/>
            </a:endParaRPr>
          </a:p>
        </p:txBody>
      </p:sp>
      <p:sp>
        <p:nvSpPr>
          <p:cNvPr id="149" name="TextBox 148">
            <a:extLst>
              <a:ext uri="{FF2B5EF4-FFF2-40B4-BE49-F238E27FC236}">
                <a16:creationId xmlns:a16="http://schemas.microsoft.com/office/drawing/2014/main" id="{D45E9854-6839-466B-8998-BDDE7B40000C}"/>
              </a:ext>
            </a:extLst>
          </p:cNvPr>
          <p:cNvSpPr txBox="1"/>
          <p:nvPr/>
        </p:nvSpPr>
        <p:spPr>
          <a:xfrm>
            <a:off x="5595967" y="2469417"/>
            <a:ext cx="2811804" cy="338554"/>
          </a:xfrm>
          <a:prstGeom prst="rect">
            <a:avLst/>
          </a:prstGeom>
          <a:noFill/>
        </p:spPr>
        <p:txBody>
          <a:bodyPr wrap="square" rtlCol="0">
            <a:spAutoFit/>
          </a:bodyPr>
          <a:lstStyle/>
          <a:p>
            <a:r>
              <a:rPr lang="en-MY" sz="1600" dirty="0">
                <a:latin typeface="MS Reference Sans Serif" panose="020B0604030504040204" pitchFamily="34" charset="0"/>
              </a:rPr>
              <a:t>Conveyor belt </a:t>
            </a:r>
            <a:endParaRPr lang="en-GB" sz="1600" dirty="0">
              <a:latin typeface="MS Reference Sans Serif" panose="020B0604030504040204" pitchFamily="34" charset="0"/>
            </a:endParaRPr>
          </a:p>
        </p:txBody>
      </p:sp>
      <p:sp>
        <p:nvSpPr>
          <p:cNvPr id="150" name="TextBox 149">
            <a:extLst>
              <a:ext uri="{FF2B5EF4-FFF2-40B4-BE49-F238E27FC236}">
                <a16:creationId xmlns:a16="http://schemas.microsoft.com/office/drawing/2014/main" id="{91F0A3E5-F12B-4579-9F58-E31B4DA9E43D}"/>
              </a:ext>
            </a:extLst>
          </p:cNvPr>
          <p:cNvSpPr txBox="1"/>
          <p:nvPr/>
        </p:nvSpPr>
        <p:spPr>
          <a:xfrm>
            <a:off x="10640573" y="2477554"/>
            <a:ext cx="2811804" cy="338554"/>
          </a:xfrm>
          <a:prstGeom prst="rect">
            <a:avLst/>
          </a:prstGeom>
          <a:noFill/>
        </p:spPr>
        <p:txBody>
          <a:bodyPr wrap="square" rtlCol="0">
            <a:spAutoFit/>
          </a:bodyPr>
          <a:lstStyle/>
          <a:p>
            <a:r>
              <a:rPr lang="en-MY" sz="1600" dirty="0">
                <a:latin typeface="MS Reference Sans Serif" panose="020B0604030504040204" pitchFamily="34" charset="0"/>
              </a:rPr>
              <a:t>Juice filtration </a:t>
            </a:r>
            <a:endParaRPr lang="en-GB" sz="1600" dirty="0">
              <a:latin typeface="MS Reference Sans Serif" panose="020B0604030504040204" pitchFamily="34" charset="0"/>
            </a:endParaRPr>
          </a:p>
        </p:txBody>
      </p:sp>
      <p:sp>
        <p:nvSpPr>
          <p:cNvPr id="151" name="TextBox 150">
            <a:extLst>
              <a:ext uri="{FF2B5EF4-FFF2-40B4-BE49-F238E27FC236}">
                <a16:creationId xmlns:a16="http://schemas.microsoft.com/office/drawing/2014/main" id="{A906FB56-E044-40A6-97A7-F0F224EDFE44}"/>
              </a:ext>
            </a:extLst>
          </p:cNvPr>
          <p:cNvSpPr txBox="1"/>
          <p:nvPr/>
        </p:nvSpPr>
        <p:spPr>
          <a:xfrm>
            <a:off x="8064998" y="2528122"/>
            <a:ext cx="2811804" cy="338554"/>
          </a:xfrm>
          <a:prstGeom prst="rect">
            <a:avLst/>
          </a:prstGeom>
          <a:noFill/>
        </p:spPr>
        <p:txBody>
          <a:bodyPr wrap="square" rtlCol="0">
            <a:spAutoFit/>
          </a:bodyPr>
          <a:lstStyle/>
          <a:p>
            <a:r>
              <a:rPr lang="en-MY" sz="1600" dirty="0">
                <a:latin typeface="MS Reference Sans Serif" panose="020B0604030504040204" pitchFamily="34" charset="0"/>
              </a:rPr>
              <a:t>Juice extraction </a:t>
            </a:r>
            <a:endParaRPr lang="en-GB" sz="1600" dirty="0">
              <a:latin typeface="MS Reference Sans Serif" panose="020B0604030504040204" pitchFamily="34" charset="0"/>
            </a:endParaRPr>
          </a:p>
        </p:txBody>
      </p:sp>
      <p:cxnSp>
        <p:nvCxnSpPr>
          <p:cNvPr id="152" name="Straight Arrow Connector 151">
            <a:extLst>
              <a:ext uri="{FF2B5EF4-FFF2-40B4-BE49-F238E27FC236}">
                <a16:creationId xmlns:a16="http://schemas.microsoft.com/office/drawing/2014/main" id="{49B80D9A-DFEF-405C-B518-DC24BDA87177}"/>
              </a:ext>
            </a:extLst>
          </p:cNvPr>
          <p:cNvCxnSpPr/>
          <p:nvPr/>
        </p:nvCxnSpPr>
        <p:spPr>
          <a:xfrm>
            <a:off x="4955207" y="2638694"/>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9163B21B-2CE9-4040-A227-1C5C00A01246}"/>
              </a:ext>
            </a:extLst>
          </p:cNvPr>
          <p:cNvCxnSpPr/>
          <p:nvPr/>
        </p:nvCxnSpPr>
        <p:spPr>
          <a:xfrm>
            <a:off x="7397682" y="2638694"/>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611BD12-6894-492F-B11A-C0058E9A8D89}"/>
              </a:ext>
            </a:extLst>
          </p:cNvPr>
          <p:cNvCxnSpPr>
            <a:cxnSpLocks/>
          </p:cNvCxnSpPr>
          <p:nvPr/>
        </p:nvCxnSpPr>
        <p:spPr>
          <a:xfrm>
            <a:off x="11424476" y="2913299"/>
            <a:ext cx="0" cy="47772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2FE19CEC-1DDA-407E-91A7-C5F46E2A3EB8}"/>
              </a:ext>
            </a:extLst>
          </p:cNvPr>
          <p:cNvSpPr txBox="1"/>
          <p:nvPr/>
        </p:nvSpPr>
        <p:spPr>
          <a:xfrm>
            <a:off x="9746741" y="4041893"/>
            <a:ext cx="2811804" cy="338554"/>
          </a:xfrm>
          <a:prstGeom prst="rect">
            <a:avLst/>
          </a:prstGeom>
          <a:noFill/>
        </p:spPr>
        <p:txBody>
          <a:bodyPr wrap="square" rtlCol="0">
            <a:spAutoFit/>
          </a:bodyPr>
          <a:lstStyle/>
          <a:p>
            <a:r>
              <a:rPr lang="en-MY" sz="1600" dirty="0">
                <a:latin typeface="MS Reference Sans Serif" panose="020B0604030504040204" pitchFamily="34" charset="0"/>
              </a:rPr>
              <a:t>Rapid cooling cabinet </a:t>
            </a:r>
            <a:endParaRPr lang="en-GB" sz="1600" dirty="0">
              <a:latin typeface="MS Reference Sans Serif" panose="020B0604030504040204" pitchFamily="34" charset="0"/>
            </a:endParaRPr>
          </a:p>
        </p:txBody>
      </p:sp>
      <p:cxnSp>
        <p:nvCxnSpPr>
          <p:cNvPr id="157" name="Straight Arrow Connector 156">
            <a:extLst>
              <a:ext uri="{FF2B5EF4-FFF2-40B4-BE49-F238E27FC236}">
                <a16:creationId xmlns:a16="http://schemas.microsoft.com/office/drawing/2014/main" id="{721EFF4E-A54B-42CA-9326-D408641A9E28}"/>
              </a:ext>
            </a:extLst>
          </p:cNvPr>
          <p:cNvCxnSpPr>
            <a:cxnSpLocks/>
          </p:cNvCxnSpPr>
          <p:nvPr/>
        </p:nvCxnSpPr>
        <p:spPr>
          <a:xfrm flipH="1">
            <a:off x="9253342" y="4404800"/>
            <a:ext cx="514174" cy="329479"/>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3FDEAD85-4C62-48F3-8A87-4D1A1A01A0EC}"/>
              </a:ext>
            </a:extLst>
          </p:cNvPr>
          <p:cNvSpPr txBox="1"/>
          <p:nvPr/>
        </p:nvSpPr>
        <p:spPr>
          <a:xfrm>
            <a:off x="6227194" y="4794233"/>
            <a:ext cx="3268746" cy="338554"/>
          </a:xfrm>
          <a:prstGeom prst="rect">
            <a:avLst/>
          </a:prstGeom>
          <a:noFill/>
        </p:spPr>
        <p:txBody>
          <a:bodyPr wrap="square" rtlCol="0">
            <a:spAutoFit/>
          </a:bodyPr>
          <a:lstStyle/>
          <a:p>
            <a:r>
              <a:rPr lang="en-MY" sz="1600" dirty="0">
                <a:latin typeface="MS Reference Sans Serif" panose="020B0604030504040204" pitchFamily="34" charset="0"/>
              </a:rPr>
              <a:t>Storage tank certified juice</a:t>
            </a:r>
            <a:endParaRPr lang="en-GB" sz="1600" dirty="0">
              <a:latin typeface="MS Reference Sans Serif" panose="020B0604030504040204" pitchFamily="34" charset="0"/>
            </a:endParaRPr>
          </a:p>
        </p:txBody>
      </p:sp>
      <p:sp>
        <p:nvSpPr>
          <p:cNvPr id="159" name="TextBox 158">
            <a:extLst>
              <a:ext uri="{FF2B5EF4-FFF2-40B4-BE49-F238E27FC236}">
                <a16:creationId xmlns:a16="http://schemas.microsoft.com/office/drawing/2014/main" id="{D07D7747-50F1-4C8F-B61D-D225B3A7F9FC}"/>
              </a:ext>
            </a:extLst>
          </p:cNvPr>
          <p:cNvSpPr txBox="1"/>
          <p:nvPr/>
        </p:nvSpPr>
        <p:spPr>
          <a:xfrm>
            <a:off x="6193038" y="3527048"/>
            <a:ext cx="3268746" cy="584775"/>
          </a:xfrm>
          <a:prstGeom prst="rect">
            <a:avLst/>
          </a:prstGeom>
          <a:noFill/>
        </p:spPr>
        <p:txBody>
          <a:bodyPr wrap="square" rtlCol="0">
            <a:spAutoFit/>
          </a:bodyPr>
          <a:lstStyle/>
          <a:p>
            <a:pPr algn="ctr"/>
            <a:r>
              <a:rPr lang="en-MY" sz="1600" dirty="0">
                <a:latin typeface="MS Reference Sans Serif" panose="020B0604030504040204" pitchFamily="34" charset="0"/>
              </a:rPr>
              <a:t>Storage tank non-certified juice</a:t>
            </a:r>
            <a:endParaRPr lang="en-GB" sz="1600" dirty="0">
              <a:latin typeface="MS Reference Sans Serif" panose="020B0604030504040204" pitchFamily="34" charset="0"/>
            </a:endParaRPr>
          </a:p>
        </p:txBody>
      </p:sp>
      <p:cxnSp>
        <p:nvCxnSpPr>
          <p:cNvPr id="160" name="Straight Arrow Connector 159">
            <a:extLst>
              <a:ext uri="{FF2B5EF4-FFF2-40B4-BE49-F238E27FC236}">
                <a16:creationId xmlns:a16="http://schemas.microsoft.com/office/drawing/2014/main" id="{77B74551-E084-4C6E-BA7F-F54C41C29991}"/>
              </a:ext>
            </a:extLst>
          </p:cNvPr>
          <p:cNvCxnSpPr>
            <a:cxnSpLocks/>
          </p:cNvCxnSpPr>
          <p:nvPr/>
        </p:nvCxnSpPr>
        <p:spPr>
          <a:xfrm flipH="1" flipV="1">
            <a:off x="9324820" y="3693149"/>
            <a:ext cx="458947" cy="431761"/>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B19DC0A3-E517-40F6-BD39-1084438575B3}"/>
              </a:ext>
            </a:extLst>
          </p:cNvPr>
          <p:cNvSpPr txBox="1"/>
          <p:nvPr/>
        </p:nvSpPr>
        <p:spPr>
          <a:xfrm>
            <a:off x="595446" y="3344180"/>
            <a:ext cx="2811804" cy="338554"/>
          </a:xfrm>
          <a:prstGeom prst="rect">
            <a:avLst/>
          </a:prstGeom>
          <a:noFill/>
        </p:spPr>
        <p:txBody>
          <a:bodyPr wrap="square" rtlCol="0">
            <a:spAutoFit/>
          </a:bodyPr>
          <a:lstStyle/>
          <a:p>
            <a:r>
              <a:rPr lang="en-MY" sz="1600" dirty="0">
                <a:latin typeface="MS Reference Sans Serif" panose="020B0604030504040204" pitchFamily="34" charset="0"/>
              </a:rPr>
              <a:t>Non-certified </a:t>
            </a:r>
            <a:endParaRPr lang="en-GB" sz="1600" dirty="0">
              <a:latin typeface="MS Reference Sans Serif" panose="020B0604030504040204" pitchFamily="34" charset="0"/>
            </a:endParaRPr>
          </a:p>
        </p:txBody>
      </p:sp>
      <p:cxnSp>
        <p:nvCxnSpPr>
          <p:cNvPr id="162" name="Straight Arrow Connector 161">
            <a:extLst>
              <a:ext uri="{FF2B5EF4-FFF2-40B4-BE49-F238E27FC236}">
                <a16:creationId xmlns:a16="http://schemas.microsoft.com/office/drawing/2014/main" id="{7AB0F046-3DCE-4D85-A5B2-82707C1772D8}"/>
              </a:ext>
            </a:extLst>
          </p:cNvPr>
          <p:cNvCxnSpPr>
            <a:cxnSpLocks/>
          </p:cNvCxnSpPr>
          <p:nvPr/>
        </p:nvCxnSpPr>
        <p:spPr>
          <a:xfrm flipV="1">
            <a:off x="2482749" y="2981175"/>
            <a:ext cx="634453" cy="341968"/>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FDA71DB9-C0B6-4BD0-8652-5B6E3565439E}"/>
              </a:ext>
            </a:extLst>
          </p:cNvPr>
          <p:cNvCxnSpPr/>
          <p:nvPr/>
        </p:nvCxnSpPr>
        <p:spPr>
          <a:xfrm>
            <a:off x="9963039" y="2646831"/>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F2FD765-01EB-4467-9202-0667E592C026}"/>
              </a:ext>
            </a:extLst>
          </p:cNvPr>
          <p:cNvCxnSpPr>
            <a:cxnSpLocks/>
          </p:cNvCxnSpPr>
          <p:nvPr/>
        </p:nvCxnSpPr>
        <p:spPr>
          <a:xfrm flipH="1">
            <a:off x="5595967" y="3742929"/>
            <a:ext cx="702856" cy="298964"/>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FA05E9D-96AE-41B8-99A6-CB956A4C1E8D}"/>
              </a:ext>
            </a:extLst>
          </p:cNvPr>
          <p:cNvCxnSpPr>
            <a:cxnSpLocks/>
          </p:cNvCxnSpPr>
          <p:nvPr/>
        </p:nvCxnSpPr>
        <p:spPr>
          <a:xfrm flipH="1" flipV="1">
            <a:off x="5657656" y="4376763"/>
            <a:ext cx="535382" cy="41747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BDD2B35F-341F-42D7-AE31-7DC4F8069AE7}"/>
              </a:ext>
            </a:extLst>
          </p:cNvPr>
          <p:cNvSpPr txBox="1"/>
          <p:nvPr/>
        </p:nvSpPr>
        <p:spPr>
          <a:xfrm>
            <a:off x="3934692" y="3994332"/>
            <a:ext cx="2811804" cy="338554"/>
          </a:xfrm>
          <a:prstGeom prst="rect">
            <a:avLst/>
          </a:prstGeom>
          <a:noFill/>
        </p:spPr>
        <p:txBody>
          <a:bodyPr wrap="square" rtlCol="0">
            <a:spAutoFit/>
          </a:bodyPr>
          <a:lstStyle/>
          <a:p>
            <a:r>
              <a:rPr lang="en-MY" sz="1600" dirty="0">
                <a:latin typeface="MS Reference Sans Serif" panose="020B0604030504040204" pitchFamily="34" charset="0"/>
              </a:rPr>
              <a:t>Filling machine</a:t>
            </a:r>
            <a:endParaRPr lang="en-GB" sz="1600" dirty="0">
              <a:latin typeface="MS Reference Sans Serif" panose="020B0604030504040204" pitchFamily="34" charset="0"/>
            </a:endParaRPr>
          </a:p>
        </p:txBody>
      </p:sp>
      <p:sp>
        <p:nvSpPr>
          <p:cNvPr id="167" name="TextBox 166">
            <a:extLst>
              <a:ext uri="{FF2B5EF4-FFF2-40B4-BE49-F238E27FC236}">
                <a16:creationId xmlns:a16="http://schemas.microsoft.com/office/drawing/2014/main" id="{4CAAA928-A652-4CD7-96BD-DE69F10804EB}"/>
              </a:ext>
            </a:extLst>
          </p:cNvPr>
          <p:cNvSpPr txBox="1"/>
          <p:nvPr/>
        </p:nvSpPr>
        <p:spPr>
          <a:xfrm>
            <a:off x="3543130" y="5981399"/>
            <a:ext cx="2811804" cy="584775"/>
          </a:xfrm>
          <a:prstGeom prst="rect">
            <a:avLst/>
          </a:prstGeom>
          <a:noFill/>
        </p:spPr>
        <p:txBody>
          <a:bodyPr wrap="square" rtlCol="0">
            <a:spAutoFit/>
          </a:bodyPr>
          <a:lstStyle/>
          <a:p>
            <a:pPr algn="ctr"/>
            <a:r>
              <a:rPr lang="en-MY" sz="1600" dirty="0">
                <a:latin typeface="MS Reference Sans Serif" panose="020B0604030504040204" pitchFamily="34" charset="0"/>
              </a:rPr>
              <a:t>70% certified juice product </a:t>
            </a:r>
            <a:endParaRPr lang="en-GB" sz="1600" dirty="0">
              <a:latin typeface="MS Reference Sans Serif" panose="020B0604030504040204" pitchFamily="34" charset="0"/>
            </a:endParaRPr>
          </a:p>
        </p:txBody>
      </p:sp>
      <p:sp>
        <p:nvSpPr>
          <p:cNvPr id="168" name="TextBox 167">
            <a:extLst>
              <a:ext uri="{FF2B5EF4-FFF2-40B4-BE49-F238E27FC236}">
                <a16:creationId xmlns:a16="http://schemas.microsoft.com/office/drawing/2014/main" id="{AFBB2512-3D17-416B-B8F1-C787BDEDC519}"/>
              </a:ext>
            </a:extLst>
          </p:cNvPr>
          <p:cNvSpPr txBox="1"/>
          <p:nvPr/>
        </p:nvSpPr>
        <p:spPr>
          <a:xfrm>
            <a:off x="6587471" y="6104509"/>
            <a:ext cx="2811804" cy="338554"/>
          </a:xfrm>
          <a:prstGeom prst="rect">
            <a:avLst/>
          </a:prstGeom>
          <a:noFill/>
        </p:spPr>
        <p:txBody>
          <a:bodyPr wrap="square" rtlCol="0">
            <a:spAutoFit/>
          </a:bodyPr>
          <a:lstStyle/>
          <a:p>
            <a:pPr algn="ctr"/>
            <a:r>
              <a:rPr lang="en-MY" sz="1600" dirty="0">
                <a:latin typeface="MS Reference Sans Serif" panose="020B0604030504040204" pitchFamily="34" charset="0"/>
              </a:rPr>
              <a:t>Packing areas</a:t>
            </a:r>
            <a:endParaRPr lang="en-GB" sz="1600" dirty="0">
              <a:latin typeface="MS Reference Sans Serif" panose="020B0604030504040204" pitchFamily="34" charset="0"/>
            </a:endParaRPr>
          </a:p>
        </p:txBody>
      </p:sp>
      <p:sp>
        <p:nvSpPr>
          <p:cNvPr id="169" name="TextBox 168">
            <a:extLst>
              <a:ext uri="{FF2B5EF4-FFF2-40B4-BE49-F238E27FC236}">
                <a16:creationId xmlns:a16="http://schemas.microsoft.com/office/drawing/2014/main" id="{3D000424-356B-49A7-81FE-D229C9DF50E1}"/>
              </a:ext>
            </a:extLst>
          </p:cNvPr>
          <p:cNvSpPr txBox="1"/>
          <p:nvPr/>
        </p:nvSpPr>
        <p:spPr>
          <a:xfrm>
            <a:off x="9165795" y="6048716"/>
            <a:ext cx="2811804" cy="338554"/>
          </a:xfrm>
          <a:prstGeom prst="rect">
            <a:avLst/>
          </a:prstGeom>
          <a:noFill/>
        </p:spPr>
        <p:txBody>
          <a:bodyPr wrap="square" rtlCol="0">
            <a:spAutoFit/>
          </a:bodyPr>
          <a:lstStyle/>
          <a:p>
            <a:pPr algn="ctr"/>
            <a:r>
              <a:rPr lang="en-MY" sz="1600" dirty="0">
                <a:latin typeface="MS Reference Sans Serif" panose="020B0604030504040204" pitchFamily="34" charset="0"/>
              </a:rPr>
              <a:t>Sales office </a:t>
            </a:r>
            <a:endParaRPr lang="en-GB" sz="1600" dirty="0">
              <a:latin typeface="MS Reference Sans Serif" panose="020B0604030504040204" pitchFamily="34" charset="0"/>
            </a:endParaRPr>
          </a:p>
        </p:txBody>
      </p:sp>
      <p:cxnSp>
        <p:nvCxnSpPr>
          <p:cNvPr id="170" name="Straight Arrow Connector 169">
            <a:extLst>
              <a:ext uri="{FF2B5EF4-FFF2-40B4-BE49-F238E27FC236}">
                <a16:creationId xmlns:a16="http://schemas.microsoft.com/office/drawing/2014/main" id="{DF3D9FCA-899A-4F7E-B4A8-451A8F0B3924}"/>
              </a:ext>
            </a:extLst>
          </p:cNvPr>
          <p:cNvCxnSpPr/>
          <p:nvPr/>
        </p:nvCxnSpPr>
        <p:spPr>
          <a:xfrm>
            <a:off x="6399060" y="6209856"/>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15D929B-9E15-4098-A573-75298F06C925}"/>
              </a:ext>
            </a:extLst>
          </p:cNvPr>
          <p:cNvCxnSpPr/>
          <p:nvPr/>
        </p:nvCxnSpPr>
        <p:spPr>
          <a:xfrm>
            <a:off x="8964417" y="6217993"/>
            <a:ext cx="548048" cy="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85EF7FA3-B93B-491A-A128-D5DEE11CB2F0}"/>
              </a:ext>
            </a:extLst>
          </p:cNvPr>
          <p:cNvCxnSpPr>
            <a:cxnSpLocks/>
          </p:cNvCxnSpPr>
          <p:nvPr/>
        </p:nvCxnSpPr>
        <p:spPr>
          <a:xfrm>
            <a:off x="4923179" y="4346638"/>
            <a:ext cx="0" cy="477720"/>
          </a:xfrm>
          <a:prstGeom prst="straightConnector1">
            <a:avLst/>
          </a:prstGeom>
          <a:ln w="12700">
            <a:solidFill>
              <a:srgbClr val="91B11B"/>
            </a:solidFill>
            <a:tailEnd type="triangle"/>
          </a:ln>
        </p:spPr>
        <p:style>
          <a:lnRef idx="1">
            <a:schemeClr val="accent1"/>
          </a:lnRef>
          <a:fillRef idx="0">
            <a:schemeClr val="accent1"/>
          </a:fillRef>
          <a:effectRef idx="0">
            <a:schemeClr val="accent1"/>
          </a:effectRef>
          <a:fontRef idx="minor">
            <a:schemeClr val="tx1"/>
          </a:fontRef>
        </p:style>
      </p:cxnSp>
      <p:pic>
        <p:nvPicPr>
          <p:cNvPr id="173" name="Picture 172" descr="A close up of a sign&#10;&#10;Description automatically generated">
            <a:extLst>
              <a:ext uri="{FF2B5EF4-FFF2-40B4-BE49-F238E27FC236}">
                <a16:creationId xmlns:a16="http://schemas.microsoft.com/office/drawing/2014/main" id="{5F21F8CC-72C1-471B-B8D8-F2BA4AC4A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768" y="3385902"/>
            <a:ext cx="593663" cy="593663"/>
          </a:xfrm>
          <a:prstGeom prst="rect">
            <a:avLst/>
          </a:prstGeom>
        </p:spPr>
      </p:pic>
      <p:pic>
        <p:nvPicPr>
          <p:cNvPr id="174" name="Picture 173" descr="A close up of a sign&#10;&#10;Description automatically generated">
            <a:extLst>
              <a:ext uri="{FF2B5EF4-FFF2-40B4-BE49-F238E27FC236}">
                <a16:creationId xmlns:a16="http://schemas.microsoft.com/office/drawing/2014/main" id="{F77D7628-36E8-4254-AF64-FD1507AC10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059" y="1669954"/>
            <a:ext cx="1016055" cy="1016055"/>
          </a:xfrm>
          <a:prstGeom prst="rect">
            <a:avLst/>
          </a:prstGeom>
        </p:spPr>
      </p:pic>
      <p:pic>
        <p:nvPicPr>
          <p:cNvPr id="175" name="Picture 174" descr="A picture containing vector graphics&#10;&#10;Description automatically generated">
            <a:extLst>
              <a:ext uri="{FF2B5EF4-FFF2-40B4-BE49-F238E27FC236}">
                <a16:creationId xmlns:a16="http://schemas.microsoft.com/office/drawing/2014/main" id="{12934FBF-B368-41F2-BA99-1FA362587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8209" y="3543168"/>
            <a:ext cx="552533" cy="552533"/>
          </a:xfrm>
          <a:prstGeom prst="rect">
            <a:avLst/>
          </a:prstGeom>
        </p:spPr>
      </p:pic>
      <p:pic>
        <p:nvPicPr>
          <p:cNvPr id="176" name="Graphic 175" descr="Building">
            <a:extLst>
              <a:ext uri="{FF2B5EF4-FFF2-40B4-BE49-F238E27FC236}">
                <a16:creationId xmlns:a16="http://schemas.microsoft.com/office/drawing/2014/main" id="{5A7126B1-ECC0-4B8D-A08C-D396A5A5D2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8104" y="5454456"/>
            <a:ext cx="607185" cy="607185"/>
          </a:xfrm>
          <a:prstGeom prst="rect">
            <a:avLst/>
          </a:prstGeom>
        </p:spPr>
      </p:pic>
      <p:pic>
        <p:nvPicPr>
          <p:cNvPr id="177" name="Picture 176" descr="A close up of a sign&#10;&#10;Description automatically generated">
            <a:extLst>
              <a:ext uri="{FF2B5EF4-FFF2-40B4-BE49-F238E27FC236}">
                <a16:creationId xmlns:a16="http://schemas.microsoft.com/office/drawing/2014/main" id="{66088694-6F52-4747-8165-3A574BB2B3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1879" y="2942634"/>
            <a:ext cx="557146" cy="557146"/>
          </a:xfrm>
          <a:prstGeom prst="rect">
            <a:avLst/>
          </a:prstGeom>
        </p:spPr>
      </p:pic>
      <p:pic>
        <p:nvPicPr>
          <p:cNvPr id="178" name="Picture 177" descr="A close up of a sign&#10;&#10;Description automatically generated">
            <a:extLst>
              <a:ext uri="{FF2B5EF4-FFF2-40B4-BE49-F238E27FC236}">
                <a16:creationId xmlns:a16="http://schemas.microsoft.com/office/drawing/2014/main" id="{6DE707B0-511C-45F7-9B4A-D764D4F50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9874" y="4237087"/>
            <a:ext cx="557146" cy="557146"/>
          </a:xfrm>
          <a:prstGeom prst="rect">
            <a:avLst/>
          </a:prstGeom>
        </p:spPr>
      </p:pic>
      <p:pic>
        <p:nvPicPr>
          <p:cNvPr id="179" name="Picture 178" descr="A picture containing text&#10;&#10;Description automatically generated">
            <a:extLst>
              <a:ext uri="{FF2B5EF4-FFF2-40B4-BE49-F238E27FC236}">
                <a16:creationId xmlns:a16="http://schemas.microsoft.com/office/drawing/2014/main" id="{AAB5067D-FF51-4756-A2DF-AF0EFC042B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6553" y="5538622"/>
            <a:ext cx="513640" cy="513640"/>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BB7155C9-EB14-4DC8-B6A2-D11B201AD3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176" y="1749208"/>
            <a:ext cx="463679" cy="463679"/>
          </a:xfrm>
          <a:prstGeom prst="rect">
            <a:avLst/>
          </a:prstGeom>
        </p:spPr>
      </p:pic>
      <p:pic>
        <p:nvPicPr>
          <p:cNvPr id="180" name="Picture 179" descr="A picture containing vector graphics&#10;&#10;Description automatically generated">
            <a:extLst>
              <a:ext uri="{FF2B5EF4-FFF2-40B4-BE49-F238E27FC236}">
                <a16:creationId xmlns:a16="http://schemas.microsoft.com/office/drawing/2014/main" id="{AD1285DC-7FB7-43DC-98E6-7622897F6F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015" y="2942634"/>
            <a:ext cx="463679" cy="463679"/>
          </a:xfrm>
          <a:prstGeom prst="rect">
            <a:avLst/>
          </a:prstGeom>
        </p:spPr>
      </p:pic>
      <p:pic>
        <p:nvPicPr>
          <p:cNvPr id="13" name="Picture 12">
            <a:extLst>
              <a:ext uri="{FF2B5EF4-FFF2-40B4-BE49-F238E27FC236}">
                <a16:creationId xmlns:a16="http://schemas.microsoft.com/office/drawing/2014/main" id="{A4B73B1E-7098-40D9-80A8-28561D1CE8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8669" y="1909310"/>
            <a:ext cx="603538" cy="603538"/>
          </a:xfrm>
          <a:prstGeom prst="rect">
            <a:avLst/>
          </a:prstGeom>
        </p:spPr>
      </p:pic>
      <p:pic>
        <p:nvPicPr>
          <p:cNvPr id="15" name="Picture 14" descr="A close up of a sign&#10;&#10;Description automatically generated">
            <a:extLst>
              <a:ext uri="{FF2B5EF4-FFF2-40B4-BE49-F238E27FC236}">
                <a16:creationId xmlns:a16="http://schemas.microsoft.com/office/drawing/2014/main" id="{4DDE367C-6B07-4DCE-A60B-FF9F157B0A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71901" y="1869874"/>
            <a:ext cx="611770" cy="611770"/>
          </a:xfrm>
          <a:prstGeom prst="rect">
            <a:avLst/>
          </a:prstGeom>
        </p:spPr>
      </p:pic>
      <p:pic>
        <p:nvPicPr>
          <p:cNvPr id="17" name="Picture 16" descr="A close up of a sign&#10;&#10;Description automatically generated">
            <a:extLst>
              <a:ext uri="{FF2B5EF4-FFF2-40B4-BE49-F238E27FC236}">
                <a16:creationId xmlns:a16="http://schemas.microsoft.com/office/drawing/2014/main" id="{988632A7-39FF-4A81-8FBF-C271718C2A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42685" y="1869874"/>
            <a:ext cx="611770" cy="611770"/>
          </a:xfrm>
          <a:prstGeom prst="rect">
            <a:avLst/>
          </a:prstGeom>
        </p:spPr>
      </p:pic>
      <p:pic>
        <p:nvPicPr>
          <p:cNvPr id="19" name="Picture 18" descr="A close up of a sign&#10;&#10;Description automatically generated">
            <a:extLst>
              <a:ext uri="{FF2B5EF4-FFF2-40B4-BE49-F238E27FC236}">
                <a16:creationId xmlns:a16="http://schemas.microsoft.com/office/drawing/2014/main" id="{14375087-5EC0-447A-9472-384AF3E5518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1980" y="5047448"/>
            <a:ext cx="884957" cy="884957"/>
          </a:xfrm>
          <a:prstGeom prst="rect">
            <a:avLst/>
          </a:prstGeom>
        </p:spPr>
      </p:pic>
    </p:spTree>
    <p:extLst>
      <p:ext uri="{BB962C8B-B14F-4D97-AF65-F5344CB8AC3E}">
        <p14:creationId xmlns:p14="http://schemas.microsoft.com/office/powerpoint/2010/main" val="87151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89347" y="484188"/>
            <a:ext cx="8334597" cy="304800"/>
          </a:xfrm>
        </p:spPr>
        <p:txBody>
          <a:bodyPr>
            <a:normAutofit fontScale="90000"/>
          </a:bodyPr>
          <a:lstStyle/>
          <a:p>
            <a:r>
              <a:rPr lang="en-MY" dirty="0"/>
              <a:t>Exercise 5 Flow chart – Production of orange juice concentrate</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89347" y="1420421"/>
            <a:ext cx="8781164" cy="5437579"/>
          </a:xfrm>
          <a:prstGeom prst="rect">
            <a:avLst/>
          </a:prstGeom>
          <a:noFill/>
        </p:spPr>
        <p:txBody>
          <a:bodyPr wrap="square" rtlCol="0">
            <a:spAutoFit/>
          </a:bodyPr>
          <a:lstStyle/>
          <a:p>
            <a:pPr>
              <a:lnSpc>
                <a:spcPct val="120000"/>
              </a:lnSpc>
            </a:pPr>
            <a:r>
              <a:rPr lang="en-US" sz="2800" b="1" dirty="0">
                <a:latin typeface="MS Reference Sans Serif" panose="020B0604030504040204" pitchFamily="34" charset="0"/>
              </a:rPr>
              <a:t>Please answer these questions </a:t>
            </a:r>
          </a:p>
          <a:p>
            <a:pPr marL="514350" indent="-514350">
              <a:lnSpc>
                <a:spcPct val="120000"/>
              </a:lnSpc>
              <a:buFont typeface="+mj-lt"/>
              <a:buAutoNum type="arabicPeriod"/>
            </a:pPr>
            <a:r>
              <a:rPr lang="en-US" sz="2400" dirty="0">
                <a:latin typeface="MS Reference Sans Serif" panose="020B0604030504040204" pitchFamily="34" charset="0"/>
              </a:rPr>
              <a:t>Are there points where the integrity of the product is at risk? State where and justify your answer.</a:t>
            </a:r>
          </a:p>
          <a:p>
            <a:pPr marL="514350" indent="-514350">
              <a:lnSpc>
                <a:spcPct val="120000"/>
              </a:lnSpc>
              <a:buFont typeface="+mj-lt"/>
              <a:buAutoNum type="arabicPeriod"/>
            </a:pPr>
            <a:endParaRPr lang="en-US" sz="2400" dirty="0">
              <a:latin typeface="MS Reference Sans Serif" panose="020B0604030504040204" pitchFamily="34" charset="0"/>
            </a:endParaRPr>
          </a:p>
          <a:p>
            <a:pPr marL="514350" indent="-514350">
              <a:lnSpc>
                <a:spcPct val="120000"/>
              </a:lnSpc>
              <a:buFont typeface="+mj-lt"/>
              <a:buAutoNum type="arabicPeriod"/>
            </a:pPr>
            <a:r>
              <a:rPr lang="en-US" sz="2400" dirty="0">
                <a:latin typeface="MS Reference Sans Serif" panose="020B0604030504040204" pitchFamily="34" charset="0"/>
              </a:rPr>
              <a:t> What requirements must be met in the fruit reception area? </a:t>
            </a:r>
          </a:p>
          <a:p>
            <a:pPr marL="514350" indent="-514350">
              <a:lnSpc>
                <a:spcPct val="120000"/>
              </a:lnSpc>
              <a:buFont typeface="+mj-lt"/>
              <a:buAutoNum type="arabicPeriod"/>
            </a:pPr>
            <a:endParaRPr lang="en-US" sz="2400" dirty="0">
              <a:latin typeface="MS Reference Sans Serif" panose="020B0604030504040204" pitchFamily="34" charset="0"/>
            </a:endParaRPr>
          </a:p>
          <a:p>
            <a:pPr marL="514350" indent="-514350">
              <a:lnSpc>
                <a:spcPct val="120000"/>
              </a:lnSpc>
              <a:buFont typeface="+mj-lt"/>
              <a:buAutoNum type="arabicPeriod"/>
            </a:pPr>
            <a:r>
              <a:rPr lang="en-US" sz="2400" dirty="0">
                <a:latin typeface="MS Reference Sans Serif" panose="020B0604030504040204" pitchFamily="34" charset="0"/>
              </a:rPr>
              <a:t>What mechanisms should be introduced to ensure the integrity of the certified product?</a:t>
            </a:r>
          </a:p>
          <a:p>
            <a:pPr marL="514350" indent="-514350">
              <a:lnSpc>
                <a:spcPct val="120000"/>
              </a:lnSpc>
              <a:buFont typeface="+mj-lt"/>
              <a:buAutoNum type="arabicPeriod"/>
            </a:pPr>
            <a:endParaRPr lang="en-US" sz="2400" dirty="0">
              <a:latin typeface="MS Reference Sans Serif" panose="020B0604030504040204" pitchFamily="34" charset="0"/>
            </a:endParaRPr>
          </a:p>
          <a:p>
            <a:pPr marL="514350" indent="-514350">
              <a:lnSpc>
                <a:spcPct val="120000"/>
              </a:lnSpc>
              <a:buFont typeface="+mj-lt"/>
              <a:buAutoNum type="arabicPeriod"/>
            </a:pPr>
            <a:r>
              <a:rPr lang="en-US" sz="2400" dirty="0">
                <a:latin typeface="MS Reference Sans Serif" panose="020B0604030504040204" pitchFamily="34" charset="0"/>
              </a:rPr>
              <a:t>What requirements must be met in the packing area and the sales office?</a:t>
            </a:r>
          </a:p>
        </p:txBody>
      </p:sp>
    </p:spTree>
    <p:extLst>
      <p:ext uri="{BB962C8B-B14F-4D97-AF65-F5344CB8AC3E}">
        <p14:creationId xmlns:p14="http://schemas.microsoft.com/office/powerpoint/2010/main" val="14055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77386" y="520700"/>
            <a:ext cx="9205913" cy="377825"/>
          </a:xfrm>
        </p:spPr>
        <p:txBody>
          <a:bodyPr>
            <a:normAutofit fontScale="90000"/>
          </a:bodyPr>
          <a:lstStyle/>
          <a:p>
            <a:r>
              <a:rPr lang="en-MY" dirty="0"/>
              <a:t>Principle 2 Traceability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77386" y="1052512"/>
            <a:ext cx="10515600" cy="4752975"/>
          </a:xfrm>
        </p:spPr>
        <p:txBody>
          <a:bodyPr>
            <a:noAutofit/>
          </a:bodyPr>
          <a:lstStyle/>
          <a:p>
            <a:pPr marL="0" indent="0">
              <a:buNone/>
            </a:pPr>
            <a:r>
              <a:rPr lang="en-MY" dirty="0">
                <a:solidFill>
                  <a:schemeClr val="bg2">
                    <a:lumMod val="25000"/>
                  </a:schemeClr>
                </a:solidFill>
              </a:rPr>
              <a:t>Criteria: </a:t>
            </a:r>
            <a:r>
              <a:rPr lang="en-MY" b="1" dirty="0">
                <a:solidFill>
                  <a:srgbClr val="91B11B"/>
                </a:solidFill>
              </a:rPr>
              <a:t>Key evidence </a:t>
            </a:r>
            <a:endParaRPr lang="en-GB" b="1" dirty="0">
              <a:solidFill>
                <a:srgbClr val="91B11B"/>
              </a:solidFill>
            </a:endParaRPr>
          </a:p>
        </p:txBody>
      </p:sp>
      <p:sp>
        <p:nvSpPr>
          <p:cNvPr id="6" name="TextBox 5">
            <a:extLst>
              <a:ext uri="{FF2B5EF4-FFF2-40B4-BE49-F238E27FC236}">
                <a16:creationId xmlns:a16="http://schemas.microsoft.com/office/drawing/2014/main" id="{EC3B805E-0551-4685-A6E2-9D48183C23A2}"/>
              </a:ext>
            </a:extLst>
          </p:cNvPr>
          <p:cNvSpPr txBox="1"/>
          <p:nvPr/>
        </p:nvSpPr>
        <p:spPr>
          <a:xfrm>
            <a:off x="2598908" y="1720955"/>
            <a:ext cx="9084391" cy="2677656"/>
          </a:xfrm>
          <a:prstGeom prst="rect">
            <a:avLst/>
          </a:prstGeom>
          <a:solidFill>
            <a:srgbClr val="91B11B">
              <a:alpha val="50000"/>
            </a:srgbClr>
          </a:solidFill>
        </p:spPr>
        <p:txBody>
          <a:bodyPr wrap="square" rtlCol="0">
            <a:spAutoFit/>
          </a:bodyPr>
          <a:lstStyle/>
          <a:p>
            <a:r>
              <a:rPr lang="en-US" sz="2800" b="1" dirty="0">
                <a:solidFill>
                  <a:schemeClr val="bg1"/>
                </a:solidFill>
                <a:latin typeface="MS Reference Sans Serif" panose="020B0604030504040204" pitchFamily="34" charset="0"/>
              </a:rPr>
              <a:t>Exercise 6</a:t>
            </a:r>
          </a:p>
          <a:p>
            <a:r>
              <a:rPr lang="en-US" sz="2800" dirty="0">
                <a:solidFill>
                  <a:schemeClr val="bg1"/>
                </a:solidFill>
                <a:latin typeface="MS Reference Sans Serif" panose="020B0604030504040204" pitchFamily="34" charset="0"/>
              </a:rPr>
              <a:t>This exercise helps with:</a:t>
            </a:r>
          </a:p>
          <a:p>
            <a:pPr marL="285750" indent="-285750">
              <a:buFont typeface="Arial" panose="020B0604020202020204" pitchFamily="34" charset="0"/>
              <a:buChar char="•"/>
            </a:pPr>
            <a:r>
              <a:rPr lang="en-US" sz="2800" dirty="0">
                <a:solidFill>
                  <a:schemeClr val="bg1"/>
                </a:solidFill>
                <a:latin typeface="MS Reference Sans Serif" panose="020B0604030504040204" pitchFamily="34" charset="0"/>
              </a:rPr>
              <a:t>Selecting the best audit techniques to find evidence for each criterion; </a:t>
            </a:r>
          </a:p>
          <a:p>
            <a:pPr marL="285750" indent="-285750">
              <a:buFont typeface="Arial" panose="020B0604020202020204" pitchFamily="34" charset="0"/>
              <a:buChar char="•"/>
            </a:pPr>
            <a:r>
              <a:rPr lang="en-US" sz="2800" dirty="0" err="1">
                <a:solidFill>
                  <a:schemeClr val="bg1"/>
                </a:solidFill>
                <a:latin typeface="MS Reference Sans Serif" panose="020B0604030504040204" pitchFamily="34" charset="0"/>
              </a:rPr>
              <a:t>Analysing</a:t>
            </a:r>
            <a:r>
              <a:rPr lang="en-US" sz="2800" dirty="0">
                <a:solidFill>
                  <a:schemeClr val="bg1"/>
                </a:solidFill>
                <a:latin typeface="MS Reference Sans Serif" panose="020B0604030504040204" pitchFamily="34" charset="0"/>
              </a:rPr>
              <a:t> the evidence of conformity and non-conformity for each criterion. </a:t>
            </a:r>
          </a:p>
        </p:txBody>
      </p:sp>
      <p:sp>
        <p:nvSpPr>
          <p:cNvPr id="12" name="TextBox 11">
            <a:extLst>
              <a:ext uri="{FF2B5EF4-FFF2-40B4-BE49-F238E27FC236}">
                <a16:creationId xmlns:a16="http://schemas.microsoft.com/office/drawing/2014/main" id="{148DCCC5-46BC-4DC9-8F88-3C50BD1802CB}"/>
              </a:ext>
            </a:extLst>
          </p:cNvPr>
          <p:cNvSpPr txBox="1"/>
          <p:nvPr/>
        </p:nvSpPr>
        <p:spPr>
          <a:xfrm>
            <a:off x="2477386" y="4632994"/>
            <a:ext cx="10177495" cy="1815882"/>
          </a:xfrm>
          <a:prstGeom prst="rect">
            <a:avLst/>
          </a:prstGeom>
          <a:noFill/>
        </p:spPr>
        <p:txBody>
          <a:bodyPr wrap="square" rtlCol="0">
            <a:spAutoFit/>
          </a:bodyPr>
          <a:lstStyle/>
          <a:p>
            <a:pPr>
              <a:buNone/>
            </a:pPr>
            <a:r>
              <a:rPr lang="en-US" sz="2800" dirty="0">
                <a:latin typeface="MS Reference Sans Serif" panose="020B0604030504040204" pitchFamily="34" charset="0"/>
              </a:rPr>
              <a:t>Recommendations: </a:t>
            </a:r>
          </a:p>
          <a:p>
            <a:pPr>
              <a:buNone/>
            </a:pPr>
            <a:r>
              <a:rPr lang="en-US" sz="2800" dirty="0">
                <a:latin typeface="MS Reference Sans Serif" panose="020B0604030504040204" pitchFamily="34" charset="0"/>
              </a:rPr>
              <a:t>This practice exercise can be done as a </a:t>
            </a:r>
            <a:r>
              <a:rPr lang="en-US" sz="2800" dirty="0">
                <a:solidFill>
                  <a:srgbClr val="91B11B"/>
                </a:solidFill>
                <a:latin typeface="MS Reference Sans Serif" panose="020B0604030504040204" pitchFamily="34" charset="0"/>
              </a:rPr>
              <a:t>group or individually.</a:t>
            </a:r>
            <a:r>
              <a:rPr lang="en-US" sz="2800" dirty="0">
                <a:latin typeface="MS Reference Sans Serif" panose="020B0604030504040204" pitchFamily="34" charset="0"/>
              </a:rPr>
              <a:t> It may be applied to different supply chains to </a:t>
            </a:r>
            <a:r>
              <a:rPr lang="en-US" sz="2800" dirty="0" err="1">
                <a:latin typeface="MS Reference Sans Serif" panose="020B0604030504040204" pitchFamily="34" charset="0"/>
              </a:rPr>
              <a:t>analyse</a:t>
            </a:r>
            <a:r>
              <a:rPr lang="en-US" sz="2800" dirty="0">
                <a:latin typeface="MS Reference Sans Serif" panose="020B0604030504040204" pitchFamily="34" charset="0"/>
              </a:rPr>
              <a:t> possible variations and challenges. </a:t>
            </a:r>
          </a:p>
        </p:txBody>
      </p:sp>
      <p:pic>
        <p:nvPicPr>
          <p:cNvPr id="5" name="Picture 4" descr="A close up of a sign&#10;&#10;Description automatically generated">
            <a:extLst>
              <a:ext uri="{FF2B5EF4-FFF2-40B4-BE49-F238E27FC236}">
                <a16:creationId xmlns:a16="http://schemas.microsoft.com/office/drawing/2014/main" id="{0E0F8729-295E-4374-A4CC-2525AC3F4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41" y="1992077"/>
            <a:ext cx="1298828" cy="1298828"/>
          </a:xfrm>
          <a:prstGeom prst="rect">
            <a:avLst/>
          </a:prstGeom>
        </p:spPr>
      </p:pic>
    </p:spTree>
    <p:extLst>
      <p:ext uri="{BB962C8B-B14F-4D97-AF65-F5344CB8AC3E}">
        <p14:creationId xmlns:p14="http://schemas.microsoft.com/office/powerpoint/2010/main" val="168712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5488" y="520700"/>
            <a:ext cx="9205913" cy="377825"/>
          </a:xfrm>
        </p:spPr>
        <p:txBody>
          <a:bodyPr>
            <a:normAutofit fontScale="90000"/>
          </a:bodyPr>
          <a:lstStyle/>
          <a:p>
            <a:r>
              <a:rPr lang="en-MY" dirty="0"/>
              <a:t>Introduction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45488" y="1584325"/>
            <a:ext cx="8782493" cy="4752975"/>
          </a:xfrm>
        </p:spPr>
        <p:txBody>
          <a:bodyPr>
            <a:noAutofit/>
          </a:bodyPr>
          <a:lstStyle/>
          <a:p>
            <a:pPr marL="0" indent="0">
              <a:buNone/>
            </a:pPr>
            <a:r>
              <a:rPr lang="en-US" dirty="0">
                <a:solidFill>
                  <a:schemeClr val="bg2">
                    <a:lumMod val="25000"/>
                  </a:schemeClr>
                </a:solidFill>
              </a:rPr>
              <a:t>This module contains </a:t>
            </a:r>
            <a:r>
              <a:rPr lang="en-US" dirty="0">
                <a:solidFill>
                  <a:srgbClr val="91B11B"/>
                </a:solidFill>
              </a:rPr>
              <a:t>different exercises </a:t>
            </a:r>
            <a:r>
              <a:rPr lang="en-US" dirty="0">
                <a:solidFill>
                  <a:schemeClr val="bg2">
                    <a:lumMod val="25000"/>
                  </a:schemeClr>
                </a:solidFill>
              </a:rPr>
              <a:t>for the application of the concepts and requirements of the </a:t>
            </a:r>
            <a:r>
              <a:rPr lang="en-US" dirty="0" err="1">
                <a:solidFill>
                  <a:schemeClr val="bg2">
                    <a:lumMod val="25000"/>
                  </a:schemeClr>
                </a:solidFill>
              </a:rPr>
              <a:t>CoC</a:t>
            </a:r>
            <a:r>
              <a:rPr lang="en-US" dirty="0">
                <a:solidFill>
                  <a:schemeClr val="bg2">
                    <a:lumMod val="25000"/>
                  </a:schemeClr>
                </a:solidFill>
              </a:rPr>
              <a:t> System as well as for the application of </a:t>
            </a:r>
            <a:r>
              <a:rPr lang="en-US" dirty="0"/>
              <a:t>certain useful skills for carrying out quality audits.</a:t>
            </a:r>
          </a:p>
          <a:p>
            <a:pPr marL="0" indent="0">
              <a:buNone/>
            </a:pPr>
            <a:r>
              <a:rPr lang="en-US" dirty="0">
                <a:solidFill>
                  <a:schemeClr val="bg2">
                    <a:lumMod val="25000"/>
                  </a:schemeClr>
                </a:solidFill>
              </a:rPr>
              <a:t>The </a:t>
            </a:r>
            <a:r>
              <a:rPr lang="en-US" dirty="0">
                <a:solidFill>
                  <a:srgbClr val="91B11B"/>
                </a:solidFill>
              </a:rPr>
              <a:t>exercises</a:t>
            </a:r>
            <a:r>
              <a:rPr lang="en-US" dirty="0">
                <a:solidFill>
                  <a:schemeClr val="bg2">
                    <a:lumMod val="25000"/>
                  </a:schemeClr>
                </a:solidFill>
              </a:rPr>
              <a:t> may be </a:t>
            </a:r>
            <a:r>
              <a:rPr lang="en-US" dirty="0">
                <a:solidFill>
                  <a:srgbClr val="91B11B"/>
                </a:solidFill>
              </a:rPr>
              <a:t>used individually </a:t>
            </a:r>
            <a:r>
              <a:rPr lang="en-US" dirty="0">
                <a:solidFill>
                  <a:schemeClr val="bg2">
                    <a:lumMod val="25000"/>
                  </a:schemeClr>
                </a:solidFill>
              </a:rPr>
              <a:t>or in a </a:t>
            </a:r>
            <a:r>
              <a:rPr lang="en-US" dirty="0">
                <a:solidFill>
                  <a:srgbClr val="91B11B"/>
                </a:solidFill>
              </a:rPr>
              <a:t>group</a:t>
            </a:r>
            <a:r>
              <a:rPr lang="en-US" dirty="0">
                <a:solidFill>
                  <a:schemeClr val="bg2">
                    <a:lumMod val="25000"/>
                  </a:schemeClr>
                </a:solidFill>
              </a:rPr>
              <a:t>. </a:t>
            </a:r>
            <a:r>
              <a:rPr lang="en-US" dirty="0">
                <a:solidFill>
                  <a:srgbClr val="91B11B"/>
                </a:solidFill>
              </a:rPr>
              <a:t>Some</a:t>
            </a:r>
            <a:r>
              <a:rPr lang="en-US" dirty="0">
                <a:solidFill>
                  <a:schemeClr val="bg2">
                    <a:lumMod val="25000"/>
                  </a:schemeClr>
                </a:solidFill>
              </a:rPr>
              <a:t> exercises have </a:t>
            </a:r>
            <a:r>
              <a:rPr lang="en-US" dirty="0">
                <a:solidFill>
                  <a:srgbClr val="91B11B"/>
                </a:solidFill>
              </a:rPr>
              <a:t>several correct answers</a:t>
            </a:r>
            <a:r>
              <a:rPr lang="en-US" dirty="0">
                <a:solidFill>
                  <a:schemeClr val="bg2">
                    <a:lumMod val="25000"/>
                  </a:schemeClr>
                </a:solidFill>
              </a:rPr>
              <a:t>, mainly for case studies or when it is necessary to design or plan something. </a:t>
            </a:r>
            <a:endParaRPr lang="es-CR" dirty="0">
              <a:solidFill>
                <a:schemeClr val="bg2">
                  <a:lumMod val="25000"/>
                </a:schemeClr>
              </a:solidFill>
            </a:endParaRPr>
          </a:p>
          <a:p>
            <a:pPr marL="0" indent="0">
              <a:buNone/>
            </a:pPr>
            <a:endParaRPr lang="es-CR" dirty="0">
              <a:solidFill>
                <a:schemeClr val="bg2">
                  <a:lumMod val="25000"/>
                </a:schemeClr>
              </a:solidFill>
            </a:endParaRPr>
          </a:p>
          <a:p>
            <a:endParaRPr lang="es-CR" dirty="0">
              <a:solidFill>
                <a:schemeClr val="bg2">
                  <a:lumMod val="25000"/>
                </a:schemeClr>
              </a:solidFill>
            </a:endParaRPr>
          </a:p>
          <a:p>
            <a:endParaRPr lang="es-CR" dirty="0">
              <a:solidFill>
                <a:schemeClr val="bg2">
                  <a:lumMod val="25000"/>
                </a:schemeClr>
              </a:solidFill>
            </a:endParaRPr>
          </a:p>
          <a:p>
            <a:pPr marL="0" indent="0">
              <a:buNone/>
            </a:pPr>
            <a:endParaRPr lang="es-CR" dirty="0">
              <a:solidFill>
                <a:schemeClr val="bg2">
                  <a:lumMod val="25000"/>
                </a:schemeClr>
              </a:solidFill>
            </a:endParaRPr>
          </a:p>
          <a:p>
            <a:pPr marL="0" indent="0">
              <a:buNone/>
            </a:pPr>
            <a:endParaRPr lang="en-GB" dirty="0"/>
          </a:p>
        </p:txBody>
      </p:sp>
      <p:pic>
        <p:nvPicPr>
          <p:cNvPr id="5" name="Picture 4">
            <a:extLst>
              <a:ext uri="{FF2B5EF4-FFF2-40B4-BE49-F238E27FC236}">
                <a16:creationId xmlns:a16="http://schemas.microsoft.com/office/drawing/2014/main" id="{84B600BF-3DDC-428F-9B02-F6039543F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92" y="4606782"/>
            <a:ext cx="1920088" cy="1920088"/>
          </a:xfrm>
          <a:prstGeom prst="rect">
            <a:avLst/>
          </a:prstGeom>
        </p:spPr>
      </p:pic>
    </p:spTree>
    <p:extLst>
      <p:ext uri="{BB962C8B-B14F-4D97-AF65-F5344CB8AC3E}">
        <p14:creationId xmlns:p14="http://schemas.microsoft.com/office/powerpoint/2010/main" val="3076831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56121" y="636588"/>
            <a:ext cx="9569450" cy="304800"/>
          </a:xfrm>
        </p:spPr>
        <p:txBody>
          <a:bodyPr>
            <a:normAutofit fontScale="90000"/>
          </a:bodyPr>
          <a:lstStyle/>
          <a:p>
            <a:r>
              <a:rPr lang="en-MY" dirty="0"/>
              <a:t>Exercise 6 Principle 2 Traceability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53143" y="1263233"/>
            <a:ext cx="9025713" cy="5262979"/>
          </a:xfrm>
          <a:prstGeom prst="rect">
            <a:avLst/>
          </a:prstGeom>
          <a:noFill/>
        </p:spPr>
        <p:txBody>
          <a:bodyPr wrap="square" rtlCol="0">
            <a:spAutoFit/>
          </a:bodyPr>
          <a:lstStyle/>
          <a:p>
            <a:pPr>
              <a:buNone/>
            </a:pPr>
            <a:r>
              <a:rPr lang="en-US" sz="2400" b="1" dirty="0">
                <a:latin typeface="MS Reference Sans Serif" panose="020B0604030504040204" pitchFamily="34" charset="0"/>
              </a:rPr>
              <a:t>Instructions</a:t>
            </a:r>
          </a:p>
          <a:p>
            <a:pPr>
              <a:buNone/>
            </a:pPr>
            <a:endParaRPr lang="en-US" sz="2400" b="1" dirty="0">
              <a:latin typeface="MS Reference Sans Serif" panose="020B0604030504040204" pitchFamily="34" charset="0"/>
            </a:endParaRPr>
          </a:p>
          <a:p>
            <a:pPr>
              <a:buNone/>
            </a:pPr>
            <a:r>
              <a:rPr lang="en-US" sz="2400" dirty="0">
                <a:latin typeface="MS Reference Sans Serif" panose="020B0604030504040204" pitchFamily="34" charset="0"/>
              </a:rPr>
              <a:t>For each criterion in the traceability section, complete the table in the next slide with:</a:t>
            </a:r>
          </a:p>
          <a:p>
            <a:pPr marL="514350" indent="-514350">
              <a:buFont typeface="+mj-lt"/>
              <a:buAutoNum type="arabicPeriod"/>
            </a:pPr>
            <a:r>
              <a:rPr lang="en-US" sz="2400" dirty="0">
                <a:latin typeface="MS Reference Sans Serif" panose="020B0604030504040204" pitchFamily="34" charset="0"/>
              </a:rPr>
              <a:t>Appropriate audit techniques to find evidence for each criterion </a:t>
            </a:r>
          </a:p>
          <a:p>
            <a:pPr marL="514350" indent="-514350">
              <a:buFont typeface="+mj-lt"/>
              <a:buAutoNum type="arabicPeriod"/>
            </a:pPr>
            <a:r>
              <a:rPr lang="en-US" sz="2400" dirty="0">
                <a:latin typeface="MS Reference Sans Serif" panose="020B0604030504040204" pitchFamily="34" charset="0"/>
              </a:rPr>
              <a:t>Evidence that would demonstrate conformity with the requirements</a:t>
            </a:r>
          </a:p>
          <a:p>
            <a:pPr marL="514350" indent="-514350">
              <a:buFont typeface="+mj-lt"/>
              <a:buAutoNum type="arabicPeriod"/>
            </a:pPr>
            <a:r>
              <a:rPr lang="en-US" sz="2400" dirty="0">
                <a:latin typeface="MS Reference Sans Serif" panose="020B0604030504040204" pitchFamily="34" charset="0"/>
              </a:rPr>
              <a:t>Evidence that would demonstrate non-conformity with the requirements</a:t>
            </a:r>
          </a:p>
          <a:p>
            <a:pPr marL="514350" indent="-514350">
              <a:buFont typeface="+mj-lt"/>
              <a:buAutoNum type="arabicPeriod"/>
            </a:pPr>
            <a:r>
              <a:rPr lang="en-US" sz="2400" dirty="0">
                <a:latin typeface="MS Reference Sans Serif" panose="020B0604030504040204" pitchFamily="34" charset="0"/>
              </a:rPr>
              <a:t>Share and </a:t>
            </a:r>
            <a:r>
              <a:rPr lang="en-US" sz="2400" dirty="0" err="1">
                <a:latin typeface="MS Reference Sans Serif" panose="020B0604030504040204" pitchFamily="34" charset="0"/>
              </a:rPr>
              <a:t>analyse</a:t>
            </a:r>
            <a:r>
              <a:rPr lang="en-US" sz="2400" dirty="0">
                <a:latin typeface="MS Reference Sans Serif" panose="020B0604030504040204" pitchFamily="34" charset="0"/>
              </a:rPr>
              <a:t> the results in a group. Compare the answers with the information in the technical module and the answer section at the end of this document</a:t>
            </a:r>
            <a:r>
              <a:rPr lang="es-CR" sz="2400" dirty="0">
                <a:latin typeface="MS Reference Sans Serif" panose="020B0604030504040204" pitchFamily="34" charset="0"/>
              </a:rPr>
              <a:t>.</a:t>
            </a:r>
          </a:p>
        </p:txBody>
      </p:sp>
    </p:spTree>
    <p:extLst>
      <p:ext uri="{BB962C8B-B14F-4D97-AF65-F5344CB8AC3E}">
        <p14:creationId xmlns:p14="http://schemas.microsoft.com/office/powerpoint/2010/main" val="35073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818" y="484188"/>
            <a:ext cx="9569450" cy="304800"/>
          </a:xfrm>
        </p:spPr>
        <p:txBody>
          <a:bodyPr>
            <a:normAutofit fontScale="90000"/>
          </a:bodyPr>
          <a:lstStyle/>
          <a:p>
            <a:r>
              <a:rPr lang="en-MY" dirty="0"/>
              <a:t>Exercise 6 Principle 2 Traceability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818" y="1038800"/>
            <a:ext cx="10441858" cy="523220"/>
          </a:xfrm>
          <a:prstGeom prst="rect">
            <a:avLst/>
          </a:prstGeom>
          <a:noFill/>
        </p:spPr>
        <p:txBody>
          <a:bodyPr wrap="square" rtlCol="0">
            <a:spAutoFit/>
          </a:bodyPr>
          <a:lstStyle/>
          <a:p>
            <a:pPr>
              <a:buNone/>
            </a:pPr>
            <a:r>
              <a:rPr lang="en-MY" sz="2800" dirty="0">
                <a:latin typeface="MS Reference Sans Serif" panose="020B0604030504040204" pitchFamily="34" charset="0"/>
              </a:rPr>
              <a:t>Complete this table </a:t>
            </a:r>
            <a:endParaRPr lang="es-CR" sz="2800" dirty="0">
              <a:latin typeface="MS Reference Sans Serif" panose="020B0604030504040204" pitchFamily="34" charset="0"/>
            </a:endParaRPr>
          </a:p>
        </p:txBody>
      </p:sp>
      <p:graphicFrame>
        <p:nvGraphicFramePr>
          <p:cNvPr id="5" name="Table 4">
            <a:extLst>
              <a:ext uri="{FF2B5EF4-FFF2-40B4-BE49-F238E27FC236}">
                <a16:creationId xmlns:a16="http://schemas.microsoft.com/office/drawing/2014/main" id="{DD2917B1-CEC3-445D-85D0-D713EB3C5A86}"/>
              </a:ext>
            </a:extLst>
          </p:cNvPr>
          <p:cNvGraphicFramePr>
            <a:graphicFrameLocks noGrp="1"/>
          </p:cNvGraphicFramePr>
          <p:nvPr>
            <p:extLst>
              <p:ext uri="{D42A27DB-BD31-4B8C-83A1-F6EECF244321}">
                <p14:modId xmlns:p14="http://schemas.microsoft.com/office/powerpoint/2010/main" val="268898069"/>
              </p:ext>
            </p:extLst>
          </p:nvPr>
        </p:nvGraphicFramePr>
        <p:xfrm>
          <a:off x="2671854" y="1745444"/>
          <a:ext cx="9396100" cy="4770726"/>
        </p:xfrm>
        <a:graphic>
          <a:graphicData uri="http://schemas.openxmlformats.org/drawingml/2006/table">
            <a:tbl>
              <a:tblPr firstRow="1" bandRow="1">
                <a:tableStyleId>{7DF18680-E054-41AD-8BC1-D1AEF772440D}</a:tableStyleId>
              </a:tblPr>
              <a:tblGrid>
                <a:gridCol w="1981989">
                  <a:extLst>
                    <a:ext uri="{9D8B030D-6E8A-4147-A177-3AD203B41FA5}">
                      <a16:colId xmlns:a16="http://schemas.microsoft.com/office/drawing/2014/main" val="20000"/>
                    </a:ext>
                  </a:extLst>
                </a:gridCol>
                <a:gridCol w="7414111">
                  <a:extLst>
                    <a:ext uri="{9D8B030D-6E8A-4147-A177-3AD203B41FA5}">
                      <a16:colId xmlns:a16="http://schemas.microsoft.com/office/drawing/2014/main" val="20001"/>
                    </a:ext>
                  </a:extLst>
                </a:gridCol>
              </a:tblGrid>
              <a:tr h="343721">
                <a:tc gridSpan="2">
                  <a:txBody>
                    <a:bodyPr/>
                    <a:lstStyle/>
                    <a:p>
                      <a:pPr algn="ctr"/>
                      <a:r>
                        <a:rPr lang="es-CR" sz="1800" b="1" i="0" dirty="0" err="1">
                          <a:solidFill>
                            <a:schemeClr val="bg1"/>
                          </a:solidFill>
                          <a:latin typeface="MS Reference Sans Serif" panose="020B0604030504040204" pitchFamily="34" charset="0"/>
                        </a:rPr>
                        <a:t>Criterion</a:t>
                      </a:r>
                      <a:r>
                        <a:rPr lang="es-CR" sz="1800" b="1" i="0" dirty="0">
                          <a:solidFill>
                            <a:schemeClr val="bg1"/>
                          </a:solidFill>
                          <a:latin typeface="MS Reference Sans Serif" panose="020B0604030504040204" pitchFamily="34" charset="0"/>
                        </a:rPr>
                        <a:t> 2.1</a:t>
                      </a:r>
                    </a:p>
                  </a:txBody>
                  <a:tcPr>
                    <a:solidFill>
                      <a:srgbClr val="91B11B"/>
                    </a:solidFill>
                  </a:tcPr>
                </a:tc>
                <a:tc hMerge="1">
                  <a:txBody>
                    <a:bodyPr/>
                    <a:lstStyle/>
                    <a:p>
                      <a:endParaRPr lang="es-CR"/>
                    </a:p>
                  </a:txBody>
                  <a:tcPr/>
                </a:tc>
                <a:extLst>
                  <a:ext uri="{0D108BD9-81ED-4DB2-BD59-A6C34878D82A}">
                    <a16:rowId xmlns:a16="http://schemas.microsoft.com/office/drawing/2014/main" val="10000"/>
                  </a:ext>
                </a:extLst>
              </a:tr>
              <a:tr h="859303">
                <a:tc>
                  <a:txBody>
                    <a:bodyPr/>
                    <a:lstStyle/>
                    <a:p>
                      <a:r>
                        <a:rPr lang="en-US" sz="1800" b="0" i="0" noProof="0" dirty="0">
                          <a:solidFill>
                            <a:schemeClr val="tx1"/>
                          </a:solidFill>
                          <a:latin typeface="MS Reference Sans Serif" panose="020B0604030504040204" pitchFamily="34" charset="0"/>
                        </a:rPr>
                        <a:t>How would you audit this criterion?</a:t>
                      </a:r>
                    </a:p>
                  </a:txBody>
                  <a:tcPr>
                    <a:solidFill>
                      <a:srgbClr val="91B11B">
                        <a:alpha val="50000"/>
                      </a:srgbClr>
                    </a:solidFill>
                  </a:tcPr>
                </a:tc>
                <a:tc>
                  <a:txBody>
                    <a:bodyPr/>
                    <a:lstStyle/>
                    <a:p>
                      <a:r>
                        <a:rPr lang="en-US" sz="1800" b="0" i="0" noProof="0" dirty="0">
                          <a:solidFill>
                            <a:schemeClr val="tx1"/>
                          </a:solidFill>
                          <a:latin typeface="MS Reference Sans Serif" panose="020B0604030504040204" pitchFamily="34" charset="0"/>
                        </a:rPr>
                        <a:t>Explain which activities could provide evidence for auditing</a:t>
                      </a:r>
                      <a:r>
                        <a:rPr lang="en-US" sz="1800" b="0" i="0" baseline="0" noProof="0" dirty="0">
                          <a:solidFill>
                            <a:schemeClr val="tx1"/>
                          </a:solidFill>
                          <a:latin typeface="MS Reference Sans Serif" panose="020B0604030504040204" pitchFamily="34" charset="0"/>
                        </a:rPr>
                        <a:t> this c</a:t>
                      </a:r>
                      <a:r>
                        <a:rPr lang="en-US" sz="1800" b="0" i="0" noProof="0" dirty="0">
                          <a:solidFill>
                            <a:schemeClr val="tx1"/>
                          </a:solidFill>
                          <a:latin typeface="MS Reference Sans Serif" panose="020B0604030504040204" pitchFamily="34" charset="0"/>
                        </a:rPr>
                        <a:t>riterion</a:t>
                      </a:r>
                      <a:r>
                        <a:rPr lang="en-US" sz="1800" b="0" i="0" baseline="0" noProof="0" dirty="0">
                          <a:solidFill>
                            <a:schemeClr val="tx1"/>
                          </a:solidFill>
                          <a:latin typeface="MS Reference Sans Serif" panose="020B0604030504040204" pitchFamily="34" charset="0"/>
                        </a:rPr>
                        <a:t> (interviews, review of documentation, direct observation/visit). </a:t>
                      </a:r>
                      <a:endParaRPr lang="en-US" sz="1800" b="0" i="0" noProof="0" dirty="0">
                        <a:solidFill>
                          <a:schemeClr val="tx1"/>
                        </a:solidFill>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10001"/>
                  </a:ext>
                </a:extLst>
              </a:tr>
              <a:tr h="693723">
                <a:tc>
                  <a:txBody>
                    <a:bodyPr/>
                    <a:lstStyle/>
                    <a:p>
                      <a:r>
                        <a:rPr lang="en-US" sz="1800" b="0" i="0" noProof="0" dirty="0">
                          <a:solidFill>
                            <a:schemeClr val="tx1"/>
                          </a:solidFill>
                          <a:latin typeface="MS Reference Sans Serif" panose="020B0604030504040204" pitchFamily="34" charset="0"/>
                        </a:rPr>
                        <a:t>Evidence</a:t>
                      </a:r>
                      <a:r>
                        <a:rPr lang="en-US" sz="1800" b="0" i="0" baseline="0" noProof="0" dirty="0">
                          <a:solidFill>
                            <a:schemeClr val="tx1"/>
                          </a:solidFill>
                          <a:latin typeface="MS Reference Sans Serif" panose="020B0604030504040204" pitchFamily="34" charset="0"/>
                        </a:rPr>
                        <a:t> of compliance</a:t>
                      </a:r>
                      <a:endParaRPr lang="en-US" sz="18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r>
                        <a:rPr lang="en-US" sz="1800" b="0" i="0" noProof="0" dirty="0">
                          <a:solidFill>
                            <a:schemeClr val="tx1"/>
                          </a:solidFill>
                          <a:latin typeface="MS Reference Sans Serif" panose="020B0604030504040204" pitchFamily="34" charset="0"/>
                        </a:rPr>
                        <a:t>List </a:t>
                      </a:r>
                      <a:r>
                        <a:rPr lang="en-US" sz="1800" b="0" i="0" baseline="0" noProof="0" dirty="0">
                          <a:solidFill>
                            <a:schemeClr val="tx1"/>
                          </a:solidFill>
                          <a:latin typeface="MS Reference Sans Serif" panose="020B0604030504040204" pitchFamily="34" charset="0"/>
                        </a:rPr>
                        <a:t>the evidence that you will look for to determine conformity with the criterion.</a:t>
                      </a:r>
                      <a:endParaRPr lang="en-US" sz="1800" b="0" i="0" noProof="0" dirty="0">
                        <a:solidFill>
                          <a:schemeClr val="tx1"/>
                        </a:solidFill>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10002"/>
                  </a:ext>
                </a:extLst>
              </a:tr>
              <a:tr h="693723">
                <a:tc>
                  <a:txBody>
                    <a:bodyPr/>
                    <a:lstStyle/>
                    <a:p>
                      <a:r>
                        <a:rPr lang="en-US" sz="1800" b="0" i="0" noProof="0" dirty="0">
                          <a:solidFill>
                            <a:schemeClr val="tx1"/>
                          </a:solidFill>
                          <a:latin typeface="MS Reference Sans Serif" panose="020B0604030504040204" pitchFamily="34" charset="0"/>
                        </a:rPr>
                        <a:t>Evidence</a:t>
                      </a:r>
                      <a:r>
                        <a:rPr lang="en-US" sz="1800" b="0" i="0" baseline="0" noProof="0" dirty="0">
                          <a:solidFill>
                            <a:schemeClr val="tx1"/>
                          </a:solidFill>
                          <a:latin typeface="MS Reference Sans Serif" panose="020B0604030504040204" pitchFamily="34" charset="0"/>
                        </a:rPr>
                        <a:t> of non-compliance</a:t>
                      </a:r>
                      <a:endParaRPr lang="en-US" sz="1800" b="0" i="0" noProof="0" dirty="0">
                        <a:solidFill>
                          <a:schemeClr val="tx1"/>
                        </a:solidFill>
                        <a:latin typeface="MS Reference Sans Serif" panose="020B0604030504040204" pitchFamily="34" charset="0"/>
                      </a:endParaRPr>
                    </a:p>
                  </a:txBody>
                  <a:tcPr>
                    <a:solidFill>
                      <a:srgbClr val="91B11B">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noProof="0" dirty="0">
                          <a:solidFill>
                            <a:schemeClr val="tx1"/>
                          </a:solidFill>
                          <a:latin typeface="MS Reference Sans Serif" panose="020B0604030504040204" pitchFamily="34" charset="0"/>
                        </a:rPr>
                        <a:t>Describe the elements/procedures/missing data</a:t>
                      </a:r>
                      <a:r>
                        <a:rPr lang="en-US" sz="1800" b="0" i="0" baseline="0" noProof="0" dirty="0">
                          <a:solidFill>
                            <a:schemeClr val="tx1"/>
                          </a:solidFill>
                          <a:latin typeface="MS Reference Sans Serif" panose="020B0604030504040204" pitchFamily="34" charset="0"/>
                        </a:rPr>
                        <a:t>/references that serve as evidence for determining non-conformity.</a:t>
                      </a:r>
                      <a:endParaRPr lang="en-US" sz="1800" b="0" i="0" noProof="0" dirty="0">
                        <a:solidFill>
                          <a:schemeClr val="tx1"/>
                        </a:solidFill>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10003"/>
                  </a:ext>
                </a:extLst>
              </a:tr>
              <a:tr h="1117094">
                <a:tc>
                  <a:txBody>
                    <a:bodyPr/>
                    <a:lstStyle/>
                    <a:p>
                      <a:r>
                        <a:rPr lang="en-US" sz="1800" b="0" i="0" noProof="0" dirty="0">
                          <a:solidFill>
                            <a:schemeClr val="tx1"/>
                          </a:solidFill>
                          <a:latin typeface="MS Reference Sans Serif" panose="020B0604030504040204" pitchFamily="34" charset="0"/>
                        </a:rPr>
                        <a:t>Challenges to</a:t>
                      </a:r>
                      <a:r>
                        <a:rPr lang="en-US" sz="1800" b="0" i="0" baseline="0" noProof="0" dirty="0">
                          <a:solidFill>
                            <a:schemeClr val="tx1"/>
                          </a:solidFill>
                          <a:latin typeface="MS Reference Sans Serif" panose="020B0604030504040204" pitchFamily="34" charset="0"/>
                        </a:rPr>
                        <a:t> </a:t>
                      </a:r>
                      <a:r>
                        <a:rPr lang="en-US" sz="1800" b="0" i="0" noProof="0" dirty="0">
                          <a:solidFill>
                            <a:schemeClr val="tx1"/>
                          </a:solidFill>
                          <a:latin typeface="MS Reference Sans Serif" panose="020B0604030504040204" pitchFamily="34" charset="0"/>
                        </a:rPr>
                        <a:t>auditing this</a:t>
                      </a:r>
                      <a:r>
                        <a:rPr lang="en-US" sz="1800" b="0" i="0" baseline="0" noProof="0" dirty="0">
                          <a:solidFill>
                            <a:schemeClr val="tx1"/>
                          </a:solidFill>
                          <a:latin typeface="MS Reference Sans Serif" panose="020B0604030504040204" pitchFamily="34" charset="0"/>
                        </a:rPr>
                        <a:t> criterion remotely</a:t>
                      </a:r>
                      <a:endParaRPr lang="en-US" sz="18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r>
                        <a:rPr lang="en-US" sz="1800" b="0" i="0" noProof="0" dirty="0" err="1">
                          <a:solidFill>
                            <a:schemeClr val="tx1"/>
                          </a:solidFill>
                          <a:latin typeface="MS Reference Sans Serif" panose="020B0604030504040204" pitchFamily="34" charset="0"/>
                        </a:rPr>
                        <a:t>Analyse</a:t>
                      </a:r>
                      <a:r>
                        <a:rPr lang="en-US" sz="1800" b="0" i="0" noProof="0" dirty="0">
                          <a:solidFill>
                            <a:schemeClr val="tx1"/>
                          </a:solidFill>
                          <a:latin typeface="MS Reference Sans Serif" panose="020B0604030504040204" pitchFamily="34" charset="0"/>
                        </a:rPr>
                        <a:t> the potential</a:t>
                      </a:r>
                      <a:r>
                        <a:rPr lang="en-US" sz="1800" b="0" i="0" baseline="0" noProof="0" dirty="0">
                          <a:solidFill>
                            <a:schemeClr val="tx1"/>
                          </a:solidFill>
                          <a:latin typeface="MS Reference Sans Serif" panose="020B0604030504040204" pitchFamily="34" charset="0"/>
                        </a:rPr>
                        <a:t> challenges</a:t>
                      </a:r>
                      <a:r>
                        <a:rPr lang="en-US" sz="1800" b="0" i="0" noProof="0" dirty="0">
                          <a:solidFill>
                            <a:schemeClr val="tx1"/>
                          </a:solidFill>
                          <a:latin typeface="MS Reference Sans Serif" panose="020B0604030504040204" pitchFamily="34" charset="0"/>
                        </a:rPr>
                        <a:t> that could be encountered in</a:t>
                      </a:r>
                      <a:r>
                        <a:rPr lang="en-US" sz="1800" b="0" i="0" baseline="0" noProof="0" dirty="0">
                          <a:solidFill>
                            <a:schemeClr val="tx1"/>
                          </a:solidFill>
                          <a:latin typeface="MS Reference Sans Serif" panose="020B0604030504040204" pitchFamily="34" charset="0"/>
                        </a:rPr>
                        <a:t> </a:t>
                      </a:r>
                      <a:r>
                        <a:rPr lang="en-US" sz="1800" b="0" i="0" noProof="0" dirty="0">
                          <a:solidFill>
                            <a:schemeClr val="tx1"/>
                          </a:solidFill>
                          <a:latin typeface="MS Reference Sans Serif" panose="020B0604030504040204" pitchFamily="34" charset="0"/>
                        </a:rPr>
                        <a:t>auditing this criterion</a:t>
                      </a:r>
                      <a:r>
                        <a:rPr lang="en-US" sz="1800" b="0" i="0" baseline="0" noProof="0" dirty="0">
                          <a:solidFill>
                            <a:schemeClr val="tx1"/>
                          </a:solidFill>
                          <a:latin typeface="MS Reference Sans Serif" panose="020B0604030504040204" pitchFamily="34" charset="0"/>
                        </a:rPr>
                        <a:t> during a desk audit and explain how they could be resolved.</a:t>
                      </a:r>
                      <a:endParaRPr lang="en-US" sz="1800" b="0" i="0" noProof="0" dirty="0">
                        <a:solidFill>
                          <a:schemeClr val="tx1"/>
                        </a:solidFill>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10004"/>
                  </a:ext>
                </a:extLst>
              </a:tr>
              <a:tr h="693723">
                <a:tc gridSpan="2">
                  <a:txBody>
                    <a:bodyPr/>
                    <a:lstStyle/>
                    <a:p>
                      <a:r>
                        <a:rPr lang="es-CR" sz="1800" b="0" i="0" dirty="0" err="1">
                          <a:solidFill>
                            <a:schemeClr val="tx1"/>
                          </a:solidFill>
                          <a:latin typeface="MS Reference Sans Serif" panose="020B0604030504040204" pitchFamily="34" charset="0"/>
                        </a:rPr>
                        <a:t>Continue</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filling</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out</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the</a:t>
                      </a:r>
                      <a:r>
                        <a:rPr lang="es-CR" sz="1800" b="0" i="0" dirty="0">
                          <a:solidFill>
                            <a:schemeClr val="tx1"/>
                          </a:solidFill>
                          <a:latin typeface="MS Reference Sans Serif" panose="020B0604030504040204" pitchFamily="34" charset="0"/>
                        </a:rPr>
                        <a:t> table </a:t>
                      </a:r>
                      <a:r>
                        <a:rPr lang="es-CR" sz="1800" b="0" i="0" dirty="0" err="1">
                          <a:solidFill>
                            <a:schemeClr val="tx1"/>
                          </a:solidFill>
                          <a:latin typeface="MS Reference Sans Serif" panose="020B0604030504040204" pitchFamily="34" charset="0"/>
                        </a:rPr>
                        <a:t>for</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the</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remaining</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criteria</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of</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this</a:t>
                      </a:r>
                      <a:r>
                        <a:rPr lang="es-CR" sz="1800" b="0" i="0" dirty="0">
                          <a:solidFill>
                            <a:schemeClr val="tx1"/>
                          </a:solidFill>
                          <a:latin typeface="MS Reference Sans Serif" panose="020B0604030504040204" pitchFamily="34" charset="0"/>
                        </a:rPr>
                        <a:t> </a:t>
                      </a:r>
                      <a:r>
                        <a:rPr lang="es-CR" sz="1800" b="0" i="0" dirty="0" err="1">
                          <a:solidFill>
                            <a:schemeClr val="tx1"/>
                          </a:solidFill>
                          <a:latin typeface="MS Reference Sans Serif" panose="020B0604030504040204" pitchFamily="34" charset="0"/>
                        </a:rPr>
                        <a:t>principle</a:t>
                      </a:r>
                      <a:endParaRPr lang="es-CR" sz="1800" b="0" i="0" dirty="0">
                        <a:solidFill>
                          <a:schemeClr val="tx1"/>
                        </a:solidFill>
                        <a:latin typeface="MS Reference Sans Serif" panose="020B0604030504040204" pitchFamily="34" charset="0"/>
                      </a:endParaRPr>
                    </a:p>
                  </a:txBody>
                  <a:tcPr>
                    <a:solidFill>
                      <a:srgbClr val="91B11B">
                        <a:alpha val="50000"/>
                      </a:srgbClr>
                    </a:solidFill>
                  </a:tcPr>
                </a:tc>
                <a:tc hMerge="1">
                  <a:txBody>
                    <a:bodyPr/>
                    <a:lstStyle/>
                    <a:p>
                      <a:endParaRPr lang="es-C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256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ananas, Tropical Fruits, Fruit, Exotic, Healthy">
            <a:extLst>
              <a:ext uri="{FF2B5EF4-FFF2-40B4-BE49-F238E27FC236}">
                <a16:creationId xmlns:a16="http://schemas.microsoft.com/office/drawing/2014/main" id="{BD940E63-082F-4076-9265-B70A17D0FA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37"/>
          <a:stretch/>
        </p:blipFill>
        <p:spPr bwMode="auto">
          <a:xfrm>
            <a:off x="0" y="1148316"/>
            <a:ext cx="12192000" cy="57096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67168"/>
            <a:ext cx="9745663" cy="400050"/>
          </a:xfrm>
        </p:spPr>
        <p:txBody>
          <a:bodyPr>
            <a:normAutofit fontScale="90000"/>
          </a:bodyPr>
          <a:lstStyle/>
          <a:p>
            <a:r>
              <a:rPr lang="en-MY" dirty="0"/>
              <a:t>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628651" y="1513021"/>
            <a:ext cx="5314950" cy="4401205"/>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7</a:t>
            </a:r>
          </a:p>
          <a:p>
            <a:pPr>
              <a:buNone/>
            </a:pPr>
            <a:r>
              <a:rPr lang="en-US" sz="2800" b="1" dirty="0">
                <a:solidFill>
                  <a:schemeClr val="bg1"/>
                </a:solidFill>
                <a:latin typeface="MS Reference Sans Serif" panose="020B0604030504040204" pitchFamily="34" charset="0"/>
              </a:rPr>
              <a:t>A banana puree processing plant uses product from certified and non-certified farms. Rainforest Alliance </a:t>
            </a:r>
            <a:r>
              <a:rPr lang="en-US" sz="2800" b="1" dirty="0" err="1">
                <a:solidFill>
                  <a:schemeClr val="bg1"/>
                </a:solidFill>
                <a:latin typeface="MS Reference Sans Serif" panose="020B0604030504040204" pitchFamily="34" charset="0"/>
              </a:rPr>
              <a:t>authorised</a:t>
            </a:r>
            <a:r>
              <a:rPr lang="en-US" sz="2800" b="1" dirty="0">
                <a:solidFill>
                  <a:schemeClr val="bg1"/>
                </a:solidFill>
                <a:latin typeface="MS Reference Sans Serif" panose="020B0604030504040204" pitchFamily="34" charset="0"/>
              </a:rPr>
              <a:t> the use of a label with the seal, accompanied by the text “This product contains at least 40% certified banana”.</a:t>
            </a:r>
          </a:p>
        </p:txBody>
      </p:sp>
    </p:spTree>
    <p:extLst>
      <p:ext uri="{BB962C8B-B14F-4D97-AF65-F5344CB8AC3E}">
        <p14:creationId xmlns:p14="http://schemas.microsoft.com/office/powerpoint/2010/main" val="161781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13591" y="484188"/>
            <a:ext cx="9569450" cy="304800"/>
          </a:xfrm>
        </p:spPr>
        <p:txBody>
          <a:bodyPr>
            <a:normAutofit fontScale="90000"/>
          </a:bodyPr>
          <a:lstStyle/>
          <a:p>
            <a:r>
              <a:rPr lang="en-MY" dirty="0"/>
              <a:t>Exercise 7 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42511" y="1230187"/>
            <a:ext cx="8759899" cy="5755422"/>
          </a:xfrm>
          <a:prstGeom prst="rect">
            <a:avLst/>
          </a:prstGeom>
          <a:noFill/>
        </p:spPr>
        <p:txBody>
          <a:bodyPr wrap="square" rtlCol="0">
            <a:spAutoFit/>
          </a:bodyPr>
          <a:lstStyle/>
          <a:p>
            <a:pPr>
              <a:buNone/>
            </a:pPr>
            <a:r>
              <a:rPr lang="en-MY" sz="2400" b="1" dirty="0">
                <a:latin typeface="MS Reference Sans Serif" panose="020B0604030504040204" pitchFamily="34" charset="0"/>
              </a:rPr>
              <a:t>The process</a:t>
            </a:r>
          </a:p>
          <a:p>
            <a:pPr>
              <a:buNone/>
            </a:pPr>
            <a:endParaRPr lang="en-MY" sz="2400" b="1" dirty="0">
              <a:latin typeface="MS Reference Sans Serif" panose="020B0604030504040204" pitchFamily="34" charset="0"/>
            </a:endParaRPr>
          </a:p>
          <a:p>
            <a:pPr marL="457200" indent="-457200">
              <a:buFont typeface="+mj-lt"/>
              <a:buAutoNum type="arabicPeriod"/>
            </a:pPr>
            <a:r>
              <a:rPr lang="en-US" sz="2000" dirty="0">
                <a:latin typeface="MS Reference Sans Serif" panose="020B0604030504040204" pitchFamily="34" charset="0"/>
              </a:rPr>
              <a:t>Reception: The product is weighed and the origin of each load of fruit is verified.</a:t>
            </a:r>
          </a:p>
          <a:p>
            <a:pPr marL="457200" indent="-457200">
              <a:buFont typeface="+mj-lt"/>
              <a:buAutoNum type="arabicPeriod"/>
            </a:pPr>
            <a:endParaRPr lang="en-US" sz="2000" dirty="0">
              <a:latin typeface="MS Reference Sans Serif" panose="020B0604030504040204" pitchFamily="34" charset="0"/>
            </a:endParaRPr>
          </a:p>
          <a:p>
            <a:pPr marL="457200" indent="-457200">
              <a:buFont typeface="+mj-lt"/>
              <a:buAutoNum type="arabicPeriod"/>
            </a:pPr>
            <a:r>
              <a:rPr lang="en-US" sz="2000" dirty="0">
                <a:latin typeface="MS Reference Sans Serif" panose="020B0604030504040204" pitchFamily="34" charset="0"/>
              </a:rPr>
              <a:t>The product in each container is classified based on its ripeness and origin status (certified/non-certified farm).</a:t>
            </a:r>
          </a:p>
          <a:p>
            <a:pPr marL="457200" indent="-457200">
              <a:buFont typeface="+mj-lt"/>
              <a:buAutoNum type="arabicPeriod"/>
            </a:pPr>
            <a:endParaRPr lang="en-US" sz="2000" dirty="0">
              <a:latin typeface="MS Reference Sans Serif" panose="020B0604030504040204" pitchFamily="34" charset="0"/>
            </a:endParaRPr>
          </a:p>
          <a:p>
            <a:pPr marL="457200" indent="-457200">
              <a:buFont typeface="+mj-lt"/>
              <a:buAutoNum type="arabicPeriod"/>
            </a:pPr>
            <a:r>
              <a:rPr lang="en-US" sz="2000" dirty="0">
                <a:latin typeface="MS Reference Sans Serif" panose="020B0604030504040204" pitchFamily="34" charset="0"/>
              </a:rPr>
              <a:t>Warehousing: There are three warehouses for storing the fruit according to its degree of ripeness; inside these warehouses, there is a storage area for certified bananas and another for conventional bananas.</a:t>
            </a:r>
          </a:p>
          <a:p>
            <a:pPr marL="457200" indent="-457200">
              <a:buFont typeface="+mj-lt"/>
              <a:buAutoNum type="arabicPeriod"/>
            </a:pPr>
            <a:endParaRPr lang="en-US" sz="2000" dirty="0">
              <a:latin typeface="MS Reference Sans Serif" panose="020B0604030504040204" pitchFamily="34" charset="0"/>
            </a:endParaRPr>
          </a:p>
          <a:p>
            <a:pPr marL="457200" indent="-457200">
              <a:buFont typeface="+mj-lt"/>
              <a:buAutoNum type="arabicPeriod"/>
            </a:pPr>
            <a:r>
              <a:rPr lang="en-US" sz="2000" dirty="0">
                <a:latin typeface="MS Reference Sans Serif" panose="020B0604030504040204" pitchFamily="34" charset="0"/>
              </a:rPr>
              <a:t>After the ripe bananas have been cleaned, the process of preparing the puree begins. From this point on, bananas of different origins are mixed. </a:t>
            </a:r>
          </a:p>
          <a:p>
            <a:pPr marL="457200" indent="-457200">
              <a:buFont typeface="+mj-lt"/>
              <a:buAutoNum type="arabicPeriod"/>
            </a:pPr>
            <a:endParaRPr lang="en-US" sz="2000" dirty="0">
              <a:latin typeface="MS Reference Sans Serif" panose="020B0604030504040204" pitchFamily="34" charset="0"/>
            </a:endParaRPr>
          </a:p>
          <a:p>
            <a:pPr>
              <a:buNone/>
            </a:pPr>
            <a:endParaRPr lang="es-CR" sz="2000" b="1" dirty="0">
              <a:latin typeface="MS Reference Sans Serif" panose="020B0604030504040204" pitchFamily="34" charset="0"/>
            </a:endParaRPr>
          </a:p>
        </p:txBody>
      </p:sp>
    </p:spTree>
    <p:extLst>
      <p:ext uri="{BB962C8B-B14F-4D97-AF65-F5344CB8AC3E}">
        <p14:creationId xmlns:p14="http://schemas.microsoft.com/office/powerpoint/2010/main" val="326954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02958" y="636588"/>
            <a:ext cx="9569450" cy="304800"/>
          </a:xfrm>
        </p:spPr>
        <p:txBody>
          <a:bodyPr>
            <a:normAutofit fontScale="90000"/>
          </a:bodyPr>
          <a:lstStyle/>
          <a:p>
            <a:r>
              <a:rPr lang="en-MY" dirty="0"/>
              <a:t>Exercise 7 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10613" y="1368409"/>
            <a:ext cx="8940800" cy="4832092"/>
          </a:xfrm>
          <a:prstGeom prst="rect">
            <a:avLst/>
          </a:prstGeom>
          <a:noFill/>
        </p:spPr>
        <p:txBody>
          <a:bodyPr wrap="square" rtlCol="0">
            <a:spAutoFit/>
          </a:bodyPr>
          <a:lstStyle/>
          <a:p>
            <a:pPr>
              <a:buNone/>
            </a:pPr>
            <a:r>
              <a:rPr lang="en-MY" sz="2400" b="1" dirty="0">
                <a:latin typeface="MS Reference Sans Serif" panose="020B0604030504040204" pitchFamily="34" charset="0"/>
              </a:rPr>
              <a:t>The process</a:t>
            </a:r>
          </a:p>
          <a:p>
            <a:pPr>
              <a:buNone/>
            </a:pPr>
            <a:endParaRPr lang="en-MY" sz="2400" b="1" dirty="0">
              <a:latin typeface="MS Reference Sans Serif" panose="020B0604030504040204" pitchFamily="34" charset="0"/>
            </a:endParaRPr>
          </a:p>
          <a:p>
            <a:pPr marL="457200" indent="-457200">
              <a:buFont typeface="+mj-lt"/>
              <a:buAutoNum type="arabicPeriod" startAt="5"/>
            </a:pPr>
            <a:r>
              <a:rPr lang="en-US" sz="2000" dirty="0">
                <a:latin typeface="MS Reference Sans Serif" panose="020B0604030504040204" pitchFamily="34" charset="0"/>
              </a:rPr>
              <a:t>Each banana is peeled by hand and then sent to a machine that purees it and extracts the seeds.</a:t>
            </a:r>
          </a:p>
          <a:p>
            <a:pPr marL="457200" lvl="0" indent="-457200">
              <a:buFont typeface="+mj-lt"/>
              <a:buAutoNum type="arabicPeriod" startAt="5"/>
            </a:pPr>
            <a:endParaRPr lang="en-US" sz="2000" dirty="0">
              <a:latin typeface="MS Reference Sans Serif" panose="020B0604030504040204" pitchFamily="34" charset="0"/>
            </a:endParaRPr>
          </a:p>
          <a:p>
            <a:pPr marL="457200" lvl="0" indent="-457200">
              <a:buFont typeface="+mj-lt"/>
              <a:buAutoNum type="arabicPeriod" startAt="5"/>
            </a:pPr>
            <a:r>
              <a:rPr lang="en-US" sz="2000" dirty="0">
                <a:latin typeface="MS Reference Sans Serif" panose="020B0604030504040204" pitchFamily="34" charset="0"/>
              </a:rPr>
              <a:t>The puree passes to another machine where it undergoes homogenization.</a:t>
            </a:r>
          </a:p>
          <a:p>
            <a:pPr marL="457200" lvl="0" indent="-457200">
              <a:buFont typeface="+mj-lt"/>
              <a:buAutoNum type="arabicPeriod" startAt="5"/>
            </a:pPr>
            <a:endParaRPr lang="en-US" sz="2000" dirty="0">
              <a:latin typeface="MS Reference Sans Serif" panose="020B0604030504040204" pitchFamily="34" charset="0"/>
            </a:endParaRPr>
          </a:p>
          <a:p>
            <a:pPr marL="457200" lvl="0" indent="-457200">
              <a:buFont typeface="+mj-lt"/>
              <a:buAutoNum type="arabicPeriod" startAt="5"/>
            </a:pPr>
            <a:r>
              <a:rPr lang="en-US" sz="2000" dirty="0">
                <a:latin typeface="MS Reference Sans Serif" panose="020B0604030504040204" pitchFamily="34" charset="0"/>
              </a:rPr>
              <a:t>Finally, the product is packed in 100 ml glass jars and labelled. All the labels are identical and indicate that at least 40% of the bananas used to prepare the product come from certified farms.</a:t>
            </a:r>
          </a:p>
          <a:p>
            <a:pPr marL="457200" lvl="0" indent="-457200">
              <a:buFont typeface="+mj-lt"/>
              <a:buAutoNum type="arabicPeriod" startAt="5"/>
            </a:pPr>
            <a:endParaRPr lang="en-US" sz="2000" dirty="0">
              <a:latin typeface="MS Reference Sans Serif" panose="020B0604030504040204" pitchFamily="34" charset="0"/>
            </a:endParaRPr>
          </a:p>
          <a:p>
            <a:pPr marL="457200" lvl="0" indent="-457200">
              <a:buFont typeface="+mj-lt"/>
              <a:buAutoNum type="arabicPeriod" startAt="5"/>
            </a:pPr>
            <a:r>
              <a:rPr lang="en-US" sz="2000" dirty="0">
                <a:latin typeface="MS Reference Sans Serif" panose="020B0604030504040204" pitchFamily="34" charset="0"/>
              </a:rPr>
              <a:t>The glass jars are stored in boxes that remain in the last warehouse until they are dispatched in trucks.</a:t>
            </a:r>
          </a:p>
          <a:p>
            <a:pPr>
              <a:buNone/>
            </a:pPr>
            <a:endParaRPr lang="es-CR" sz="2000" b="1" dirty="0">
              <a:latin typeface="MS Reference Sans Serif" panose="020B0604030504040204" pitchFamily="34" charset="0"/>
            </a:endParaRPr>
          </a:p>
        </p:txBody>
      </p:sp>
    </p:spTree>
    <p:extLst>
      <p:ext uri="{BB962C8B-B14F-4D97-AF65-F5344CB8AC3E}">
        <p14:creationId xmlns:p14="http://schemas.microsoft.com/office/powerpoint/2010/main" val="184884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24223" y="484188"/>
            <a:ext cx="9569450" cy="304800"/>
          </a:xfrm>
        </p:spPr>
        <p:txBody>
          <a:bodyPr>
            <a:normAutofit fontScale="90000"/>
          </a:bodyPr>
          <a:lstStyle/>
          <a:p>
            <a:r>
              <a:rPr lang="en-MY" dirty="0"/>
              <a:t>Exercise 7 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20654" y="1208921"/>
            <a:ext cx="9376587" cy="5016758"/>
          </a:xfrm>
          <a:prstGeom prst="rect">
            <a:avLst/>
          </a:prstGeom>
          <a:noFill/>
        </p:spPr>
        <p:txBody>
          <a:bodyPr wrap="square" rtlCol="0">
            <a:spAutoFit/>
          </a:bodyPr>
          <a:lstStyle/>
          <a:p>
            <a:pPr>
              <a:buNone/>
            </a:pPr>
            <a:r>
              <a:rPr lang="en-MY" sz="2800" b="1" dirty="0">
                <a:latin typeface="MS Reference Sans Serif" panose="020B0604030504040204" pitchFamily="34" charset="0"/>
              </a:rPr>
              <a:t>What you need to do</a:t>
            </a:r>
          </a:p>
          <a:p>
            <a:pPr>
              <a:buNone/>
            </a:pPr>
            <a:endParaRPr lang="en-MY" sz="2800" b="1" dirty="0">
              <a:latin typeface="MS Reference Sans Serif" panose="020B0604030504040204" pitchFamily="34" charset="0"/>
            </a:endParaRPr>
          </a:p>
          <a:p>
            <a:pPr>
              <a:buNone/>
            </a:pPr>
            <a:r>
              <a:rPr lang="en-MY" sz="2400" b="1" dirty="0">
                <a:solidFill>
                  <a:srgbClr val="91B11B"/>
                </a:solidFill>
                <a:latin typeface="MS Reference Sans Serif" panose="020B0604030504040204" pitchFamily="34" charset="0"/>
              </a:rPr>
              <a:t>Part I</a:t>
            </a:r>
          </a:p>
          <a:p>
            <a:pPr>
              <a:buNone/>
            </a:pPr>
            <a:endParaRPr lang="en-MY" sz="2400" b="1" dirty="0">
              <a:solidFill>
                <a:srgbClr val="91B11B"/>
              </a:solidFill>
              <a:latin typeface="MS Reference Sans Serif" panose="020B0604030504040204" pitchFamily="34" charset="0"/>
            </a:endParaRPr>
          </a:p>
          <a:p>
            <a:pPr marL="514350" lvl="0" indent="-514350">
              <a:buFont typeface="+mj-lt"/>
              <a:buAutoNum type="arabicPeriod"/>
            </a:pPr>
            <a:r>
              <a:rPr lang="en-US" sz="2400" dirty="0">
                <a:latin typeface="MS Reference Sans Serif" panose="020B0604030504040204" pitchFamily="34" charset="0"/>
              </a:rPr>
              <a:t>Prepare a flow chart with the steps of the process and indicate which points may be considered critical for the integrity of the product.</a:t>
            </a:r>
          </a:p>
          <a:p>
            <a:pPr marL="514350" lvl="0" indent="-514350">
              <a:buFont typeface="+mj-lt"/>
              <a:buAutoNum type="arabicPeriod"/>
            </a:pPr>
            <a:endParaRPr lang="en-US" sz="2400" dirty="0">
              <a:latin typeface="MS Reference Sans Serif" panose="020B0604030504040204" pitchFamily="34" charset="0"/>
            </a:endParaRPr>
          </a:p>
          <a:p>
            <a:pPr marL="514350" lvl="0" indent="-514350">
              <a:buFont typeface="+mj-lt"/>
              <a:buAutoNum type="arabicPeriod"/>
            </a:pPr>
            <a:r>
              <a:rPr lang="en-US" sz="2400" dirty="0">
                <a:latin typeface="MS Reference Sans Serif" panose="020B0604030504040204" pitchFamily="34" charset="0"/>
              </a:rPr>
              <a:t>What should you check in the process to ensure compliance with the </a:t>
            </a:r>
            <a:r>
              <a:rPr lang="en-US" sz="2400" dirty="0" err="1">
                <a:latin typeface="MS Reference Sans Serif" panose="020B0604030504040204" pitchFamily="34" charset="0"/>
              </a:rPr>
              <a:t>authorised</a:t>
            </a:r>
            <a:r>
              <a:rPr lang="en-US" sz="2400" dirty="0">
                <a:latin typeface="MS Reference Sans Serif" panose="020B0604030504040204" pitchFamily="34" charset="0"/>
              </a:rPr>
              <a:t> use of the seal?</a:t>
            </a:r>
          </a:p>
          <a:p>
            <a:pPr marL="514350" lvl="0" indent="-514350">
              <a:buFont typeface="+mj-lt"/>
              <a:buAutoNum type="arabicPeriod"/>
            </a:pPr>
            <a:endParaRPr lang="en-US" sz="2400" dirty="0">
              <a:latin typeface="MS Reference Sans Serif" panose="020B0604030504040204" pitchFamily="34" charset="0"/>
            </a:endParaRPr>
          </a:p>
          <a:p>
            <a:pPr marL="514350" lvl="0" indent="-514350">
              <a:buFont typeface="+mj-lt"/>
              <a:buAutoNum type="arabicPeriod"/>
            </a:pPr>
            <a:r>
              <a:rPr lang="en-US" sz="2400" dirty="0">
                <a:latin typeface="MS Reference Sans Serif" panose="020B0604030504040204" pitchFamily="34" charset="0"/>
              </a:rPr>
              <a:t>What questions should  you ask to confirm that the Rainforest Alliance seals are being used correctly?</a:t>
            </a:r>
          </a:p>
        </p:txBody>
      </p:sp>
    </p:spTree>
    <p:extLst>
      <p:ext uri="{BB962C8B-B14F-4D97-AF65-F5344CB8AC3E}">
        <p14:creationId xmlns:p14="http://schemas.microsoft.com/office/powerpoint/2010/main" val="356809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5488" y="484188"/>
            <a:ext cx="9569450" cy="304800"/>
          </a:xfrm>
        </p:spPr>
        <p:txBody>
          <a:bodyPr>
            <a:normAutofit fontScale="90000"/>
          </a:bodyPr>
          <a:lstStyle/>
          <a:p>
            <a:r>
              <a:rPr lang="en-MY" dirty="0"/>
              <a:t>Exercise 7 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5488" y="1474735"/>
            <a:ext cx="9271591" cy="4955203"/>
          </a:xfrm>
          <a:prstGeom prst="rect">
            <a:avLst/>
          </a:prstGeom>
          <a:noFill/>
        </p:spPr>
        <p:txBody>
          <a:bodyPr wrap="square" rtlCol="0">
            <a:spAutoFit/>
          </a:bodyPr>
          <a:lstStyle/>
          <a:p>
            <a:pPr>
              <a:buNone/>
            </a:pPr>
            <a:r>
              <a:rPr lang="en-MY" sz="2800" b="1" dirty="0">
                <a:latin typeface="MS Reference Sans Serif" panose="020B0604030504040204" pitchFamily="34" charset="0"/>
              </a:rPr>
              <a:t>What you need to do</a:t>
            </a:r>
          </a:p>
          <a:p>
            <a:pPr lvl="0"/>
            <a:endParaRPr lang="en-US" sz="2400" b="1" dirty="0">
              <a:solidFill>
                <a:srgbClr val="91B11B"/>
              </a:solidFill>
              <a:latin typeface="MS Reference Sans Serif" panose="020B0604030504040204" pitchFamily="34" charset="0"/>
            </a:endParaRPr>
          </a:p>
          <a:p>
            <a:pPr lvl="0"/>
            <a:r>
              <a:rPr lang="en-US" sz="2400" b="1" dirty="0">
                <a:solidFill>
                  <a:srgbClr val="91B11B"/>
                </a:solidFill>
                <a:latin typeface="MS Reference Sans Serif" panose="020B0604030504040204" pitchFamily="34" charset="0"/>
              </a:rPr>
              <a:t>Part II</a:t>
            </a:r>
          </a:p>
          <a:p>
            <a:r>
              <a:rPr lang="en-US" sz="2400" dirty="0">
                <a:latin typeface="MS Reference Sans Serif" panose="020B0604030504040204" pitchFamily="34" charset="0"/>
              </a:rPr>
              <a:t>This processing plant works three shifts. Each one produces a batch of different size, prepared using certified and non-certified fruit. The table </a:t>
            </a:r>
            <a:r>
              <a:rPr lang="en-US" sz="2400" dirty="0">
                <a:solidFill>
                  <a:srgbClr val="91B11B"/>
                </a:solidFill>
                <a:latin typeface="MS Reference Sans Serif" panose="020B0604030504040204" pitchFamily="34" charset="0"/>
              </a:rPr>
              <a:t>in the next slide </a:t>
            </a:r>
            <a:r>
              <a:rPr lang="en-US" sz="2400" dirty="0">
                <a:latin typeface="MS Reference Sans Serif" panose="020B0604030504040204" pitchFamily="34" charset="0"/>
              </a:rPr>
              <a:t>shows how much certified product and non-certified product was used to prepare each batch by each shift on the different dates. Indicate whether the content of certified product present in each batch complies with the specific claim made on the label, as </a:t>
            </a:r>
            <a:r>
              <a:rPr lang="en-US" sz="2400" dirty="0" err="1">
                <a:latin typeface="MS Reference Sans Serif" panose="020B0604030504040204" pitchFamily="34" charset="0"/>
              </a:rPr>
              <a:t>authorised</a:t>
            </a:r>
            <a:r>
              <a:rPr lang="en-US" sz="2400" dirty="0">
                <a:latin typeface="MS Reference Sans Serif" panose="020B0604030504040204" pitchFamily="34" charset="0"/>
              </a:rPr>
              <a:t> by Rainforest Alliance.</a:t>
            </a:r>
          </a:p>
          <a:p>
            <a:pPr lvl="0"/>
            <a:endParaRPr lang="en-US" sz="2400" dirty="0">
              <a:latin typeface="MS Reference Sans Serif" panose="020B0604030504040204" pitchFamily="34" charset="0"/>
            </a:endParaRPr>
          </a:p>
          <a:p>
            <a:pPr>
              <a:buNone/>
            </a:pPr>
            <a:r>
              <a:rPr lang="en-MY" sz="2400" b="1" dirty="0">
                <a:latin typeface="MS Reference Sans Serif" panose="020B0604030504040204" pitchFamily="34" charset="0"/>
              </a:rPr>
              <a:t> </a:t>
            </a:r>
            <a:endParaRPr lang="es-CR" sz="2400" b="1" dirty="0">
              <a:latin typeface="MS Reference Sans Serif" panose="020B0604030504040204" pitchFamily="34" charset="0"/>
            </a:endParaRPr>
          </a:p>
        </p:txBody>
      </p:sp>
    </p:spTree>
    <p:extLst>
      <p:ext uri="{BB962C8B-B14F-4D97-AF65-F5344CB8AC3E}">
        <p14:creationId xmlns:p14="http://schemas.microsoft.com/office/powerpoint/2010/main" val="18399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567739" y="512967"/>
            <a:ext cx="9039224" cy="928915"/>
          </a:xfrm>
        </p:spPr>
        <p:txBody>
          <a:bodyPr>
            <a:normAutofit fontScale="90000"/>
          </a:bodyPr>
          <a:lstStyle/>
          <a:p>
            <a:r>
              <a:rPr lang="en-MY" dirty="0"/>
              <a:t>Exercise 7 Use of Rainforest Alliance Trademarks</a:t>
            </a:r>
            <a:endParaRPr lang="en-GB" dirty="0"/>
          </a:p>
        </p:txBody>
      </p:sp>
      <p:graphicFrame>
        <p:nvGraphicFramePr>
          <p:cNvPr id="5" name="Content Placeholder 2">
            <a:extLst>
              <a:ext uri="{FF2B5EF4-FFF2-40B4-BE49-F238E27FC236}">
                <a16:creationId xmlns:a16="http://schemas.microsoft.com/office/drawing/2014/main" id="{F417A55E-3F29-4037-AEC9-AAE5DE0972CF}"/>
              </a:ext>
            </a:extLst>
          </p:cNvPr>
          <p:cNvGraphicFramePr>
            <a:graphicFrameLocks/>
          </p:cNvGraphicFramePr>
          <p:nvPr>
            <p:extLst>
              <p:ext uri="{D42A27DB-BD31-4B8C-83A1-F6EECF244321}">
                <p14:modId xmlns:p14="http://schemas.microsoft.com/office/powerpoint/2010/main" val="641292909"/>
              </p:ext>
            </p:extLst>
          </p:nvPr>
        </p:nvGraphicFramePr>
        <p:xfrm>
          <a:off x="2567739" y="1393202"/>
          <a:ext cx="9222880" cy="5233238"/>
        </p:xfrm>
        <a:graphic>
          <a:graphicData uri="http://schemas.openxmlformats.org/drawingml/2006/table">
            <a:tbl>
              <a:tblPr firstRow="1" firstCol="1" bandRow="1">
                <a:tableStyleId>{21E4AEA4-8DFA-4A89-87EB-49C32662AFE0}</a:tableStyleId>
              </a:tblPr>
              <a:tblGrid>
                <a:gridCol w="1898137">
                  <a:extLst>
                    <a:ext uri="{9D8B030D-6E8A-4147-A177-3AD203B41FA5}">
                      <a16:colId xmlns:a16="http://schemas.microsoft.com/office/drawing/2014/main" val="20000"/>
                    </a:ext>
                  </a:extLst>
                </a:gridCol>
                <a:gridCol w="1359392">
                  <a:extLst>
                    <a:ext uri="{9D8B030D-6E8A-4147-A177-3AD203B41FA5}">
                      <a16:colId xmlns:a16="http://schemas.microsoft.com/office/drawing/2014/main" val="20001"/>
                    </a:ext>
                  </a:extLst>
                </a:gridCol>
                <a:gridCol w="2988156">
                  <a:extLst>
                    <a:ext uri="{9D8B030D-6E8A-4147-A177-3AD203B41FA5}">
                      <a16:colId xmlns:a16="http://schemas.microsoft.com/office/drawing/2014/main" val="20002"/>
                    </a:ext>
                  </a:extLst>
                </a:gridCol>
                <a:gridCol w="2977195">
                  <a:extLst>
                    <a:ext uri="{9D8B030D-6E8A-4147-A177-3AD203B41FA5}">
                      <a16:colId xmlns:a16="http://schemas.microsoft.com/office/drawing/2014/main" val="20003"/>
                    </a:ext>
                  </a:extLst>
                </a:gridCol>
              </a:tblGrid>
              <a:tr h="1090122">
                <a:tc>
                  <a:txBody>
                    <a:bodyPr/>
                    <a:lstStyle/>
                    <a:p>
                      <a:pPr>
                        <a:lnSpc>
                          <a:spcPct val="107000"/>
                        </a:lnSpc>
                        <a:spcAft>
                          <a:spcPts val="0"/>
                        </a:spcAft>
                      </a:pPr>
                      <a:r>
                        <a:rPr lang="es-CR" sz="2800" dirty="0">
                          <a:effectLst/>
                          <a:latin typeface="MS Reference Sans Serif" panose="020B0604030504040204" pitchFamily="34" charset="0"/>
                        </a:rPr>
                        <a:t> </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nSpc>
                          <a:spcPct val="107000"/>
                        </a:lnSpc>
                        <a:spcAft>
                          <a:spcPts val="0"/>
                        </a:spcAft>
                      </a:pPr>
                      <a:r>
                        <a:rPr lang="es-CR" sz="2800" dirty="0">
                          <a:effectLst/>
                          <a:latin typeface="MS Reference Sans Serif" panose="020B0604030504040204" pitchFamily="34" charset="0"/>
                        </a:rPr>
                        <a:t> </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gridSpan="2">
                  <a:txBody>
                    <a:bodyPr/>
                    <a:lstStyle/>
                    <a:p>
                      <a:pPr algn="ctr">
                        <a:lnSpc>
                          <a:spcPct val="107000"/>
                        </a:lnSpc>
                        <a:spcAft>
                          <a:spcPts val="0"/>
                        </a:spcAft>
                      </a:pPr>
                      <a:r>
                        <a:rPr lang="es-CR" sz="2800" dirty="0">
                          <a:effectLst/>
                          <a:latin typeface="MS Reference Sans Serif" panose="020B0604030504040204" pitchFamily="34" charset="0"/>
                        </a:rPr>
                        <a:t>Volume of bananas</a:t>
                      </a:r>
                      <a:r>
                        <a:rPr lang="es-CR" sz="2800" baseline="0" dirty="0">
                          <a:effectLst/>
                          <a:latin typeface="MS Reference Sans Serif" panose="020B0604030504040204" pitchFamily="34" charset="0"/>
                        </a:rPr>
                        <a:t> from warehouse</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hMerge="1">
                  <a:txBody>
                    <a:bodyPr/>
                    <a:lstStyle/>
                    <a:p>
                      <a:endParaRPr lang="es-CR"/>
                    </a:p>
                  </a:txBody>
                  <a:tcPr/>
                </a:tc>
                <a:extLst>
                  <a:ext uri="{0D108BD9-81ED-4DB2-BD59-A6C34878D82A}">
                    <a16:rowId xmlns:a16="http://schemas.microsoft.com/office/drawing/2014/main" val="10000"/>
                  </a:ext>
                </a:extLst>
              </a:tr>
              <a:tr h="807900">
                <a:tc>
                  <a:txBody>
                    <a:bodyPr/>
                    <a:lstStyle/>
                    <a:p>
                      <a:pPr algn="ctr">
                        <a:lnSpc>
                          <a:spcPct val="107000"/>
                        </a:lnSpc>
                        <a:spcAft>
                          <a:spcPts val="0"/>
                        </a:spcAft>
                      </a:pPr>
                      <a:r>
                        <a:rPr lang="es-CR" sz="2800" dirty="0">
                          <a:effectLst/>
                          <a:latin typeface="MS Reference Sans Serif" panose="020B0604030504040204" pitchFamily="34" charset="0"/>
                        </a:rPr>
                        <a:t>Date</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Shift</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Certified (kg)</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Non-certified (kg)</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extLst>
                  <a:ext uri="{0D108BD9-81ED-4DB2-BD59-A6C34878D82A}">
                    <a16:rowId xmlns:a16="http://schemas.microsoft.com/office/drawing/2014/main" val="10001"/>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1</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1</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4,000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2,000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extLst>
                  <a:ext uri="{0D108BD9-81ED-4DB2-BD59-A6C34878D82A}">
                    <a16:rowId xmlns:a16="http://schemas.microsoft.com/office/drawing/2014/main" val="10002"/>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1</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2</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3,000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1,800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extLst>
                  <a:ext uri="{0D108BD9-81ED-4DB2-BD59-A6C34878D82A}">
                    <a16:rowId xmlns:a16="http://schemas.microsoft.com/office/drawing/2014/main" val="10003"/>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1</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3</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4,000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1,500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extLst>
                  <a:ext uri="{0D108BD9-81ED-4DB2-BD59-A6C34878D82A}">
                    <a16:rowId xmlns:a16="http://schemas.microsoft.com/office/drawing/2014/main" val="10004"/>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2</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1</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solidFill>
                            <a:schemeClr val="tx1">
                              <a:lumMod val="75000"/>
                              <a:lumOff val="25000"/>
                            </a:schemeClr>
                          </a:solidFill>
                          <a:effectLst/>
                          <a:latin typeface="MS Reference Sans Serif" panose="020B0604030504040204" pitchFamily="34" charset="0"/>
                        </a:rPr>
                        <a:t>1,600</a:t>
                      </a:r>
                      <a:endParaRPr lang="es-CR" sz="2800" dirty="0">
                        <a:solidFill>
                          <a:schemeClr val="tx1">
                            <a:lumMod val="75000"/>
                            <a:lumOff val="25000"/>
                          </a:schemeClr>
                        </a:solidFill>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solidFill>
                            <a:schemeClr val="tx1">
                              <a:lumMod val="75000"/>
                              <a:lumOff val="25000"/>
                            </a:schemeClr>
                          </a:solidFill>
                          <a:effectLst/>
                          <a:latin typeface="MS Reference Sans Serif" panose="020B0604030504040204" pitchFamily="34" charset="0"/>
                          <a:ea typeface="+mn-ea"/>
                          <a:cs typeface="+mn-cs"/>
                        </a:rPr>
                        <a:t>2,500</a:t>
                      </a:r>
                      <a:endParaRPr lang="es-CR" sz="2800" dirty="0">
                        <a:solidFill>
                          <a:schemeClr val="tx1">
                            <a:lumMod val="75000"/>
                            <a:lumOff val="25000"/>
                          </a:schemeClr>
                        </a:solidFill>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extLst>
                  <a:ext uri="{0D108BD9-81ED-4DB2-BD59-A6C34878D82A}">
                    <a16:rowId xmlns:a16="http://schemas.microsoft.com/office/drawing/2014/main" val="10005"/>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2</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2</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5,000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25000"/>
                      </a:srgbClr>
                    </a:solidFill>
                  </a:tcPr>
                </a:tc>
                <a:extLst>
                  <a:ext uri="{0D108BD9-81ED-4DB2-BD59-A6C34878D82A}">
                    <a16:rowId xmlns:a16="http://schemas.microsoft.com/office/drawing/2014/main" val="10006"/>
                  </a:ext>
                </a:extLst>
              </a:tr>
              <a:tr h="545062">
                <a:tc>
                  <a:txBody>
                    <a:bodyPr/>
                    <a:lstStyle/>
                    <a:p>
                      <a:pPr algn="ctr">
                        <a:lnSpc>
                          <a:spcPct val="107000"/>
                        </a:lnSpc>
                        <a:spcAft>
                          <a:spcPts val="0"/>
                        </a:spcAft>
                      </a:pPr>
                      <a:r>
                        <a:rPr lang="es-CR" sz="2800" dirty="0">
                          <a:effectLst/>
                          <a:latin typeface="MS Reference Sans Serif" panose="020B0604030504040204" pitchFamily="34" charset="0"/>
                        </a:rPr>
                        <a:t>June 2</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solidFill>
                  </a:tcPr>
                </a:tc>
                <a:tc>
                  <a:txBody>
                    <a:bodyPr/>
                    <a:lstStyle/>
                    <a:p>
                      <a:pPr algn="ctr">
                        <a:lnSpc>
                          <a:spcPct val="107000"/>
                        </a:lnSpc>
                        <a:spcAft>
                          <a:spcPts val="0"/>
                        </a:spcAft>
                      </a:pPr>
                      <a:r>
                        <a:rPr lang="es-CR" sz="2800" dirty="0">
                          <a:effectLst/>
                          <a:latin typeface="MS Reference Sans Serif" panose="020B0604030504040204" pitchFamily="34" charset="0"/>
                        </a:rPr>
                        <a:t>3</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3,000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tc>
                  <a:txBody>
                    <a:bodyPr/>
                    <a:lstStyle/>
                    <a:p>
                      <a:pPr algn="ctr">
                        <a:lnSpc>
                          <a:spcPct val="107000"/>
                        </a:lnSpc>
                        <a:spcAft>
                          <a:spcPts val="0"/>
                        </a:spcAft>
                      </a:pPr>
                      <a:r>
                        <a:rPr lang="es-CR" sz="2800" dirty="0">
                          <a:effectLst/>
                          <a:latin typeface="MS Reference Sans Serif" panose="020B0604030504040204" pitchFamily="34" charset="0"/>
                        </a:rPr>
                        <a:t>1,200</a:t>
                      </a:r>
                      <a:endParaRPr lang="es-CR" sz="280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330" marR="68330" marT="0" marB="0">
                    <a:solidFill>
                      <a:srgbClr val="91B11B">
                        <a:alpha val="5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6979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56121" y="491270"/>
            <a:ext cx="9569450" cy="304800"/>
          </a:xfrm>
        </p:spPr>
        <p:txBody>
          <a:bodyPr>
            <a:normAutofit fontScale="90000"/>
          </a:bodyPr>
          <a:lstStyle/>
          <a:p>
            <a:r>
              <a:rPr lang="en-MY" dirty="0"/>
              <a:t>Exercise 8 - Determination of non-conformity </a:t>
            </a:r>
            <a:endParaRPr lang="en-GB" dirty="0"/>
          </a:p>
        </p:txBody>
      </p:sp>
      <p:sp>
        <p:nvSpPr>
          <p:cNvPr id="5" name="TextBox 4">
            <a:extLst>
              <a:ext uri="{FF2B5EF4-FFF2-40B4-BE49-F238E27FC236}">
                <a16:creationId xmlns:a16="http://schemas.microsoft.com/office/drawing/2014/main" id="{6457D71D-911C-4B92-8F8C-0F5F2C06F5E1}"/>
              </a:ext>
            </a:extLst>
          </p:cNvPr>
          <p:cNvSpPr txBox="1"/>
          <p:nvPr/>
        </p:nvSpPr>
        <p:spPr>
          <a:xfrm>
            <a:off x="2564139" y="1343635"/>
            <a:ext cx="9353414" cy="1815882"/>
          </a:xfrm>
          <a:prstGeom prst="rect">
            <a:avLst/>
          </a:prstGeom>
          <a:solidFill>
            <a:srgbClr val="91B11B">
              <a:alpha val="50000"/>
            </a:srgbClr>
          </a:solidFill>
        </p:spPr>
        <p:txBody>
          <a:bodyPr wrap="square" rtlCol="0">
            <a:spAutoFit/>
          </a:bodyPr>
          <a:lstStyle/>
          <a:p>
            <a:r>
              <a:rPr lang="en-US" sz="2800" dirty="0">
                <a:solidFill>
                  <a:schemeClr val="bg1"/>
                </a:solidFill>
                <a:latin typeface="MS Reference Sans Serif" panose="020B0604030504040204" pitchFamily="34" charset="0"/>
                <a:cs typeface="Microsoft New Tai Lue" panose="020B0502040204020203" pitchFamily="34" charset="0"/>
              </a:rPr>
              <a:t>For each situation mentioned, determine whether it involves a MNC, </a:t>
            </a:r>
            <a:r>
              <a:rPr lang="en-US" sz="2800" dirty="0" err="1">
                <a:solidFill>
                  <a:schemeClr val="bg1"/>
                </a:solidFill>
                <a:latin typeface="MS Reference Sans Serif" panose="020B0604030504040204" pitchFamily="34" charset="0"/>
                <a:cs typeface="Microsoft New Tai Lue" panose="020B0502040204020203" pitchFamily="34" charset="0"/>
              </a:rPr>
              <a:t>mnc</a:t>
            </a:r>
            <a:r>
              <a:rPr lang="en-US" sz="2800" dirty="0">
                <a:solidFill>
                  <a:schemeClr val="bg1"/>
                </a:solidFill>
                <a:latin typeface="MS Reference Sans Serif" panose="020B0604030504040204" pitchFamily="34" charset="0"/>
                <a:cs typeface="Microsoft New Tai Lue" panose="020B0502040204020203" pitchFamily="34" charset="0"/>
              </a:rPr>
              <a:t> or observation. Indicate the criterion to which it corresponds. Justify your choice.</a:t>
            </a:r>
          </a:p>
        </p:txBody>
      </p:sp>
      <p:pic>
        <p:nvPicPr>
          <p:cNvPr id="6" name="Graphic 5" descr="Help">
            <a:extLst>
              <a:ext uri="{FF2B5EF4-FFF2-40B4-BE49-F238E27FC236}">
                <a16:creationId xmlns:a16="http://schemas.microsoft.com/office/drawing/2014/main" id="{373CA9CD-53A8-49CA-923A-3F16EFEF5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5" y="1343635"/>
            <a:ext cx="1325992" cy="1325992"/>
          </a:xfrm>
          <a:prstGeom prst="rect">
            <a:avLst/>
          </a:prstGeom>
        </p:spPr>
      </p:pic>
      <p:sp>
        <p:nvSpPr>
          <p:cNvPr id="8" name="Rectangle 7">
            <a:extLst>
              <a:ext uri="{FF2B5EF4-FFF2-40B4-BE49-F238E27FC236}">
                <a16:creationId xmlns:a16="http://schemas.microsoft.com/office/drawing/2014/main" id="{51011E9C-90D4-494C-9D1F-E200F5902D19}"/>
              </a:ext>
            </a:extLst>
          </p:cNvPr>
          <p:cNvSpPr/>
          <p:nvPr/>
        </p:nvSpPr>
        <p:spPr>
          <a:xfrm>
            <a:off x="2456121" y="3366842"/>
            <a:ext cx="9353414" cy="2308324"/>
          </a:xfrm>
          <a:prstGeom prst="rect">
            <a:avLst/>
          </a:prstGeom>
        </p:spPr>
        <p:txBody>
          <a:bodyPr wrap="square">
            <a:spAutoFit/>
          </a:bodyPr>
          <a:lstStyle/>
          <a:p>
            <a:pPr marL="457200" indent="-457200">
              <a:buAutoNum type="arabicPeriod"/>
            </a:pPr>
            <a:r>
              <a:rPr lang="en-US" dirty="0">
                <a:latin typeface="MS Reference Sans Serif" panose="020B0604030504040204" pitchFamily="34" charset="0"/>
                <a:cs typeface="Microsoft New Tai Lue" panose="020B0502040204020203" pitchFamily="34" charset="0"/>
              </a:rPr>
              <a:t>The PO complies with the segregation of Rainforest Alliance Certified material in the warehouse but the procedures are not applied in practice. </a:t>
            </a:r>
          </a:p>
          <a:p>
            <a:pPr marL="457200" indent="-457200">
              <a:buAutoNum type="arabicPeriod"/>
            </a:pPr>
            <a:endParaRPr lang="en-US" dirty="0">
              <a:latin typeface="MS Reference Sans Serif" panose="020B0604030504040204" pitchFamily="34" charset="0"/>
              <a:cs typeface="Microsoft New Tai Lue" panose="020B0502040204020203" pitchFamily="34" charset="0"/>
            </a:endParaRPr>
          </a:p>
          <a:p>
            <a:pPr marL="457200" indent="-457200">
              <a:buAutoNum type="arabicPeriod"/>
            </a:pPr>
            <a:r>
              <a:rPr lang="en-US" dirty="0">
                <a:latin typeface="MS Reference Sans Serif" panose="020B0604030504040204" pitchFamily="34" charset="0"/>
                <a:cs typeface="Microsoft New Tai Lue" panose="020B0502040204020203" pitchFamily="34" charset="0"/>
              </a:rPr>
              <a:t>The auditor requested a sample of 10 transaction certificates, but the PO could not submit one of the requested certificates. </a:t>
            </a:r>
          </a:p>
          <a:p>
            <a:pPr marL="457200" indent="-457200">
              <a:buAutoNum type="arabicPeriod"/>
            </a:pPr>
            <a:endParaRPr lang="en-US" dirty="0">
              <a:latin typeface="MS Reference Sans Serif" panose="020B0604030504040204" pitchFamily="34" charset="0"/>
              <a:cs typeface="Microsoft New Tai Lue" panose="020B0502040204020203" pitchFamily="34" charset="0"/>
            </a:endParaRPr>
          </a:p>
          <a:p>
            <a:pPr marL="457200" indent="-457200">
              <a:buAutoNum type="arabicPeriod"/>
            </a:pPr>
            <a:r>
              <a:rPr lang="en-US" dirty="0">
                <a:latin typeface="MS Reference Sans Serif" panose="020B0604030504040204" pitchFamily="34" charset="0"/>
                <a:cs typeface="Microsoft New Tai Lue" panose="020B0502040204020203" pitchFamily="34" charset="0"/>
              </a:rPr>
              <a:t>The PO cannot provide evidence to show the percent content of certified product in its product as indicated on the label. </a:t>
            </a:r>
          </a:p>
        </p:txBody>
      </p:sp>
    </p:spTree>
    <p:extLst>
      <p:ext uri="{BB962C8B-B14F-4D97-AF65-F5344CB8AC3E}">
        <p14:creationId xmlns:p14="http://schemas.microsoft.com/office/powerpoint/2010/main" val="83076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25148" y="623819"/>
            <a:ext cx="9569450" cy="304800"/>
          </a:xfrm>
        </p:spPr>
        <p:txBody>
          <a:bodyPr>
            <a:normAutofit fontScale="90000"/>
          </a:bodyPr>
          <a:lstStyle/>
          <a:p>
            <a:r>
              <a:rPr lang="en-MY" dirty="0"/>
              <a:t>Exercise 8 - Determination of non-conformity </a:t>
            </a:r>
            <a:endParaRPr lang="en-GB" dirty="0"/>
          </a:p>
        </p:txBody>
      </p:sp>
      <p:sp>
        <p:nvSpPr>
          <p:cNvPr id="8" name="Rectangle 7">
            <a:extLst>
              <a:ext uri="{FF2B5EF4-FFF2-40B4-BE49-F238E27FC236}">
                <a16:creationId xmlns:a16="http://schemas.microsoft.com/office/drawing/2014/main" id="{51011E9C-90D4-494C-9D1F-E200F5902D19}"/>
              </a:ext>
            </a:extLst>
          </p:cNvPr>
          <p:cNvSpPr/>
          <p:nvPr/>
        </p:nvSpPr>
        <p:spPr>
          <a:xfrm>
            <a:off x="2425148" y="1444324"/>
            <a:ext cx="8561475" cy="4524315"/>
          </a:xfrm>
          <a:prstGeom prst="rect">
            <a:avLst/>
          </a:prstGeom>
        </p:spPr>
        <p:txBody>
          <a:bodyPr wrap="square">
            <a:spAutoFit/>
          </a:bodyPr>
          <a:lstStyle/>
          <a:p>
            <a:pPr marL="342900" indent="-342900">
              <a:buFont typeface="+mj-lt"/>
              <a:buAutoNum type="arabicPeriod" startAt="5"/>
            </a:pPr>
            <a:r>
              <a:rPr lang="en-US" dirty="0">
                <a:latin typeface="MS Reference Sans Serif" panose="020B0604030504040204" pitchFamily="34" charset="0"/>
                <a:cs typeface="Microsoft New Tai Lue" panose="020B0502040204020203" pitchFamily="34" charset="0"/>
              </a:rPr>
              <a:t>The auditor notices that a group of 12-year old children are in charge of unloading 100 kg bags of tea and carrying these to the warehouse. </a:t>
            </a:r>
          </a:p>
          <a:p>
            <a:pPr marL="342900" indent="-342900">
              <a:buFont typeface="+mj-lt"/>
              <a:buAutoNum type="arabicPeriod" startAt="5"/>
            </a:pPr>
            <a:endParaRPr lang="en-US" dirty="0">
              <a:latin typeface="MS Reference Sans Serif" panose="020B0604030504040204" pitchFamily="34" charset="0"/>
              <a:cs typeface="Microsoft New Tai Lue" panose="020B0502040204020203" pitchFamily="34" charset="0"/>
            </a:endParaRPr>
          </a:p>
          <a:p>
            <a:pPr marL="342900" indent="-342900">
              <a:buFont typeface="+mj-lt"/>
              <a:buAutoNum type="arabicPeriod" startAt="5"/>
            </a:pPr>
            <a:r>
              <a:rPr lang="en-US" dirty="0">
                <a:latin typeface="MS Reference Sans Serif" panose="020B0604030504040204" pitchFamily="34" charset="0"/>
              </a:rPr>
              <a:t>The PO’s training procedures specify that training will take place annually and at the beginning of the work relationship with new employees. The auditor observed that the training is really taking place quarterly and for the new employees. </a:t>
            </a:r>
          </a:p>
          <a:p>
            <a:pPr marL="342900" indent="-342900">
              <a:buFont typeface="+mj-lt"/>
              <a:buAutoNum type="arabicPeriod" startAt="5"/>
            </a:pPr>
            <a:endParaRPr lang="en-US" dirty="0">
              <a:latin typeface="MS Reference Sans Serif" panose="020B0604030504040204" pitchFamily="34" charset="0"/>
            </a:endParaRPr>
          </a:p>
          <a:p>
            <a:pPr marL="342900" indent="-342900">
              <a:buFont typeface="+mj-lt"/>
              <a:buAutoNum type="arabicPeriod" startAt="5"/>
            </a:pPr>
            <a:r>
              <a:rPr lang="en-US" dirty="0">
                <a:latin typeface="MS Reference Sans Serif" panose="020B0604030504040204" pitchFamily="34" charset="0"/>
              </a:rPr>
              <a:t>The PO could not document the responsibilities of the personnel involved with the </a:t>
            </a:r>
            <a:r>
              <a:rPr lang="en-US" dirty="0" err="1">
                <a:latin typeface="MS Reference Sans Serif" panose="020B0604030504040204" pitchFamily="34" charset="0"/>
              </a:rPr>
              <a:t>CoC</a:t>
            </a:r>
            <a:r>
              <a:rPr lang="en-US" dirty="0">
                <a:latin typeface="MS Reference Sans Serif" panose="020B0604030504040204" pitchFamily="34" charset="0"/>
              </a:rPr>
              <a:t> Control System; however, the auditor checks that each worker knows and executes his/her activities in a competent manner.</a:t>
            </a:r>
          </a:p>
          <a:p>
            <a:pPr marL="342900" indent="-342900">
              <a:buFont typeface="+mj-lt"/>
              <a:buAutoNum type="arabicPeriod" startAt="5"/>
            </a:pPr>
            <a:endParaRPr lang="en-US" dirty="0">
              <a:latin typeface="MS Reference Sans Serif" panose="020B0604030504040204" pitchFamily="34" charset="0"/>
            </a:endParaRPr>
          </a:p>
          <a:p>
            <a:pPr marL="342900" indent="-342900">
              <a:buFont typeface="+mj-lt"/>
              <a:buAutoNum type="arabicPeriod" startAt="5"/>
            </a:pPr>
            <a:r>
              <a:rPr lang="en-US" dirty="0">
                <a:latin typeface="MS Reference Sans Serif" panose="020B0604030504040204" pitchFamily="34" charset="0"/>
              </a:rPr>
              <a:t>The administrator of the multi-site PO has not developed a system of sanctions for non-compliance at each one of its sites</a:t>
            </a:r>
            <a:r>
              <a:rPr lang="es-MX" dirty="0">
                <a:latin typeface="MS Reference Sans Serif" panose="020B0604030504040204" pitchFamily="34" charset="0"/>
              </a:rPr>
              <a:t>. </a:t>
            </a:r>
          </a:p>
        </p:txBody>
      </p:sp>
    </p:spTree>
    <p:extLst>
      <p:ext uri="{BB962C8B-B14F-4D97-AF65-F5344CB8AC3E}">
        <p14:creationId xmlns:p14="http://schemas.microsoft.com/office/powerpoint/2010/main" val="81201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EPCon Development Week 2018, Latvia.">
            <a:extLst>
              <a:ext uri="{FF2B5EF4-FFF2-40B4-BE49-F238E27FC236}">
                <a16:creationId xmlns:a16="http://schemas.microsoft.com/office/drawing/2014/main" id="{27A74296-738E-402F-8F61-FD0E7016855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7491"/>
          <a:stretch/>
        </p:blipFill>
        <p:spPr bwMode="auto">
          <a:xfrm>
            <a:off x="0" y="1184329"/>
            <a:ext cx="12192000" cy="5673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93B452-F102-4773-B854-8D186B01E387}"/>
              </a:ext>
            </a:extLst>
          </p:cNvPr>
          <p:cNvSpPr>
            <a:spLocks noGrp="1"/>
          </p:cNvSpPr>
          <p:nvPr>
            <p:ph type="title" idx="4294967295"/>
          </p:nvPr>
        </p:nvSpPr>
        <p:spPr>
          <a:xfrm>
            <a:off x="0" y="1366838"/>
            <a:ext cx="9204325" cy="377825"/>
          </a:xfrm>
        </p:spPr>
        <p:txBody>
          <a:bodyPr>
            <a:normAutofit fontScale="90000"/>
          </a:bodyPr>
          <a:lstStyle/>
          <a:p>
            <a:r>
              <a:rPr lang="en-MY" dirty="0">
                <a:solidFill>
                  <a:schemeClr val="bg1"/>
                </a:solidFill>
              </a:rPr>
              <a:t>Exercises </a:t>
            </a:r>
            <a:endParaRPr lang="en-GB" dirty="0">
              <a:solidFill>
                <a:schemeClr val="bg1"/>
              </a:solidFill>
            </a:endParaRPr>
          </a:p>
        </p:txBody>
      </p:sp>
    </p:spTree>
    <p:extLst>
      <p:ext uri="{BB962C8B-B14F-4D97-AF65-F5344CB8AC3E}">
        <p14:creationId xmlns:p14="http://schemas.microsoft.com/office/powerpoint/2010/main" val="221473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Tea, Mist, Landscape, Green, Travel, Asia, Tree, Light">
            <a:extLst>
              <a:ext uri="{FF2B5EF4-FFF2-40B4-BE49-F238E27FC236}">
                <a16:creationId xmlns:a16="http://schemas.microsoft.com/office/drawing/2014/main" id="{05EA357F-AC46-45D3-9514-15064DC60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35"/>
          <a:stretch/>
        </p:blipFill>
        <p:spPr bwMode="auto">
          <a:xfrm>
            <a:off x="0" y="1205948"/>
            <a:ext cx="12192000" cy="5652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28677"/>
            <a:ext cx="9573385" cy="400050"/>
          </a:xfrm>
        </p:spPr>
        <p:txBody>
          <a:bodyPr>
            <a:normAutofit fontScale="90000"/>
          </a:bodyPr>
          <a:lstStyle/>
          <a:p>
            <a:r>
              <a:rPr lang="en-US" dirty="0">
                <a:cs typeface="Microsoft New Tai Lue" panose="020B0502040204020203" pitchFamily="34" charset="0"/>
              </a:rPr>
              <a:t>Certification audit in a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3530876" y="1355571"/>
            <a:ext cx="8298782" cy="2246769"/>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9</a:t>
            </a:r>
          </a:p>
          <a:p>
            <a:r>
              <a:rPr lang="en-US" sz="2800" b="1" dirty="0">
                <a:solidFill>
                  <a:schemeClr val="bg1"/>
                </a:solidFill>
                <a:latin typeface="MS Reference Sans Serif" panose="020B0604030504040204" pitchFamily="34" charset="0"/>
                <a:cs typeface="Microsoft New Tai Lue" panose="020B0502040204020203" pitchFamily="34" charset="0"/>
              </a:rPr>
              <a:t>A tea cooperative in Rwanda is made up of 350 producers. Only 125 of them are in a project to produce tea that will be sold with the Rainforest Alliance Certified seal.</a:t>
            </a:r>
          </a:p>
        </p:txBody>
      </p:sp>
    </p:spTree>
    <p:extLst>
      <p:ext uri="{BB962C8B-B14F-4D97-AF65-F5344CB8AC3E}">
        <p14:creationId xmlns:p14="http://schemas.microsoft.com/office/powerpoint/2010/main" val="355050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31813"/>
            <a:ext cx="9745663" cy="400050"/>
          </a:xfrm>
        </p:spPr>
        <p:txBody>
          <a:bodyPr>
            <a:normAutofit fontScale="90000"/>
          </a:bodyPr>
          <a:lstStyle/>
          <a:p>
            <a:r>
              <a:rPr lang="en-US" dirty="0">
                <a:cs typeface="Microsoft New Tai Lue" panose="020B0502040204020203" pitchFamily="34" charset="0"/>
              </a:rPr>
              <a:t>Certification audit in a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95673" y="1282417"/>
            <a:ext cx="9068243" cy="2893100"/>
          </a:xfrm>
          <a:prstGeom prst="rect">
            <a:avLst/>
          </a:prstGeom>
          <a:noFill/>
        </p:spPr>
        <p:txBody>
          <a:bodyPr wrap="square" rtlCol="0">
            <a:spAutoFit/>
          </a:bodyPr>
          <a:lstStyle/>
          <a:p>
            <a:r>
              <a:rPr lang="en-US" sz="2800" b="1" dirty="0">
                <a:latin typeface="MS Reference Sans Serif" panose="020B0604030504040204" pitchFamily="34" charset="0"/>
                <a:cs typeface="Microsoft New Tai Lue" panose="020B0502040204020203" pitchFamily="34" charset="0"/>
              </a:rPr>
              <a:t>Situation</a:t>
            </a:r>
          </a:p>
          <a:p>
            <a:pPr>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The product is picked in the producers’ small plots and amassed first in the “kitchen gardens” at the home of each producer. These gardens are managed by the women of the family. The producers tend to combine the tea that they harvest. In the field, the product is separated using marks or trunks to determine who owns the production; in the end, it resembles a giant tea field. These batches of tea are managed by the cooperative and the producer pays for picking services and transportation to the processing plant</a:t>
            </a:r>
            <a:r>
              <a:rPr lang="es-E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 </a:t>
            </a:r>
          </a:p>
          <a:p>
            <a:pPr marL="342900" indent="-342900">
              <a:buFont typeface="+mj-lt"/>
              <a:buAutoNum type="arabicPeriod"/>
              <a:defRPr/>
            </a:pPr>
            <a:endParaRPr lang="es-E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In the processing plant, batches from certified and non-certified parcels are received and properly identified according to their type. Each batch then undergoes natural withering through exposure to partial shade in the plant’s yards. There, the batch is fermented, dried and bagged for delivery to the wholesaler. Throughout this process, the batches are identified and remain separated.</a:t>
            </a:r>
          </a:p>
        </p:txBody>
      </p:sp>
    </p:spTree>
    <p:extLst>
      <p:ext uri="{BB962C8B-B14F-4D97-AF65-F5344CB8AC3E}">
        <p14:creationId xmlns:p14="http://schemas.microsoft.com/office/powerpoint/2010/main" val="23796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31813"/>
            <a:ext cx="9745663" cy="400050"/>
          </a:xfrm>
        </p:spPr>
        <p:txBody>
          <a:bodyPr>
            <a:normAutofit fontScale="90000"/>
          </a:bodyPr>
          <a:lstStyle/>
          <a:p>
            <a:r>
              <a:rPr lang="en-US" dirty="0">
                <a:cs typeface="Microsoft New Tai Lue" panose="020B0502040204020203" pitchFamily="34" charset="0"/>
              </a:rPr>
              <a:t>Certification audit in a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620242" y="1061508"/>
            <a:ext cx="9397852" cy="3970318"/>
          </a:xfrm>
          <a:prstGeom prst="rect">
            <a:avLst/>
          </a:prstGeom>
          <a:noFill/>
        </p:spPr>
        <p:txBody>
          <a:bodyPr wrap="square" rtlCol="0">
            <a:spAutoFit/>
          </a:bodyPr>
          <a:lstStyle/>
          <a:p>
            <a:pPr>
              <a:lnSpc>
                <a:spcPct val="100000"/>
              </a:lnSpc>
              <a:spcBef>
                <a:spcPts val="0"/>
              </a:spcBef>
              <a:buNone/>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You are conducting the first certification audit for the cooperative. Using your skills as an auditor:</a:t>
            </a:r>
          </a:p>
          <a:p>
            <a:pPr marL="342900" indent="-342900">
              <a:lnSpc>
                <a:spcPct val="100000"/>
              </a:lnSpc>
              <a:spcBef>
                <a:spcPts val="0"/>
              </a:spcBef>
              <a:buFont typeface="+mj-lt"/>
              <a:buAutoNum type="arabicPeriod"/>
              <a:defRPr/>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lnSpc>
                <a:spcPct val="100000"/>
              </a:lnSpc>
              <a:spcBef>
                <a:spcPts val="0"/>
              </a:spcBef>
              <a:buFont typeface="+mj-lt"/>
              <a:buAutoNum type="arabicPeriod"/>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List the different types of records related to the </a:t>
            </a:r>
            <a:r>
              <a:rPr lang="en-US" sz="1400" dirty="0" err="1">
                <a:solidFill>
                  <a:schemeClr val="tx1">
                    <a:lumMod val="95000"/>
                    <a:lumOff val="5000"/>
                  </a:schemeClr>
                </a:solidFill>
                <a:latin typeface="MS Reference Sans Serif" panose="020B0604030504040204" pitchFamily="34" charset="0"/>
                <a:cs typeface="Microsoft New Tai Lue" panose="020B0502040204020203" pitchFamily="34" charset="0"/>
              </a:rPr>
              <a:t>CoC</a:t>
            </a: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 Control System that the PO should have in its files and available for inspection.</a:t>
            </a:r>
          </a:p>
          <a:p>
            <a:pPr marL="342900" indent="-342900">
              <a:lnSpc>
                <a:spcPct val="100000"/>
              </a:lnSpc>
              <a:spcBef>
                <a:spcPts val="0"/>
              </a:spcBef>
              <a:buFont typeface="+mj-lt"/>
              <a:buAutoNum type="arabicPeriod"/>
              <a:defRPr/>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lnSpc>
                <a:spcPct val="100000"/>
              </a:lnSpc>
              <a:spcBef>
                <a:spcPts val="0"/>
              </a:spcBef>
              <a:buFont typeface="+mj-lt"/>
              <a:buAutoNum type="arabicPeriod"/>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What information should you look for in the Control System records and how will you use it to verify compliance with the standards?</a:t>
            </a:r>
          </a:p>
          <a:p>
            <a:pPr marL="342900" indent="-342900">
              <a:lnSpc>
                <a:spcPct val="100000"/>
              </a:lnSpc>
              <a:spcBef>
                <a:spcPts val="0"/>
              </a:spcBef>
              <a:buFont typeface="+mj-lt"/>
              <a:buAutoNum type="arabicPeriod"/>
              <a:defRPr/>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lnSpc>
                <a:spcPct val="100000"/>
              </a:lnSpc>
              <a:spcBef>
                <a:spcPts val="0"/>
              </a:spcBef>
              <a:buFont typeface="+mj-lt"/>
              <a:buAutoNum type="arabicPeriod"/>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What information should you check to know whether the cooperative is complying with the requirements for traceability and integrity of the certified product?</a:t>
            </a:r>
          </a:p>
          <a:p>
            <a:pPr marL="342900" indent="-342900">
              <a:lnSpc>
                <a:spcPct val="100000"/>
              </a:lnSpc>
              <a:spcBef>
                <a:spcPts val="0"/>
              </a:spcBef>
              <a:buFont typeface="+mj-lt"/>
              <a:buAutoNum type="arabicPeriod"/>
              <a:defRPr/>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lnSpc>
                <a:spcPct val="100000"/>
              </a:lnSpc>
              <a:spcBef>
                <a:spcPts val="0"/>
              </a:spcBef>
              <a:buFont typeface="+mj-lt"/>
              <a:buAutoNum type="arabicPeriod"/>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Which facilities of the cooperative and the farm will you visit? How do you verify that product integrity is being protected in each one?</a:t>
            </a:r>
          </a:p>
          <a:p>
            <a:pPr marL="342900" indent="-342900">
              <a:lnSpc>
                <a:spcPct val="100000"/>
              </a:lnSpc>
              <a:spcBef>
                <a:spcPts val="0"/>
              </a:spcBef>
              <a:buFont typeface="+mj-lt"/>
              <a:buAutoNum type="arabicPeriod"/>
              <a:defRPr/>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lnSpc>
                <a:spcPct val="100000"/>
              </a:lnSpc>
              <a:spcBef>
                <a:spcPts val="0"/>
              </a:spcBef>
              <a:buFont typeface="+mj-lt"/>
              <a:buAutoNum type="arabicPeriod"/>
              <a:defRPr/>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The certified and non-certified tea should be identifiable from the tea fields to its sale. Describe the characteristics that the product identification systems should have in order to comply with the requirements of the standards. Analyze the situation in the production area, tea gardens, fields where the tea is accumulated, transportation and processing plant.</a:t>
            </a:r>
          </a:p>
        </p:txBody>
      </p:sp>
    </p:spTree>
    <p:extLst>
      <p:ext uri="{BB962C8B-B14F-4D97-AF65-F5344CB8AC3E}">
        <p14:creationId xmlns:p14="http://schemas.microsoft.com/office/powerpoint/2010/main" val="2181855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31813"/>
            <a:ext cx="9745663" cy="400050"/>
          </a:xfrm>
        </p:spPr>
        <p:txBody>
          <a:bodyPr>
            <a:normAutofit fontScale="90000"/>
          </a:bodyPr>
          <a:lstStyle/>
          <a:p>
            <a:r>
              <a:rPr lang="en-US" dirty="0">
                <a:cs typeface="Microsoft New Tai Lue" panose="020B0502040204020203" pitchFamily="34" charset="0"/>
              </a:rPr>
              <a:t>Interviews at the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60880" y="2694795"/>
            <a:ext cx="9482913" cy="3416320"/>
          </a:xfrm>
          <a:prstGeom prst="rect">
            <a:avLst/>
          </a:prstGeom>
          <a:noFill/>
        </p:spPr>
        <p:txBody>
          <a:bodyPr wrap="square" rtlCol="0">
            <a:spAutoFit/>
          </a:bodyPr>
          <a:lstStyle/>
          <a:p>
            <a:endParaRPr lang="en-US" dirty="0">
              <a:latin typeface="MS Reference Sans Serif" panose="020B0604030504040204" pitchFamily="34" charset="0"/>
              <a:cs typeface="Microsoft New Tai Lue" panose="020B0502040204020203" pitchFamily="34" charset="0"/>
            </a:endParaRPr>
          </a:p>
          <a:p>
            <a:pPr>
              <a:buFont typeface="+mj-lt"/>
              <a:buAutoNum type="arabicPeriod"/>
            </a:pPr>
            <a:r>
              <a:rPr lang="en-US" dirty="0">
                <a:latin typeface="MS Reference Sans Serif" panose="020B0604030504040204" pitchFamily="34" charset="0"/>
                <a:cs typeface="Microsoft New Tai Lue" panose="020B0502040204020203" pitchFamily="34" charset="0"/>
              </a:rPr>
              <a:t>In what situations do you use an interview as a source of information?</a:t>
            </a:r>
          </a:p>
          <a:p>
            <a:pPr>
              <a:buFont typeface="+mj-lt"/>
              <a:buAutoNum type="arabicPeriod"/>
            </a:pPr>
            <a:endParaRPr lang="en-US" dirty="0">
              <a:latin typeface="MS Reference Sans Serif" panose="020B0604030504040204" pitchFamily="34" charset="0"/>
              <a:cs typeface="Microsoft New Tai Lue" panose="020B0502040204020203" pitchFamily="34" charset="0"/>
            </a:endParaRPr>
          </a:p>
          <a:p>
            <a:pPr>
              <a:buFont typeface="+mj-lt"/>
              <a:buAutoNum type="arabicPeriod"/>
            </a:pPr>
            <a:r>
              <a:rPr lang="en-US" dirty="0">
                <a:latin typeface="MS Reference Sans Serif" panose="020B0604030504040204" pitchFamily="34" charset="0"/>
                <a:cs typeface="Microsoft New Tai Lue" panose="020B0502040204020203" pitchFamily="34" charset="0"/>
              </a:rPr>
              <a:t>How do you determine the size and composition of the sample of interviewees?</a:t>
            </a:r>
          </a:p>
          <a:p>
            <a:pPr>
              <a:buFont typeface="+mj-lt"/>
              <a:buAutoNum type="arabicPeriod"/>
            </a:pPr>
            <a:endParaRPr lang="en-US" dirty="0">
              <a:latin typeface="MS Reference Sans Serif" panose="020B0604030504040204" pitchFamily="34" charset="0"/>
              <a:cs typeface="Microsoft New Tai Lue" panose="020B0502040204020203" pitchFamily="34" charset="0"/>
            </a:endParaRPr>
          </a:p>
          <a:p>
            <a:pPr>
              <a:buFont typeface="+mj-lt"/>
              <a:buAutoNum type="arabicPeriod"/>
            </a:pPr>
            <a:r>
              <a:rPr lang="en-US" dirty="0">
                <a:latin typeface="MS Reference Sans Serif" panose="020B0604030504040204" pitchFamily="34" charset="0"/>
                <a:cs typeface="Microsoft New Tai Lue" panose="020B0502040204020203" pitchFamily="34" charset="0"/>
              </a:rPr>
              <a:t>Which people should be interviewed to check that the product’s integrity is protected from its cultivation until its sale? Write a list of people to be interviewed and two key questions that you would ask each one.</a:t>
            </a:r>
          </a:p>
          <a:p>
            <a:pPr>
              <a:buFont typeface="+mj-lt"/>
              <a:buAutoNum type="arabicPeriod"/>
            </a:pPr>
            <a:endParaRPr lang="en-US" dirty="0">
              <a:latin typeface="MS Reference Sans Serif" panose="020B0604030504040204" pitchFamily="34" charset="0"/>
              <a:cs typeface="Microsoft New Tai Lue" panose="020B0502040204020203" pitchFamily="34" charset="0"/>
            </a:endParaRPr>
          </a:p>
          <a:p>
            <a:pPr>
              <a:buFont typeface="+mj-lt"/>
              <a:buAutoNum type="arabicPeriod"/>
            </a:pPr>
            <a:r>
              <a:rPr lang="en-US" dirty="0">
                <a:latin typeface="MS Reference Sans Serif" panose="020B0604030504040204" pitchFamily="34" charset="0"/>
                <a:cs typeface="Microsoft New Tai Lue" panose="020B0502040204020203" pitchFamily="34" charset="0"/>
              </a:rPr>
              <a:t>How do you know whether the cooperative has planned what to do in the event of an unintentional mixing of certified and conventional product?</a:t>
            </a:r>
          </a:p>
        </p:txBody>
      </p:sp>
      <p:sp>
        <p:nvSpPr>
          <p:cNvPr id="5" name="TextBox 4">
            <a:extLst>
              <a:ext uri="{FF2B5EF4-FFF2-40B4-BE49-F238E27FC236}">
                <a16:creationId xmlns:a16="http://schemas.microsoft.com/office/drawing/2014/main" id="{68486A0D-6F85-45B8-913D-301D14F7022B}"/>
              </a:ext>
            </a:extLst>
          </p:cNvPr>
          <p:cNvSpPr txBox="1"/>
          <p:nvPr/>
        </p:nvSpPr>
        <p:spPr>
          <a:xfrm>
            <a:off x="2560880" y="1260448"/>
            <a:ext cx="8837369" cy="1384995"/>
          </a:xfrm>
          <a:prstGeom prst="rect">
            <a:avLst/>
          </a:prstGeom>
          <a:solidFill>
            <a:srgbClr val="91B11B">
              <a:alpha val="50000"/>
            </a:srgbClr>
          </a:solidFill>
        </p:spPr>
        <p:txBody>
          <a:bodyPr wrap="square" rtlCol="0">
            <a:spAutoFit/>
          </a:bodyPr>
          <a:lstStyle/>
          <a:p>
            <a:r>
              <a:rPr lang="en-US" sz="2800" b="1" dirty="0">
                <a:solidFill>
                  <a:schemeClr val="bg1"/>
                </a:solidFill>
                <a:latin typeface="MS Reference Sans Serif" panose="020B0604030504040204" pitchFamily="34" charset="0"/>
              </a:rPr>
              <a:t>Exercise 10</a:t>
            </a:r>
          </a:p>
          <a:p>
            <a:r>
              <a:rPr lang="en-US" sz="2800" b="1" dirty="0">
                <a:solidFill>
                  <a:schemeClr val="bg1"/>
                </a:solidFill>
                <a:latin typeface="MS Reference Sans Serif" panose="020B0604030504040204" pitchFamily="34" charset="0"/>
                <a:cs typeface="Microsoft New Tai Lue" panose="020B0502040204020203" pitchFamily="34" charset="0"/>
              </a:rPr>
              <a:t>You should </a:t>
            </a:r>
            <a:r>
              <a:rPr lang="en-US" sz="2800" b="1" dirty="0" err="1">
                <a:solidFill>
                  <a:schemeClr val="bg1"/>
                </a:solidFill>
                <a:latin typeface="MS Reference Sans Serif" panose="020B0604030504040204" pitchFamily="34" charset="0"/>
                <a:cs typeface="Microsoft New Tai Lue" panose="020B0502040204020203" pitchFamily="34" charset="0"/>
              </a:rPr>
              <a:t>organise</a:t>
            </a:r>
            <a:r>
              <a:rPr lang="en-US" sz="2800" b="1" dirty="0">
                <a:solidFill>
                  <a:schemeClr val="bg1"/>
                </a:solidFill>
                <a:latin typeface="MS Reference Sans Serif" panose="020B0604030504040204" pitchFamily="34" charset="0"/>
                <a:cs typeface="Microsoft New Tai Lue" panose="020B0502040204020203" pitchFamily="34" charset="0"/>
              </a:rPr>
              <a:t> the interviews to be conducted as part of the certification audit.</a:t>
            </a:r>
          </a:p>
        </p:txBody>
      </p:sp>
      <p:pic>
        <p:nvPicPr>
          <p:cNvPr id="6" name="Picture 5">
            <a:extLst>
              <a:ext uri="{FF2B5EF4-FFF2-40B4-BE49-F238E27FC236}">
                <a16:creationId xmlns:a16="http://schemas.microsoft.com/office/drawing/2014/main" id="{F1B24A3F-434E-480F-9F70-5628F8E85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51" y="1265136"/>
            <a:ext cx="1225550" cy="1225550"/>
          </a:xfrm>
          <a:prstGeom prst="rect">
            <a:avLst/>
          </a:prstGeom>
        </p:spPr>
      </p:pic>
    </p:spTree>
    <p:extLst>
      <p:ext uri="{BB962C8B-B14F-4D97-AF65-F5344CB8AC3E}">
        <p14:creationId xmlns:p14="http://schemas.microsoft.com/office/powerpoint/2010/main" val="137165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EPCon Development Week 2018, Latvia.">
            <a:extLst>
              <a:ext uri="{FF2B5EF4-FFF2-40B4-BE49-F238E27FC236}">
                <a16:creationId xmlns:a16="http://schemas.microsoft.com/office/drawing/2014/main" id="{A26836D7-40ED-4FA9-9235-D89B4BCE0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44" b="9263"/>
          <a:stretch/>
        </p:blipFill>
        <p:spPr bwMode="auto">
          <a:xfrm>
            <a:off x="0" y="1286540"/>
            <a:ext cx="12192000" cy="5571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93B452-F102-4773-B854-8D186B01E387}"/>
              </a:ext>
            </a:extLst>
          </p:cNvPr>
          <p:cNvSpPr>
            <a:spLocks noGrp="1"/>
          </p:cNvSpPr>
          <p:nvPr>
            <p:ph type="title" idx="4294967295"/>
          </p:nvPr>
        </p:nvSpPr>
        <p:spPr>
          <a:xfrm>
            <a:off x="0" y="1508125"/>
            <a:ext cx="9204325" cy="377825"/>
          </a:xfrm>
        </p:spPr>
        <p:txBody>
          <a:bodyPr>
            <a:normAutofit fontScale="90000"/>
          </a:bodyPr>
          <a:lstStyle/>
          <a:p>
            <a:r>
              <a:rPr lang="en-MY" dirty="0">
                <a:solidFill>
                  <a:schemeClr val="tx1"/>
                </a:solidFill>
              </a:rPr>
              <a:t>Answers</a:t>
            </a:r>
            <a:endParaRPr lang="en-GB" dirty="0">
              <a:solidFill>
                <a:schemeClr val="tx1"/>
              </a:solidFill>
            </a:endParaRPr>
          </a:p>
        </p:txBody>
      </p:sp>
    </p:spTree>
    <p:extLst>
      <p:ext uri="{BB962C8B-B14F-4D97-AF65-F5344CB8AC3E}">
        <p14:creationId xmlns:p14="http://schemas.microsoft.com/office/powerpoint/2010/main" val="22909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4856" y="541337"/>
            <a:ext cx="9205913" cy="377825"/>
          </a:xfrm>
        </p:spPr>
        <p:txBody>
          <a:bodyPr>
            <a:normAutofit fontScale="90000"/>
          </a:bodyPr>
          <a:lstStyle/>
          <a:p>
            <a:r>
              <a:rPr lang="en-MY" dirty="0"/>
              <a:t>Standard – Principle 1: </a:t>
            </a:r>
            <a:r>
              <a:rPr lang="en-MY" dirty="0" err="1"/>
              <a:t>CoC</a:t>
            </a:r>
            <a:r>
              <a:rPr lang="en-MY" dirty="0"/>
              <a:t> System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838200" y="1182226"/>
            <a:ext cx="10515600" cy="4752975"/>
          </a:xfrm>
        </p:spPr>
        <p:txBody>
          <a:bodyPr>
            <a:noAutofit/>
          </a:bodyPr>
          <a:lstStyle/>
          <a:p>
            <a:pPr marL="0" indent="0">
              <a:buNone/>
            </a:pPr>
            <a:r>
              <a:rPr lang="en-MY" b="1" dirty="0"/>
              <a:t>Exercise 1</a:t>
            </a:r>
            <a:endParaRPr lang="en-GB" b="1" dirty="0"/>
          </a:p>
        </p:txBody>
      </p:sp>
      <p:graphicFrame>
        <p:nvGraphicFramePr>
          <p:cNvPr id="8" name="Table 7">
            <a:extLst>
              <a:ext uri="{FF2B5EF4-FFF2-40B4-BE49-F238E27FC236}">
                <a16:creationId xmlns:a16="http://schemas.microsoft.com/office/drawing/2014/main" id="{A11BD8B1-1D42-45C9-BE17-C922A1EA96C8}"/>
              </a:ext>
            </a:extLst>
          </p:cNvPr>
          <p:cNvGraphicFramePr>
            <a:graphicFrameLocks noGrp="1"/>
          </p:cNvGraphicFramePr>
          <p:nvPr>
            <p:extLst>
              <p:ext uri="{D42A27DB-BD31-4B8C-83A1-F6EECF244321}">
                <p14:modId xmlns:p14="http://schemas.microsoft.com/office/powerpoint/2010/main" val="3376308149"/>
              </p:ext>
            </p:extLst>
          </p:nvPr>
        </p:nvGraphicFramePr>
        <p:xfrm>
          <a:off x="2583711" y="1182226"/>
          <a:ext cx="9282223" cy="5629159"/>
        </p:xfrm>
        <a:graphic>
          <a:graphicData uri="http://schemas.openxmlformats.org/drawingml/2006/table">
            <a:tbl>
              <a:tblPr firstRow="1" bandRow="1">
                <a:tableStyleId>{5C22544A-7EE6-4342-B048-85BDC9FD1C3A}</a:tableStyleId>
              </a:tblPr>
              <a:tblGrid>
                <a:gridCol w="3271283">
                  <a:extLst>
                    <a:ext uri="{9D8B030D-6E8A-4147-A177-3AD203B41FA5}">
                      <a16:colId xmlns:a16="http://schemas.microsoft.com/office/drawing/2014/main" val="2158115557"/>
                    </a:ext>
                  </a:extLst>
                </a:gridCol>
                <a:gridCol w="2916866">
                  <a:extLst>
                    <a:ext uri="{9D8B030D-6E8A-4147-A177-3AD203B41FA5}">
                      <a16:colId xmlns:a16="http://schemas.microsoft.com/office/drawing/2014/main" val="1886104455"/>
                    </a:ext>
                  </a:extLst>
                </a:gridCol>
                <a:gridCol w="3094074">
                  <a:extLst>
                    <a:ext uri="{9D8B030D-6E8A-4147-A177-3AD203B41FA5}">
                      <a16:colId xmlns:a16="http://schemas.microsoft.com/office/drawing/2014/main" val="2544668080"/>
                    </a:ext>
                  </a:extLst>
                </a:gridCol>
              </a:tblGrid>
              <a:tr h="630439">
                <a:tc>
                  <a:txBody>
                    <a:bodyPr/>
                    <a:lstStyle/>
                    <a:p>
                      <a:pPr algn="l"/>
                      <a:r>
                        <a:rPr lang="en-MY" sz="1400" dirty="0">
                          <a:latin typeface="MS Reference Sans Serif" panose="020B0604030504040204" pitchFamily="34" charset="0"/>
                        </a:rPr>
                        <a:t>Criteria</a:t>
                      </a:r>
                      <a:endParaRPr lang="en-GB" sz="1400" dirty="0">
                        <a:latin typeface="MS Reference Sans Serif" panose="020B0604030504040204" pitchFamily="34" charset="0"/>
                      </a:endParaRPr>
                    </a:p>
                  </a:txBody>
                  <a:tcPr>
                    <a:solidFill>
                      <a:srgbClr val="91B11B"/>
                    </a:solidFill>
                  </a:tcPr>
                </a:tc>
                <a:tc>
                  <a:txBody>
                    <a:bodyPr/>
                    <a:lstStyle/>
                    <a:p>
                      <a:pPr algn="l"/>
                      <a:r>
                        <a:rPr lang="en-MY" sz="1400" dirty="0">
                          <a:latin typeface="MS Reference Sans Serif" panose="020B0604030504040204" pitchFamily="34" charset="0"/>
                        </a:rPr>
                        <a:t>Evidence of compliance</a:t>
                      </a:r>
                      <a:endParaRPr lang="en-GB" sz="1400" dirty="0">
                        <a:latin typeface="MS Reference Sans Serif" panose="020B0604030504040204" pitchFamily="34" charset="0"/>
                      </a:endParaRPr>
                    </a:p>
                  </a:txBody>
                  <a:tcPr>
                    <a:solidFill>
                      <a:srgbClr val="91B11B"/>
                    </a:solidFill>
                  </a:tcPr>
                </a:tc>
                <a:tc>
                  <a:txBody>
                    <a:bodyPr/>
                    <a:lstStyle/>
                    <a:p>
                      <a:pPr algn="l"/>
                      <a:r>
                        <a:rPr lang="en-MY" sz="1400" dirty="0">
                          <a:latin typeface="MS Reference Sans Serif" panose="020B0604030504040204" pitchFamily="34" charset="0"/>
                        </a:rPr>
                        <a:t>Evidence of non-compliance</a:t>
                      </a:r>
                      <a:endParaRPr lang="en-GB" sz="1400" dirty="0">
                        <a:latin typeface="MS Reference Sans Serif" panose="020B0604030504040204" pitchFamily="34" charset="0"/>
                      </a:endParaRPr>
                    </a:p>
                  </a:txBody>
                  <a:tcPr>
                    <a:solidFill>
                      <a:srgbClr val="91B11B"/>
                    </a:solidFill>
                  </a:tcPr>
                </a:tc>
                <a:extLst>
                  <a:ext uri="{0D108BD9-81ED-4DB2-BD59-A6C34878D82A}">
                    <a16:rowId xmlns:a16="http://schemas.microsoft.com/office/drawing/2014/main" val="3359083621"/>
                  </a:ext>
                </a:extLst>
              </a:tr>
              <a:tr h="4864582">
                <a:tc>
                  <a:txBody>
                    <a:bodyPr/>
                    <a:lstStyle/>
                    <a:p>
                      <a:r>
                        <a:rPr lang="en-MY" sz="1400" dirty="0">
                          <a:latin typeface="MS Reference Sans Serif" panose="020B0604030504040204" pitchFamily="34" charset="0"/>
                        </a:rPr>
                        <a:t>Criterion 1.1 </a:t>
                      </a:r>
                      <a:endParaRPr lang="en-GB" sz="1400" dirty="0">
                        <a:latin typeface="MS Reference Sans Serif" panose="020B0604030504040204" pitchFamily="34" charset="0"/>
                      </a:endParaRPr>
                    </a:p>
                  </a:txBody>
                  <a:tcPr>
                    <a:solidFill>
                      <a:srgbClr val="91B11B">
                        <a:alpha val="25000"/>
                      </a:srgbClr>
                    </a:solidFill>
                  </a:tcPr>
                </a:tc>
                <a:tc>
                  <a:txBody>
                    <a:bodyPr/>
                    <a:lstStyle/>
                    <a:p>
                      <a:pPr marL="457200" indent="-457200">
                        <a:buFont typeface="+mj-lt"/>
                        <a:buAutoNum type="alphaLcPeriod"/>
                      </a:pPr>
                      <a:r>
                        <a:rPr lang="en-US" sz="1400" i="0" noProof="0" dirty="0">
                          <a:solidFill>
                            <a:schemeClr val="tx1"/>
                          </a:solidFill>
                          <a:latin typeface="MS Reference Sans Serif" panose="020B0604030504040204" pitchFamily="34" charset="0"/>
                        </a:rPr>
                        <a:t>Flow chart with the processing steps and the critical points for the integrity of the product.</a:t>
                      </a:r>
                    </a:p>
                    <a:p>
                      <a:pPr marL="457200" indent="-457200">
                        <a:buFont typeface="+mj-lt"/>
                        <a:buAutoNum type="alphaLcPeriod"/>
                      </a:pPr>
                      <a:endParaRPr lang="en-US" sz="1400" i="0" noProof="0" dirty="0">
                        <a:solidFill>
                          <a:schemeClr val="tx1"/>
                        </a:solidFill>
                        <a:latin typeface="MS Reference Sans Serif" panose="020B0604030504040204" pitchFamily="34" charset="0"/>
                      </a:endParaRPr>
                    </a:p>
                    <a:p>
                      <a:pPr marL="457200" indent="-457200">
                        <a:buFont typeface="+mj-lt"/>
                        <a:buAutoNum type="alphaLcPeriod"/>
                      </a:pPr>
                      <a:r>
                        <a:rPr lang="en-US" sz="1400" i="0" noProof="0" dirty="0">
                          <a:solidFill>
                            <a:schemeClr val="tx1"/>
                          </a:solidFill>
                          <a:latin typeface="MS Reference Sans Serif" panose="020B0604030504040204" pitchFamily="34" charset="0"/>
                        </a:rPr>
                        <a:t>Documentation of procedures (e.g.</a:t>
                      </a:r>
                      <a:r>
                        <a:rPr lang="en-US" sz="1400" i="0" baseline="0" noProof="0" dirty="0">
                          <a:solidFill>
                            <a:schemeClr val="tx1"/>
                          </a:solidFill>
                          <a:latin typeface="MS Reference Sans Serif" panose="020B0604030504040204" pitchFamily="34" charset="0"/>
                        </a:rPr>
                        <a:t> product reception </a:t>
                      </a:r>
                      <a:r>
                        <a:rPr lang="en-US" sz="1400" i="0" noProof="0" dirty="0">
                          <a:solidFill>
                            <a:schemeClr val="tx1"/>
                          </a:solidFill>
                          <a:latin typeface="MS Reference Sans Serif" panose="020B0604030504040204" pitchFamily="34" charset="0"/>
                        </a:rPr>
                        <a:t>procedures</a:t>
                      </a:r>
                      <a:r>
                        <a:rPr lang="en-US" sz="1400" i="0" baseline="0" noProof="0" dirty="0">
                          <a:solidFill>
                            <a:schemeClr val="tx1"/>
                          </a:solidFill>
                          <a:latin typeface="MS Reference Sans Serif" panose="020B0604030504040204" pitchFamily="34" charset="0"/>
                        </a:rPr>
                        <a:t>, storage in warehouses, transportation, etc. </a:t>
                      </a:r>
                      <a:r>
                        <a:rPr lang="en-US" sz="1400" i="0" noProof="0" dirty="0">
                          <a:solidFill>
                            <a:schemeClr val="tx1"/>
                          </a:solidFill>
                          <a:latin typeface="MS Reference Sans Serif" panose="020B0604030504040204" pitchFamily="34" charset="0"/>
                        </a:rPr>
                        <a:t>and the records used to monitor</a:t>
                      </a:r>
                      <a:r>
                        <a:rPr lang="en-US" sz="1400" i="0" baseline="0" noProof="0" dirty="0">
                          <a:solidFill>
                            <a:schemeClr val="tx1"/>
                          </a:solidFill>
                          <a:latin typeface="MS Reference Sans Serif" panose="020B0604030504040204" pitchFamily="34" charset="0"/>
                        </a:rPr>
                        <a:t> all the steps). </a:t>
                      </a:r>
                      <a:endParaRPr lang="en-US" sz="1400" i="0" noProof="0" dirty="0">
                        <a:solidFill>
                          <a:schemeClr val="tx1"/>
                        </a:solidFill>
                        <a:latin typeface="MS Reference Sans Serif" panose="020B0604030504040204" pitchFamily="34" charset="0"/>
                      </a:endParaRPr>
                    </a:p>
                    <a:p>
                      <a:pPr marL="457200" indent="-457200">
                        <a:buFont typeface="+mj-lt"/>
                        <a:buAutoNum type="alphaLcPeriod"/>
                      </a:pPr>
                      <a:endParaRPr lang="en-US" sz="1400" i="0" noProof="0" dirty="0">
                        <a:solidFill>
                          <a:schemeClr val="tx1"/>
                        </a:solidFill>
                        <a:latin typeface="MS Reference Sans Serif" panose="020B0604030504040204" pitchFamily="34" charset="0"/>
                      </a:endParaRPr>
                    </a:p>
                    <a:p>
                      <a:pPr marL="457200" indent="-457200">
                        <a:buFont typeface="+mj-lt"/>
                        <a:buAutoNum type="alphaLcPeriod"/>
                      </a:pPr>
                      <a:r>
                        <a:rPr lang="en-US" sz="1400" i="0" noProof="0" dirty="0">
                          <a:solidFill>
                            <a:schemeClr val="tx1"/>
                          </a:solidFill>
                          <a:latin typeface="MS Reference Sans Serif" panose="020B0604030504040204" pitchFamily="34" charset="0"/>
                        </a:rPr>
                        <a:t>Documentation that indicates which personnel are responsible (e.g. by name or position) for each stage of the PO’s </a:t>
                      </a:r>
                      <a:r>
                        <a:rPr lang="en-US" sz="1400" i="0" noProof="0" dirty="0" err="1">
                          <a:solidFill>
                            <a:schemeClr val="tx1"/>
                          </a:solidFill>
                          <a:latin typeface="MS Reference Sans Serif" panose="020B0604030504040204" pitchFamily="34" charset="0"/>
                        </a:rPr>
                        <a:t>CoC</a:t>
                      </a:r>
                      <a:r>
                        <a:rPr lang="en-US" sz="1400" i="0" noProof="0" dirty="0">
                          <a:solidFill>
                            <a:schemeClr val="tx1"/>
                          </a:solidFill>
                          <a:latin typeface="MS Reference Sans Serif" panose="020B0604030504040204" pitchFamily="34" charset="0"/>
                        </a:rPr>
                        <a:t> System. Position descriptions for personnel in charge of the control points</a:t>
                      </a:r>
                    </a:p>
                  </a:txBody>
                  <a:tcPr>
                    <a:solidFill>
                      <a:srgbClr val="91B11B">
                        <a:alpha val="25000"/>
                      </a:srgbClr>
                    </a:solidFill>
                  </a:tcPr>
                </a:tc>
                <a:tc>
                  <a:txBody>
                    <a:bodyPr/>
                    <a:lstStyle/>
                    <a:p>
                      <a:pPr marL="457200" indent="-457200">
                        <a:buFont typeface="+mj-lt"/>
                        <a:buAutoNum type="alphaLcPeriod"/>
                      </a:pPr>
                      <a:r>
                        <a:rPr lang="en-US" sz="1400" i="0" noProof="0" dirty="0">
                          <a:solidFill>
                            <a:schemeClr val="tx1"/>
                          </a:solidFill>
                          <a:latin typeface="MS Reference Sans Serif" panose="020B0604030504040204" pitchFamily="34" charset="0"/>
                        </a:rPr>
                        <a:t>Flow chart of the</a:t>
                      </a:r>
                      <a:r>
                        <a:rPr lang="en-US" sz="1400" i="0" baseline="0" noProof="0" dirty="0">
                          <a:solidFill>
                            <a:schemeClr val="tx1"/>
                          </a:solidFill>
                          <a:latin typeface="MS Reference Sans Serif" panose="020B0604030504040204" pitchFamily="34" charset="0"/>
                        </a:rPr>
                        <a:t> </a:t>
                      </a:r>
                      <a:r>
                        <a:rPr lang="en-US" sz="1400" i="0" noProof="0" dirty="0">
                          <a:solidFill>
                            <a:schemeClr val="tx1"/>
                          </a:solidFill>
                          <a:latin typeface="MS Reference Sans Serif" panose="020B0604030504040204" pitchFamily="34" charset="0"/>
                        </a:rPr>
                        <a:t>processing steps that does not specify</a:t>
                      </a:r>
                      <a:r>
                        <a:rPr lang="en-US" sz="1400" i="0" baseline="0" noProof="0" dirty="0">
                          <a:solidFill>
                            <a:schemeClr val="tx1"/>
                          </a:solidFill>
                          <a:latin typeface="MS Reference Sans Serif" panose="020B0604030504040204" pitchFamily="34" charset="0"/>
                        </a:rPr>
                        <a:t> the critical points for product integrity.</a:t>
                      </a:r>
                    </a:p>
                    <a:p>
                      <a:pPr marL="457200" indent="-457200">
                        <a:buFont typeface="+mj-lt"/>
                        <a:buAutoNum type="alphaLcPeriod"/>
                      </a:pPr>
                      <a:endParaRPr lang="en-US" sz="1400" i="0" baseline="0" noProof="0" dirty="0">
                        <a:solidFill>
                          <a:schemeClr val="tx1"/>
                        </a:solidFill>
                        <a:latin typeface="MS Reference Sans Serif" panose="020B0604030504040204" pitchFamily="34" charset="0"/>
                      </a:endParaRPr>
                    </a:p>
                    <a:p>
                      <a:pPr marL="457200" indent="-457200">
                        <a:buFont typeface="+mj-lt"/>
                        <a:buAutoNum type="alphaLcPeriod"/>
                      </a:pPr>
                      <a:r>
                        <a:rPr lang="en-US" sz="1400" i="0" baseline="0" noProof="0" dirty="0">
                          <a:solidFill>
                            <a:schemeClr val="tx1"/>
                          </a:solidFill>
                          <a:latin typeface="MS Reference Sans Serif" panose="020B0604030504040204" pitchFamily="34" charset="0"/>
                        </a:rPr>
                        <a:t>List of people involved in the control process without specifying responsibilities.</a:t>
                      </a:r>
                    </a:p>
                    <a:p>
                      <a:pPr marL="457200" indent="-457200">
                        <a:buFont typeface="+mj-lt"/>
                        <a:buAutoNum type="alphaLcPeriod"/>
                      </a:pPr>
                      <a:endParaRPr lang="en-US" sz="1400" i="0" baseline="0" noProof="0" dirty="0">
                        <a:solidFill>
                          <a:schemeClr val="tx1"/>
                        </a:solidFill>
                        <a:latin typeface="MS Reference Sans Serif" panose="020B0604030504040204" pitchFamily="34" charset="0"/>
                      </a:endParaRPr>
                    </a:p>
                    <a:p>
                      <a:pPr marL="457200" indent="-457200">
                        <a:buFont typeface="+mj-lt"/>
                        <a:buAutoNum type="alphaLcPeriod"/>
                      </a:pPr>
                      <a:r>
                        <a:rPr lang="en-US" sz="1400" i="0" baseline="0" noProof="0" dirty="0">
                          <a:solidFill>
                            <a:schemeClr val="tx1"/>
                          </a:solidFill>
                          <a:latin typeface="MS Reference Sans Serif" panose="020B0604030504040204" pitchFamily="34" charset="0"/>
                        </a:rPr>
                        <a:t>In the event of product mixing, no procedures or records have been developed.</a:t>
                      </a:r>
                      <a:endParaRPr lang="en-US" sz="1400" i="0" noProof="0" dirty="0">
                        <a:solidFill>
                          <a:schemeClr val="tx1"/>
                        </a:solidFill>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1555997988"/>
                  </a:ext>
                </a:extLst>
              </a:tr>
            </a:tbl>
          </a:graphicData>
        </a:graphic>
      </p:graphicFrame>
    </p:spTree>
    <p:extLst>
      <p:ext uri="{BB962C8B-B14F-4D97-AF65-F5344CB8AC3E}">
        <p14:creationId xmlns:p14="http://schemas.microsoft.com/office/powerpoint/2010/main" val="3562121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4856" y="541337"/>
            <a:ext cx="9205913" cy="377825"/>
          </a:xfrm>
        </p:spPr>
        <p:txBody>
          <a:bodyPr>
            <a:normAutofit fontScale="90000"/>
          </a:bodyPr>
          <a:lstStyle/>
          <a:p>
            <a:r>
              <a:rPr lang="en-MY" dirty="0"/>
              <a:t>Standard – Principle 1: </a:t>
            </a:r>
            <a:r>
              <a:rPr lang="en-MY" dirty="0" err="1"/>
              <a:t>CoC</a:t>
            </a:r>
            <a:r>
              <a:rPr lang="en-MY" dirty="0"/>
              <a:t> System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838200" y="1182226"/>
            <a:ext cx="10515600" cy="4752975"/>
          </a:xfrm>
        </p:spPr>
        <p:txBody>
          <a:bodyPr>
            <a:noAutofit/>
          </a:bodyPr>
          <a:lstStyle/>
          <a:p>
            <a:pPr marL="0" indent="0">
              <a:buNone/>
            </a:pPr>
            <a:r>
              <a:rPr lang="en-MY" b="1" dirty="0"/>
              <a:t>Exercise 1</a:t>
            </a:r>
            <a:endParaRPr lang="en-GB" b="1" dirty="0"/>
          </a:p>
        </p:txBody>
      </p:sp>
      <p:graphicFrame>
        <p:nvGraphicFramePr>
          <p:cNvPr id="8" name="Table 7">
            <a:extLst>
              <a:ext uri="{FF2B5EF4-FFF2-40B4-BE49-F238E27FC236}">
                <a16:creationId xmlns:a16="http://schemas.microsoft.com/office/drawing/2014/main" id="{A11BD8B1-1D42-45C9-BE17-C922A1EA96C8}"/>
              </a:ext>
            </a:extLst>
          </p:cNvPr>
          <p:cNvGraphicFramePr>
            <a:graphicFrameLocks noGrp="1"/>
          </p:cNvGraphicFramePr>
          <p:nvPr>
            <p:extLst>
              <p:ext uri="{D42A27DB-BD31-4B8C-83A1-F6EECF244321}">
                <p14:modId xmlns:p14="http://schemas.microsoft.com/office/powerpoint/2010/main" val="1187442813"/>
              </p:ext>
            </p:extLst>
          </p:nvPr>
        </p:nvGraphicFramePr>
        <p:xfrm>
          <a:off x="2583711" y="1182226"/>
          <a:ext cx="9282223" cy="5495021"/>
        </p:xfrm>
        <a:graphic>
          <a:graphicData uri="http://schemas.openxmlformats.org/drawingml/2006/table">
            <a:tbl>
              <a:tblPr firstRow="1" bandRow="1">
                <a:tableStyleId>{5C22544A-7EE6-4342-B048-85BDC9FD1C3A}</a:tableStyleId>
              </a:tblPr>
              <a:tblGrid>
                <a:gridCol w="3271283">
                  <a:extLst>
                    <a:ext uri="{9D8B030D-6E8A-4147-A177-3AD203B41FA5}">
                      <a16:colId xmlns:a16="http://schemas.microsoft.com/office/drawing/2014/main" val="2158115557"/>
                    </a:ext>
                  </a:extLst>
                </a:gridCol>
                <a:gridCol w="2916866">
                  <a:extLst>
                    <a:ext uri="{9D8B030D-6E8A-4147-A177-3AD203B41FA5}">
                      <a16:colId xmlns:a16="http://schemas.microsoft.com/office/drawing/2014/main" val="1886104455"/>
                    </a:ext>
                  </a:extLst>
                </a:gridCol>
                <a:gridCol w="3094074">
                  <a:extLst>
                    <a:ext uri="{9D8B030D-6E8A-4147-A177-3AD203B41FA5}">
                      <a16:colId xmlns:a16="http://schemas.microsoft.com/office/drawing/2014/main" val="2544668080"/>
                    </a:ext>
                  </a:extLst>
                </a:gridCol>
              </a:tblGrid>
              <a:tr h="630439">
                <a:tc>
                  <a:txBody>
                    <a:bodyPr/>
                    <a:lstStyle/>
                    <a:p>
                      <a:pPr algn="l"/>
                      <a:r>
                        <a:rPr lang="en-MY" sz="1400" dirty="0">
                          <a:latin typeface="MS Reference Sans Serif" panose="020B0604030504040204" pitchFamily="34" charset="0"/>
                        </a:rPr>
                        <a:t>Criteria</a:t>
                      </a:r>
                      <a:endParaRPr lang="en-GB" sz="1400" dirty="0">
                        <a:latin typeface="MS Reference Sans Serif" panose="020B0604030504040204" pitchFamily="34" charset="0"/>
                      </a:endParaRPr>
                    </a:p>
                  </a:txBody>
                  <a:tcPr>
                    <a:solidFill>
                      <a:srgbClr val="91B11B"/>
                    </a:solidFill>
                  </a:tcPr>
                </a:tc>
                <a:tc>
                  <a:txBody>
                    <a:bodyPr/>
                    <a:lstStyle/>
                    <a:p>
                      <a:pPr algn="l"/>
                      <a:r>
                        <a:rPr lang="en-MY" sz="1400" dirty="0">
                          <a:latin typeface="MS Reference Sans Serif" panose="020B0604030504040204" pitchFamily="34" charset="0"/>
                        </a:rPr>
                        <a:t>Evidence of compliance</a:t>
                      </a:r>
                      <a:endParaRPr lang="en-GB" sz="1400" dirty="0">
                        <a:latin typeface="MS Reference Sans Serif" panose="020B0604030504040204" pitchFamily="34" charset="0"/>
                      </a:endParaRPr>
                    </a:p>
                  </a:txBody>
                  <a:tcPr>
                    <a:solidFill>
                      <a:srgbClr val="91B11B"/>
                    </a:solidFill>
                  </a:tcPr>
                </a:tc>
                <a:tc>
                  <a:txBody>
                    <a:bodyPr/>
                    <a:lstStyle/>
                    <a:p>
                      <a:pPr algn="l"/>
                      <a:r>
                        <a:rPr lang="en-MY" sz="1400" dirty="0">
                          <a:latin typeface="MS Reference Sans Serif" panose="020B0604030504040204" pitchFamily="34" charset="0"/>
                        </a:rPr>
                        <a:t>Evidence of non-compliance</a:t>
                      </a:r>
                      <a:endParaRPr lang="en-GB" sz="1400" dirty="0">
                        <a:latin typeface="MS Reference Sans Serif" panose="020B0604030504040204" pitchFamily="34" charset="0"/>
                      </a:endParaRPr>
                    </a:p>
                  </a:txBody>
                  <a:tcPr>
                    <a:solidFill>
                      <a:srgbClr val="91B11B"/>
                    </a:solidFill>
                  </a:tcPr>
                </a:tc>
                <a:extLst>
                  <a:ext uri="{0D108BD9-81ED-4DB2-BD59-A6C34878D82A}">
                    <a16:rowId xmlns:a16="http://schemas.microsoft.com/office/drawing/2014/main" val="3359083621"/>
                  </a:ext>
                </a:extLst>
              </a:tr>
              <a:tr h="4864582">
                <a:tc>
                  <a:txBody>
                    <a:bodyPr/>
                    <a:lstStyle/>
                    <a:p>
                      <a:r>
                        <a:rPr lang="en-MY" sz="1400" dirty="0">
                          <a:latin typeface="MS Reference Sans Serif" panose="020B0604030504040204" pitchFamily="34" charset="0"/>
                        </a:rPr>
                        <a:t>Criterion 1.2</a:t>
                      </a:r>
                      <a:endParaRPr lang="en-GB" sz="1400" dirty="0">
                        <a:latin typeface="MS Reference Sans Serif" panose="020B0604030504040204" pitchFamily="34" charset="0"/>
                      </a:endParaRPr>
                    </a:p>
                  </a:txBody>
                  <a:tcPr>
                    <a:solidFill>
                      <a:srgbClr val="91B11B">
                        <a:alpha val="25000"/>
                      </a:srgb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kern="1200" noProof="0" dirty="0">
                          <a:solidFill>
                            <a:schemeClr val="tx1"/>
                          </a:solidFill>
                          <a:latin typeface="MS Reference Sans Serif" panose="020B0604030504040204" pitchFamily="34" charset="0"/>
                          <a:ea typeface="+mn-ea"/>
                          <a:cs typeface="+mn-cs"/>
                        </a:rPr>
                        <a:t>Personnel with the right skills for their job, verified by observation of their work.</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i="0" kern="1200" noProof="0" dirty="0">
                        <a:solidFill>
                          <a:schemeClr val="tx1"/>
                        </a:solidFill>
                        <a:latin typeface="MS Reference Sans Serif" panose="020B060403050404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kern="1200" noProof="0" dirty="0">
                          <a:solidFill>
                            <a:schemeClr val="tx1"/>
                          </a:solidFill>
                          <a:latin typeface="MS Reference Sans Serif" panose="020B0604030504040204" pitchFamily="34" charset="0"/>
                          <a:ea typeface="+mn-ea"/>
                          <a:cs typeface="+mn-cs"/>
                        </a:rPr>
                        <a:t>Training records related to product handling and procedures that ensure its integrity.</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i="0" kern="1200" noProof="0" dirty="0">
                        <a:solidFill>
                          <a:schemeClr val="tx1"/>
                        </a:solidFill>
                        <a:latin typeface="MS Reference Sans Serif" panose="020B060403050404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kern="1200" noProof="0" dirty="0">
                          <a:solidFill>
                            <a:schemeClr val="tx1"/>
                          </a:solidFill>
                          <a:latin typeface="MS Reference Sans Serif" panose="020B0604030504040204" pitchFamily="34" charset="0"/>
                          <a:ea typeface="+mn-ea"/>
                          <a:cs typeface="+mn-cs"/>
                        </a:rPr>
                        <a:t>Interviews and/or observations of personnel responsible, which demonstrate their knowledge/skills for each position.</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i="0" kern="1200" noProof="0" dirty="0">
                        <a:solidFill>
                          <a:schemeClr val="tx1"/>
                        </a:solidFill>
                        <a:latin typeface="MS Reference Sans Serif" panose="020B0604030504040204" pitchFamily="34" charset="0"/>
                        <a:ea typeface="+mn-ea"/>
                        <a:cs typeface="+mn-cs"/>
                      </a:endParaRPr>
                    </a:p>
                  </a:txBody>
                  <a:tcPr>
                    <a:solidFill>
                      <a:srgbClr val="91B11B">
                        <a:alpha val="25000"/>
                      </a:srgb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noProof="0" dirty="0">
                          <a:solidFill>
                            <a:schemeClr val="tx1"/>
                          </a:solidFill>
                          <a:latin typeface="MS Reference Sans Serif" panose="020B0604030504040204" pitchFamily="34" charset="0"/>
                        </a:rPr>
                        <a:t>Training records on issues not related to product integrity or for skills</a:t>
                      </a:r>
                      <a:r>
                        <a:rPr lang="en-US" sz="1400" i="0" baseline="0" noProof="0" dirty="0">
                          <a:solidFill>
                            <a:schemeClr val="tx1"/>
                          </a:solidFill>
                          <a:latin typeface="MS Reference Sans Serif" panose="020B0604030504040204" pitchFamily="34" charset="0"/>
                        </a:rPr>
                        <a:t> used in operations and procedures. (e.g. first aid, evacuation, occupational safety, etc.).</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i="0" baseline="0" noProof="0" dirty="0">
                        <a:solidFill>
                          <a:schemeClr val="tx1"/>
                        </a:solidFill>
                        <a:latin typeface="MS Reference Sans Serif"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kern="1200" baseline="0" noProof="0" dirty="0">
                          <a:solidFill>
                            <a:schemeClr val="tx1"/>
                          </a:solidFill>
                          <a:latin typeface="MS Reference Sans Serif" panose="020B0604030504040204" pitchFamily="34" charset="0"/>
                          <a:ea typeface="+mn-ea"/>
                          <a:cs typeface="+mn-cs"/>
                        </a:rPr>
                        <a:t>Observation of inappropriate or absent procedures during product handling.</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i="0" kern="1200" baseline="0" noProof="0" dirty="0">
                        <a:solidFill>
                          <a:schemeClr val="tx1"/>
                        </a:solidFill>
                        <a:latin typeface="MS Reference Sans Serif" panose="020B060403050404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i="0" kern="1200" baseline="0" noProof="0" dirty="0">
                          <a:solidFill>
                            <a:schemeClr val="tx1"/>
                          </a:solidFill>
                          <a:latin typeface="MS Reference Sans Serif" panose="020B0604030504040204" pitchFamily="34" charset="0"/>
                          <a:ea typeface="+mn-ea"/>
                          <a:cs typeface="+mn-cs"/>
                        </a:rPr>
                        <a:t>There is no clear assignment of responsibilities in the steps of the process, many workers carry out any one of the tasks.</a:t>
                      </a:r>
                    </a:p>
                  </a:txBody>
                  <a:tcPr>
                    <a:solidFill>
                      <a:srgbClr val="91B11B">
                        <a:alpha val="25000"/>
                      </a:srgbClr>
                    </a:solidFill>
                  </a:tcPr>
                </a:tc>
                <a:extLst>
                  <a:ext uri="{0D108BD9-81ED-4DB2-BD59-A6C34878D82A}">
                    <a16:rowId xmlns:a16="http://schemas.microsoft.com/office/drawing/2014/main" val="1555997988"/>
                  </a:ext>
                </a:extLst>
              </a:tr>
            </a:tbl>
          </a:graphicData>
        </a:graphic>
      </p:graphicFrame>
    </p:spTree>
    <p:extLst>
      <p:ext uri="{BB962C8B-B14F-4D97-AF65-F5344CB8AC3E}">
        <p14:creationId xmlns:p14="http://schemas.microsoft.com/office/powerpoint/2010/main" val="1691687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izza, indoor&#10;&#10;Description automatically generated">
            <a:extLst>
              <a:ext uri="{FF2B5EF4-FFF2-40B4-BE49-F238E27FC236}">
                <a16:creationId xmlns:a16="http://schemas.microsoft.com/office/drawing/2014/main" id="{4F56077D-52E8-45A1-9EF4-60CE54B02A4D}"/>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t="14907" b="12531"/>
          <a:stretch/>
        </p:blipFill>
        <p:spPr>
          <a:xfrm>
            <a:off x="0" y="1146266"/>
            <a:ext cx="12192000" cy="5711734"/>
          </a:xfrm>
          <a:prstGeom prst="rect">
            <a:avLst/>
          </a:prstGeom>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4856" y="508305"/>
            <a:ext cx="9205913" cy="377825"/>
          </a:xfrm>
        </p:spPr>
        <p:txBody>
          <a:bodyPr>
            <a:normAutofit fontScale="90000"/>
          </a:bodyPr>
          <a:lstStyle/>
          <a:p>
            <a:r>
              <a:rPr lang="en-MY" dirty="0" err="1"/>
              <a:t>CoC</a:t>
            </a:r>
            <a:r>
              <a:rPr lang="en-MY" dirty="0"/>
              <a:t> Farm Audit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09284" y="1638214"/>
            <a:ext cx="8022981" cy="2677656"/>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2</a:t>
            </a:r>
          </a:p>
          <a:p>
            <a:pPr>
              <a:buNone/>
            </a:pPr>
            <a:endParaRPr lang="en-US" sz="2800" b="1" dirty="0">
              <a:solidFill>
                <a:schemeClr val="bg1"/>
              </a:solidFill>
              <a:latin typeface="MS Reference Sans Serif" panose="020B0604030504040204" pitchFamily="34" charset="0"/>
            </a:endParaRPr>
          </a:p>
          <a:p>
            <a:r>
              <a:rPr lang="en-US" sz="2800" b="1" dirty="0">
                <a:solidFill>
                  <a:schemeClr val="bg1"/>
                </a:solidFill>
                <a:latin typeface="Microsoft New Tai Lue" panose="020B0502040204020203" pitchFamily="34" charset="0"/>
                <a:cs typeface="Microsoft New Tai Lue" panose="020B0502040204020203" pitchFamily="34" charset="0"/>
              </a:rPr>
              <a:t>The farm selected in this case is a coffee farm that uses wet mill processing. Please see next slide for answers. </a:t>
            </a:r>
          </a:p>
          <a:p>
            <a:pPr>
              <a:buNone/>
            </a:pPr>
            <a:endParaRPr lang="en-US"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1364852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635698"/>
            <a:ext cx="9745663" cy="400050"/>
          </a:xfrm>
        </p:spPr>
        <p:txBody>
          <a:bodyPr>
            <a:normAutofit fontScale="90000"/>
          </a:bodyPr>
          <a:lstStyle/>
          <a:p>
            <a:r>
              <a:rPr lang="en-US" dirty="0" err="1">
                <a:cs typeface="Microsoft New Tai Lue" panose="020B0502040204020203" pitchFamily="34" charset="0"/>
              </a:rPr>
              <a:t>CoC</a:t>
            </a:r>
            <a:r>
              <a:rPr lang="en-US" dirty="0">
                <a:cs typeface="Microsoft New Tai Lue" panose="020B0502040204020203" pitchFamily="34" charset="0"/>
              </a:rPr>
              <a:t> Farm Audit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1527789"/>
            <a:ext cx="8419657" cy="3970318"/>
          </a:xfrm>
          <a:prstGeom prst="rect">
            <a:avLst/>
          </a:prstGeom>
          <a:noFill/>
        </p:spPr>
        <p:txBody>
          <a:bodyPr wrap="square" rtlCol="0">
            <a:spAutoFit/>
          </a:bodyPr>
          <a:lstStyle/>
          <a:p>
            <a:pPr marL="342900" indent="-342900">
              <a:buFont typeface="+mj-lt"/>
              <a:buAutoNum type="arabicPeriod"/>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The list should include the following sites: product reception area (certified and non-certified), pulping machines, fermentation tanks, washing stations, drying yards or machine dryers, are for filling bags and the dispatch area.</a:t>
            </a:r>
          </a:p>
          <a:p>
            <a:pPr marL="342900" indent="-342900">
              <a:buFont typeface="+mj-lt"/>
              <a:buAutoNum type="arabicPeriod"/>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s-MX" sz="1400" dirty="0">
                <a:solidFill>
                  <a:schemeClr val="tx1">
                    <a:lumMod val="95000"/>
                    <a:lumOff val="5000"/>
                  </a:schemeClr>
                </a:solidFill>
                <a:latin typeface="MS Reference Sans Serif" panose="020B0604030504040204" pitchFamily="34" charset="0"/>
                <a:cs typeface="Microsoft New Tai Lue" panose="020B0502040204020203" pitchFamily="34" charset="0"/>
              </a:rPr>
              <a:t>Key </a:t>
            </a: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questions for employees: For a worker in charge of reception:  What is the reception procedure? How do you know whether the product is certified or non-certified?  What is the next step in each case? Worker in charge of drying yard: How do you know if the product is certified or non-certified? How is the product handled in each case? How do you ensure the integrity of the certified product?  If it begins to rain, where do you temporarily store each batch that is not yet dry? Worker in charge of office or warehouses: What differences are there between documents for certified and non-certified product ? Important: The suggested questions are aimed at learning whether the employee knows when he/she is handling certified product, how it is distinguished and how handling procedures are followed to ensure the integrity of the certified product.</a:t>
            </a:r>
          </a:p>
          <a:p>
            <a:pPr marL="342900" indent="-342900">
              <a:buFont typeface="+mj-lt"/>
              <a:buAutoNum type="arabicPeriod"/>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Sites that should be assessed: reception, pulping, washing, drying yards and warehouses.</a:t>
            </a:r>
          </a:p>
        </p:txBody>
      </p:sp>
    </p:spTree>
    <p:extLst>
      <p:ext uri="{BB962C8B-B14F-4D97-AF65-F5344CB8AC3E}">
        <p14:creationId xmlns:p14="http://schemas.microsoft.com/office/powerpoint/2010/main" val="2952741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641067"/>
            <a:ext cx="9745663" cy="400050"/>
          </a:xfrm>
        </p:spPr>
        <p:txBody>
          <a:bodyPr>
            <a:normAutofit fontScale="90000"/>
          </a:bodyPr>
          <a:lstStyle/>
          <a:p>
            <a:r>
              <a:rPr lang="en-US" dirty="0" err="1">
                <a:cs typeface="Microsoft New Tai Lue" panose="020B0502040204020203" pitchFamily="34" charset="0"/>
              </a:rPr>
              <a:t>CoC</a:t>
            </a:r>
            <a:r>
              <a:rPr lang="en-US" dirty="0">
                <a:cs typeface="Microsoft New Tai Lue" panose="020B0502040204020203" pitchFamily="34" charset="0"/>
              </a:rPr>
              <a:t> Farm Audit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25359" y="1865206"/>
            <a:ext cx="9395883" cy="3754874"/>
          </a:xfrm>
          <a:prstGeom prst="rect">
            <a:avLst/>
          </a:prstGeom>
          <a:noFill/>
        </p:spPr>
        <p:txBody>
          <a:bodyPr wrap="square" rtlCol="0">
            <a:spAutoFit/>
          </a:bodyPr>
          <a:lstStyle/>
          <a:p>
            <a:pPr marL="342900" indent="-342900">
              <a:buFont typeface="+mj-lt"/>
              <a:buAutoNum type="arabicPeriod" startAt="4"/>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The plan should include the sites indicated in subparagraph 3, in that order. It is necessary to check the types of documents distributed to workers or producers who deliver the coffee (as the case may be), the types of records kept, as well as the inventories of certified and non-certified product that are in drying yards or warehouses at that moment.</a:t>
            </a:r>
          </a:p>
          <a:p>
            <a:pPr marL="342900" indent="-342900">
              <a:buFont typeface="+mj-lt"/>
              <a:buAutoNum type="arabicPeriod" startAt="4"/>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buFont typeface="+mj-lt"/>
              <a:buAutoNum type="arabicPeriod" startAt="4"/>
            </a:pPr>
            <a:r>
              <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rPr>
              <a:t>Questionnaire guide with questions for personnel interviews should include: How do you distinguish certified coffee from non-certified coffee? Where is it stored? Why is the drying yard divided and what type of coffee is placed in each division?</a:t>
            </a:r>
          </a:p>
          <a:p>
            <a:pPr marL="342900" indent="-342900">
              <a:buFont typeface="+mj-lt"/>
              <a:buAutoNum type="arabicPeriod" startAt="4"/>
            </a:pPr>
            <a:endParaRPr lang="en-US" sz="1400" dirty="0">
              <a:solidFill>
                <a:schemeClr val="tx1">
                  <a:lumMod val="95000"/>
                  <a:lumOff val="5000"/>
                </a:schemeClr>
              </a:solidFill>
              <a:latin typeface="MS Reference Sans Serif" panose="020B0604030504040204" pitchFamily="34" charset="0"/>
              <a:cs typeface="Microsoft New Tai Lue" panose="020B0502040204020203" pitchFamily="34" charset="0"/>
            </a:endParaRPr>
          </a:p>
          <a:p>
            <a:pPr marL="342900" indent="-342900">
              <a:buFont typeface="+mj-lt"/>
              <a:buAutoNum type="arabicPeriod" startAt="4"/>
            </a:pPr>
            <a:r>
              <a:rPr lang="en-US" sz="1400" dirty="0">
                <a:latin typeface="MS Reference Sans Serif" panose="020B0604030504040204" pitchFamily="34" charset="0"/>
                <a:cs typeface="Microsoft New Tai Lue" panose="020B0502040204020203" pitchFamily="34" charset="0"/>
              </a:rPr>
              <a:t>Criteria deemed “not applicable.” Some criteria always apply, such as 1.3 because there is always a regulatory framework for social and environmental aspects. But a criterion such as 1.5 may be considered “not applicable” if the operator has no relations with sub-contractors.</a:t>
            </a:r>
          </a:p>
          <a:p>
            <a:pPr marL="342900" indent="-342900">
              <a:buFont typeface="+mj-lt"/>
              <a:buAutoNum type="arabicPeriod" startAt="4"/>
            </a:pPr>
            <a:endParaRPr lang="en-US" sz="1400" dirty="0">
              <a:latin typeface="MS Reference Sans Serif" panose="020B0604030504040204" pitchFamily="34" charset="0"/>
              <a:cs typeface="Microsoft New Tai Lue" panose="020B0502040204020203" pitchFamily="34" charset="0"/>
            </a:endParaRPr>
          </a:p>
          <a:p>
            <a:pPr marL="342900" indent="-342900">
              <a:buFont typeface="+mj-lt"/>
              <a:buAutoNum type="arabicPeriod" startAt="4"/>
            </a:pPr>
            <a:r>
              <a:rPr lang="en-US" sz="1400" dirty="0">
                <a:latin typeface="MS Reference Sans Serif" panose="020B0604030504040204" pitchFamily="34" charset="0"/>
                <a:cs typeface="Microsoft New Tai Lue" panose="020B0502040204020203" pitchFamily="34" charset="0"/>
              </a:rPr>
              <a:t>Examples of NC, </a:t>
            </a:r>
            <a:r>
              <a:rPr lang="en-US" sz="1400" dirty="0" err="1">
                <a:latin typeface="MS Reference Sans Serif" panose="020B0604030504040204" pitchFamily="34" charset="0"/>
                <a:cs typeface="Microsoft New Tai Lue" panose="020B0502040204020203" pitchFamily="34" charset="0"/>
              </a:rPr>
              <a:t>nc</a:t>
            </a:r>
            <a:r>
              <a:rPr lang="en-US" sz="1400" dirty="0">
                <a:latin typeface="MS Reference Sans Serif" panose="020B0604030504040204" pitchFamily="34" charset="0"/>
                <a:cs typeface="Microsoft New Tai Lue" panose="020B0502040204020203" pitchFamily="34" charset="0"/>
              </a:rPr>
              <a:t> and observations: </a:t>
            </a:r>
            <a:r>
              <a:rPr lang="en-US" sz="1400" b="1" dirty="0">
                <a:latin typeface="MS Reference Sans Serif" panose="020B0604030504040204" pitchFamily="34" charset="0"/>
                <a:cs typeface="Microsoft New Tai Lue" panose="020B0502040204020203" pitchFamily="34" charset="0"/>
              </a:rPr>
              <a:t>NC</a:t>
            </a:r>
            <a:r>
              <a:rPr lang="en-US" sz="1400" dirty="0">
                <a:latin typeface="MS Reference Sans Serif" panose="020B0604030504040204" pitchFamily="34" charset="0"/>
                <a:cs typeface="Microsoft New Tai Lue" panose="020B0502040204020203" pitchFamily="34" charset="0"/>
              </a:rPr>
              <a:t> Criterion 1.3: there are minors working 14 hours a day || </a:t>
            </a:r>
            <a:r>
              <a:rPr lang="en-US" sz="1400" b="1" dirty="0" err="1">
                <a:latin typeface="MS Reference Sans Serif" panose="020B0604030504040204" pitchFamily="34" charset="0"/>
                <a:cs typeface="Microsoft New Tai Lue" panose="020B0502040204020203" pitchFamily="34" charset="0"/>
              </a:rPr>
              <a:t>nc</a:t>
            </a:r>
            <a:r>
              <a:rPr lang="en-US" sz="1400" dirty="0">
                <a:latin typeface="MS Reference Sans Serif" panose="020B0604030504040204" pitchFamily="34" charset="0"/>
                <a:cs typeface="Microsoft New Tai Lue" panose="020B0502040204020203" pitchFamily="34" charset="0"/>
              </a:rPr>
              <a:t>, Criterion 1.4: no internal inspections were done the previous year || </a:t>
            </a:r>
            <a:r>
              <a:rPr lang="en-US" sz="1400" b="1" dirty="0">
                <a:latin typeface="MS Reference Sans Serif" panose="020B0604030504040204" pitchFamily="34" charset="0"/>
                <a:cs typeface="Microsoft New Tai Lue" panose="020B0502040204020203" pitchFamily="34" charset="0"/>
              </a:rPr>
              <a:t>observation</a:t>
            </a:r>
            <a:r>
              <a:rPr lang="en-US" sz="1400" dirty="0">
                <a:latin typeface="MS Reference Sans Serif" panose="020B0604030504040204" pitchFamily="34" charset="0"/>
                <a:cs typeface="Microsoft New Tai Lue" panose="020B0502040204020203" pitchFamily="34" charset="0"/>
              </a:rPr>
              <a:t>, Criterion 1.7: a documented procedure is implemented to receive complaints but only written complaints are accepted.</a:t>
            </a:r>
          </a:p>
        </p:txBody>
      </p:sp>
    </p:spTree>
    <p:extLst>
      <p:ext uri="{BB962C8B-B14F-4D97-AF65-F5344CB8AC3E}">
        <p14:creationId xmlns:p14="http://schemas.microsoft.com/office/powerpoint/2010/main" val="33819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74810" y="549066"/>
            <a:ext cx="9205913" cy="377825"/>
          </a:xfrm>
        </p:spPr>
        <p:txBody>
          <a:bodyPr>
            <a:normAutofit fontScale="90000"/>
          </a:bodyPr>
          <a:lstStyle/>
          <a:p>
            <a:r>
              <a:rPr lang="en-MY" dirty="0"/>
              <a:t>Standard – Principle 1: </a:t>
            </a:r>
            <a:r>
              <a:rPr lang="en-MY" dirty="0" err="1"/>
              <a:t>CoC</a:t>
            </a:r>
            <a:r>
              <a:rPr lang="en-MY" dirty="0"/>
              <a:t> System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74810" y="1212850"/>
            <a:ext cx="10515600" cy="4752975"/>
          </a:xfrm>
        </p:spPr>
        <p:txBody>
          <a:bodyPr>
            <a:noAutofit/>
          </a:bodyPr>
          <a:lstStyle/>
          <a:p>
            <a:pPr marL="0" indent="0">
              <a:buNone/>
            </a:pPr>
            <a:r>
              <a:rPr lang="en-MY" dirty="0">
                <a:solidFill>
                  <a:schemeClr val="bg2">
                    <a:lumMod val="25000"/>
                  </a:schemeClr>
                </a:solidFill>
              </a:rPr>
              <a:t>Criteria: </a:t>
            </a:r>
            <a:r>
              <a:rPr lang="en-MY" b="1" dirty="0">
                <a:solidFill>
                  <a:srgbClr val="91B11B"/>
                </a:solidFill>
              </a:rPr>
              <a:t>Key evidence </a:t>
            </a:r>
            <a:endParaRPr lang="en-GB" b="1" dirty="0">
              <a:solidFill>
                <a:srgbClr val="91B11B"/>
              </a:solidFill>
            </a:endParaRPr>
          </a:p>
        </p:txBody>
      </p:sp>
      <p:sp>
        <p:nvSpPr>
          <p:cNvPr id="6" name="TextBox 5">
            <a:extLst>
              <a:ext uri="{FF2B5EF4-FFF2-40B4-BE49-F238E27FC236}">
                <a16:creationId xmlns:a16="http://schemas.microsoft.com/office/drawing/2014/main" id="{EC3B805E-0551-4685-A6E2-9D48183C23A2}"/>
              </a:ext>
            </a:extLst>
          </p:cNvPr>
          <p:cNvSpPr txBox="1"/>
          <p:nvPr/>
        </p:nvSpPr>
        <p:spPr>
          <a:xfrm>
            <a:off x="2734009" y="1570553"/>
            <a:ext cx="8946713" cy="2677656"/>
          </a:xfrm>
          <a:prstGeom prst="rect">
            <a:avLst/>
          </a:prstGeom>
          <a:solidFill>
            <a:srgbClr val="91B11B">
              <a:alpha val="50000"/>
            </a:srgbClr>
          </a:solidFill>
        </p:spPr>
        <p:txBody>
          <a:bodyPr wrap="square" rtlCol="0">
            <a:spAutoFit/>
          </a:bodyPr>
          <a:lstStyle/>
          <a:p>
            <a:r>
              <a:rPr lang="en-US" sz="2800" b="1" dirty="0">
                <a:solidFill>
                  <a:schemeClr val="bg1"/>
                </a:solidFill>
                <a:latin typeface="MS Reference Sans Serif" panose="020B0604030504040204" pitchFamily="34" charset="0"/>
              </a:rPr>
              <a:t>Exercise 1</a:t>
            </a:r>
          </a:p>
          <a:p>
            <a:endParaRPr lang="en-US" sz="2800" b="1" dirty="0">
              <a:solidFill>
                <a:schemeClr val="bg1"/>
              </a:solidFill>
              <a:latin typeface="MS Reference Sans Serif" panose="020B0604030504040204" pitchFamily="34" charset="0"/>
            </a:endParaRPr>
          </a:p>
          <a:p>
            <a:r>
              <a:rPr lang="en-US" sz="2800" b="1" dirty="0">
                <a:solidFill>
                  <a:schemeClr val="bg1"/>
                </a:solidFill>
                <a:latin typeface="MS Reference Sans Serif" panose="020B0604030504040204" pitchFamily="34" charset="0"/>
              </a:rPr>
              <a:t>This practice helps to </a:t>
            </a:r>
            <a:r>
              <a:rPr lang="en-US" sz="2800" b="1" dirty="0" err="1">
                <a:solidFill>
                  <a:schemeClr val="bg1"/>
                </a:solidFill>
                <a:latin typeface="MS Reference Sans Serif" panose="020B0604030504040204" pitchFamily="34" charset="0"/>
              </a:rPr>
              <a:t>analyse</a:t>
            </a:r>
            <a:r>
              <a:rPr lang="en-US" sz="2800" b="1" dirty="0">
                <a:solidFill>
                  <a:schemeClr val="bg1"/>
                </a:solidFill>
                <a:latin typeface="MS Reference Sans Serif" panose="020B0604030504040204" pitchFamily="34" charset="0"/>
              </a:rPr>
              <a:t> the requirements of each criterion and the evidence and findings for the different scenarios encountered by auditors.</a:t>
            </a:r>
            <a:endParaRPr lang="en-GB" sz="2800" b="1" dirty="0">
              <a:solidFill>
                <a:schemeClr val="bg1"/>
              </a:solidFill>
              <a:latin typeface="MS Reference Sans Serif" panose="020B0604030504040204" pitchFamily="34" charset="0"/>
            </a:endParaRPr>
          </a:p>
        </p:txBody>
      </p:sp>
      <p:pic>
        <p:nvPicPr>
          <p:cNvPr id="10" name="Picture 9" descr="A close up of a logo&#10;&#10;Description automatically generated">
            <a:extLst>
              <a:ext uri="{FF2B5EF4-FFF2-40B4-BE49-F238E27FC236}">
                <a16:creationId xmlns:a16="http://schemas.microsoft.com/office/drawing/2014/main" id="{D882D04B-0CED-48A5-A99E-FDB5AE40D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59" y="1754951"/>
            <a:ext cx="1444321" cy="1444321"/>
          </a:xfrm>
          <a:prstGeom prst="rect">
            <a:avLst/>
          </a:prstGeom>
        </p:spPr>
      </p:pic>
      <p:sp>
        <p:nvSpPr>
          <p:cNvPr id="12" name="TextBox 11">
            <a:extLst>
              <a:ext uri="{FF2B5EF4-FFF2-40B4-BE49-F238E27FC236}">
                <a16:creationId xmlns:a16="http://schemas.microsoft.com/office/drawing/2014/main" id="{148DCCC5-46BC-4DC9-8F88-3C50BD1802CB}"/>
              </a:ext>
            </a:extLst>
          </p:cNvPr>
          <p:cNvSpPr txBox="1"/>
          <p:nvPr/>
        </p:nvSpPr>
        <p:spPr>
          <a:xfrm>
            <a:off x="2734010" y="4285193"/>
            <a:ext cx="8946713" cy="2677656"/>
          </a:xfrm>
          <a:prstGeom prst="rect">
            <a:avLst/>
          </a:prstGeom>
          <a:noFill/>
        </p:spPr>
        <p:txBody>
          <a:bodyPr wrap="square" rtlCol="0">
            <a:spAutoFit/>
          </a:bodyPr>
          <a:lstStyle/>
          <a:p>
            <a:pPr>
              <a:buNone/>
            </a:pPr>
            <a:r>
              <a:rPr lang="en-US" sz="2800" dirty="0">
                <a:latin typeface="MS Reference Sans Serif" panose="020B0604030504040204" pitchFamily="34" charset="0"/>
              </a:rPr>
              <a:t>Recommendations: </a:t>
            </a:r>
          </a:p>
          <a:p>
            <a:pPr>
              <a:buNone/>
            </a:pPr>
            <a:endParaRPr lang="en-US" sz="2800" dirty="0">
              <a:latin typeface="MS Reference Sans Serif" panose="020B0604030504040204" pitchFamily="34" charset="0"/>
            </a:endParaRPr>
          </a:p>
          <a:p>
            <a:pPr marL="285750" indent="-285750">
              <a:buFont typeface="Wingdings" panose="05000000000000000000" pitchFamily="2" charset="2"/>
              <a:buChar char="§"/>
            </a:pPr>
            <a:r>
              <a:rPr lang="en-US" sz="2800" dirty="0">
                <a:latin typeface="MS Reference Sans Serif" panose="020B0604030504040204" pitchFamily="34" charset="0"/>
              </a:rPr>
              <a:t>Can be done as a </a:t>
            </a:r>
            <a:r>
              <a:rPr lang="en-US" sz="2800" dirty="0">
                <a:solidFill>
                  <a:srgbClr val="91B11B"/>
                </a:solidFill>
                <a:latin typeface="MS Reference Sans Serif" panose="020B0604030504040204" pitchFamily="34" charset="0"/>
              </a:rPr>
              <a:t>group or individually</a:t>
            </a:r>
          </a:p>
          <a:p>
            <a:pPr marL="285750" indent="-285750">
              <a:buFont typeface="Wingdings" panose="05000000000000000000" pitchFamily="2" charset="2"/>
              <a:buChar char="§"/>
            </a:pPr>
            <a:r>
              <a:rPr lang="en-US" sz="2800" dirty="0">
                <a:latin typeface="MS Reference Sans Serif" panose="020B0604030504040204" pitchFamily="34" charset="0"/>
              </a:rPr>
              <a:t>May be applied in different supply chains to </a:t>
            </a:r>
            <a:r>
              <a:rPr lang="en-US" sz="2800" dirty="0" err="1">
                <a:latin typeface="MS Reference Sans Serif" panose="020B0604030504040204" pitchFamily="34" charset="0"/>
              </a:rPr>
              <a:t>analyse</a:t>
            </a:r>
            <a:r>
              <a:rPr lang="en-US" sz="2800" dirty="0">
                <a:latin typeface="MS Reference Sans Serif" panose="020B0604030504040204" pitchFamily="34" charset="0"/>
              </a:rPr>
              <a:t> possible variations and challenges  </a:t>
            </a:r>
          </a:p>
          <a:p>
            <a:endParaRPr lang="en-GB" sz="2800" dirty="0">
              <a:latin typeface="MS Reference Sans Serif" panose="020B0604030504040204" pitchFamily="34" charset="0"/>
            </a:endParaRPr>
          </a:p>
        </p:txBody>
      </p:sp>
    </p:spTree>
    <p:extLst>
      <p:ext uri="{BB962C8B-B14F-4D97-AF65-F5344CB8AC3E}">
        <p14:creationId xmlns:p14="http://schemas.microsoft.com/office/powerpoint/2010/main" val="4078458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izza, indoor&#10;&#10;Description automatically generated">
            <a:extLst>
              <a:ext uri="{FF2B5EF4-FFF2-40B4-BE49-F238E27FC236}">
                <a16:creationId xmlns:a16="http://schemas.microsoft.com/office/drawing/2014/main" id="{4F56077D-52E8-45A1-9EF4-60CE54B02A4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4907" b="12531"/>
          <a:stretch/>
        </p:blipFill>
        <p:spPr>
          <a:xfrm>
            <a:off x="0" y="1123406"/>
            <a:ext cx="12192000" cy="5711734"/>
          </a:xfrm>
          <a:prstGeom prst="rect">
            <a:avLst/>
          </a:prstGeom>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8400" y="559435"/>
            <a:ext cx="9205913" cy="377825"/>
          </a:xfrm>
        </p:spPr>
        <p:txBody>
          <a:bodyPr>
            <a:normAutofit fontScale="90000"/>
          </a:bodyPr>
          <a:lstStyle/>
          <a:p>
            <a:r>
              <a:rPr lang="en-MY" dirty="0" err="1"/>
              <a:t>CoC</a:t>
            </a:r>
            <a:r>
              <a:rPr lang="en-MY" dirty="0"/>
              <a:t> Farm Audit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59049" y="1413063"/>
            <a:ext cx="8022981" cy="4031873"/>
          </a:xfrm>
          <a:prstGeom prst="rect">
            <a:avLst/>
          </a:prstGeom>
          <a:noFill/>
        </p:spPr>
        <p:txBody>
          <a:bodyPr wrap="square" rtlCol="0">
            <a:spAutoFit/>
          </a:bodyPr>
          <a:lstStyle/>
          <a:p>
            <a:pPr>
              <a:buNone/>
            </a:pPr>
            <a:r>
              <a:rPr lang="en-US" sz="2000" b="1" dirty="0">
                <a:solidFill>
                  <a:schemeClr val="bg1"/>
                </a:solidFill>
                <a:latin typeface="MS Reference Sans Serif" panose="020B0604030504040204" pitchFamily="34" charset="0"/>
              </a:rPr>
              <a:t>Exercise 3</a:t>
            </a:r>
          </a:p>
          <a:p>
            <a:pPr>
              <a:buNone/>
            </a:pPr>
            <a:endParaRPr lang="en-US" sz="2000" b="1" dirty="0">
              <a:solidFill>
                <a:schemeClr val="bg1"/>
              </a:solidFill>
              <a:latin typeface="MS Reference Sans Serif" panose="020B0604030504040204" pitchFamily="34" charset="0"/>
            </a:endParaRPr>
          </a:p>
          <a:p>
            <a:r>
              <a:rPr lang="en-US" sz="2000" b="1" dirty="0">
                <a:solidFill>
                  <a:schemeClr val="bg1"/>
                </a:solidFill>
                <a:latin typeface="MS Reference Sans Serif" panose="020B0604030504040204" pitchFamily="34" charset="0"/>
                <a:cs typeface="Microsoft New Tai Lue" panose="020B0502040204020203" pitchFamily="34" charset="0"/>
              </a:rPr>
              <a:t>Answer</a:t>
            </a:r>
          </a:p>
          <a:p>
            <a:r>
              <a:rPr lang="en-US" sz="2000" b="1" dirty="0">
                <a:solidFill>
                  <a:schemeClr val="bg1"/>
                </a:solidFill>
                <a:latin typeface="MS Reference Sans Serif" panose="020B0604030504040204" pitchFamily="34" charset="0"/>
                <a:cs typeface="Microsoft New Tai Lue" panose="020B0502040204020203" pitchFamily="34" charset="0"/>
              </a:rPr>
              <a:t>Processing plant or marketing facility audit</a:t>
            </a:r>
          </a:p>
          <a:p>
            <a:endParaRPr lang="en-US" sz="2000" b="1" dirty="0">
              <a:solidFill>
                <a:schemeClr val="bg1"/>
              </a:solidFill>
              <a:latin typeface="MS Reference Sans Serif" panose="020B0604030504040204" pitchFamily="34" charset="0"/>
              <a:cs typeface="Microsoft New Tai Lue" panose="020B0502040204020203" pitchFamily="34" charset="0"/>
            </a:endParaRPr>
          </a:p>
          <a:p>
            <a:r>
              <a:rPr lang="en-US" sz="2000" b="1" dirty="0">
                <a:solidFill>
                  <a:srgbClr val="005C40"/>
                </a:solidFill>
                <a:latin typeface="MS Reference Sans Serif" panose="020B0604030504040204" pitchFamily="34" charset="0"/>
                <a:cs typeface="Microsoft New Tai Lue" panose="020B0502040204020203" pitchFamily="34" charset="0"/>
              </a:rPr>
              <a:t>This exercise is the same as the previous one (Exercise 2) except that it is based on a processing or marketing operation. You can use the answers from the previous exercise as reference and adapt them to the chosen scenario</a:t>
            </a:r>
            <a:r>
              <a:rPr lang="es-CR" sz="2000" b="1" dirty="0">
                <a:solidFill>
                  <a:srgbClr val="005C40"/>
                </a:solidFill>
                <a:latin typeface="MS Reference Sans Serif" panose="020B0604030504040204" pitchFamily="34" charset="0"/>
                <a:cs typeface="Microsoft New Tai Lue" panose="020B0502040204020203" pitchFamily="34" charset="0"/>
              </a:rPr>
              <a:t>.</a:t>
            </a:r>
          </a:p>
          <a:p>
            <a:endParaRPr lang="es-CR" sz="2800" b="1" dirty="0">
              <a:solidFill>
                <a:schemeClr val="bg1"/>
              </a:solidFill>
              <a:latin typeface="MS Reference Sans Serif" panose="020B0604030504040204" pitchFamily="34" charset="0"/>
              <a:cs typeface="Microsoft New Tai Lue" panose="020B0502040204020203" pitchFamily="34" charset="0"/>
            </a:endParaRPr>
          </a:p>
          <a:p>
            <a:pPr>
              <a:buNone/>
            </a:pPr>
            <a:endParaRPr lang="en-US"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022754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cao, Cocoa, Chocolate, Food, Kakao, Kakaobean, Bean">
            <a:extLst>
              <a:ext uri="{FF2B5EF4-FFF2-40B4-BE49-F238E27FC236}">
                <a16:creationId xmlns:a16="http://schemas.microsoft.com/office/drawing/2014/main" id="{3A4B0166-20E6-478A-8E6E-E5BEE112D8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23" b="4475"/>
          <a:stretch/>
        </p:blipFill>
        <p:spPr bwMode="auto">
          <a:xfrm>
            <a:off x="0" y="1214845"/>
            <a:ext cx="12192000" cy="5643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8400" y="569826"/>
            <a:ext cx="9205913" cy="377825"/>
          </a:xfrm>
        </p:spPr>
        <p:txBody>
          <a:bodyPr>
            <a:normAutofit fontScale="90000"/>
          </a:bodyPr>
          <a:lstStyle/>
          <a:p>
            <a:r>
              <a:rPr lang="en-MY" dirty="0"/>
              <a:t>Flow chart – cocoa processing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4308828" y="1244357"/>
            <a:ext cx="7759976" cy="1384995"/>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4</a:t>
            </a:r>
          </a:p>
          <a:p>
            <a:pPr>
              <a:buNone/>
            </a:pPr>
            <a:endParaRPr lang="en-US" sz="2800" b="1" dirty="0">
              <a:solidFill>
                <a:schemeClr val="bg1"/>
              </a:solidFill>
              <a:latin typeface="MS Reference Sans Serif" panose="020B0604030504040204" pitchFamily="34" charset="0"/>
            </a:endParaRPr>
          </a:p>
          <a:p>
            <a:pPr>
              <a:buNone/>
            </a:pPr>
            <a:r>
              <a:rPr lang="en-US" sz="2800" b="1" dirty="0">
                <a:solidFill>
                  <a:schemeClr val="bg1"/>
                </a:solidFill>
                <a:latin typeface="MS Reference Sans Serif" panose="020B0604030504040204" pitchFamily="34" charset="0"/>
              </a:rPr>
              <a:t>Answers in the next slide </a:t>
            </a:r>
          </a:p>
        </p:txBody>
      </p:sp>
    </p:spTree>
    <p:extLst>
      <p:ext uri="{BB962C8B-B14F-4D97-AF65-F5344CB8AC3E}">
        <p14:creationId xmlns:p14="http://schemas.microsoft.com/office/powerpoint/2010/main" val="1052176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88572"/>
            <a:ext cx="9745663" cy="400050"/>
          </a:xfrm>
        </p:spPr>
        <p:txBody>
          <a:bodyPr>
            <a:normAutofit fontScale="90000"/>
          </a:bodyPr>
          <a:lstStyle/>
          <a:p>
            <a:r>
              <a:rPr lang="en-US" dirty="0">
                <a:cs typeface="Microsoft New Tai Lue" panose="020B0502040204020203" pitchFamily="34" charset="0"/>
              </a:rPr>
              <a:t>Cocoa Processing Flow Chart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1832645"/>
            <a:ext cx="8673394" cy="4431983"/>
          </a:xfrm>
          <a:prstGeom prst="rect">
            <a:avLst/>
          </a:prstGeom>
          <a:noFill/>
        </p:spPr>
        <p:txBody>
          <a:bodyPr wrap="square" rtlCol="0">
            <a:spAutoFit/>
          </a:bodyPr>
          <a:lstStyle/>
          <a:p>
            <a:pPr marL="342900" indent="-342900">
              <a:buFont typeface="+mj-lt"/>
              <a:buAutoNum type="arabicPeriod"/>
            </a:pPr>
            <a:r>
              <a:rPr lang="en-US" dirty="0">
                <a:latin typeface="MS Reference Sans Serif" panose="020B0604030504040204" pitchFamily="34" charset="0"/>
              </a:rPr>
              <a:t>It cannot be accepted as compliance because it does not clearly identify the points at which non-certified product enters and certified product leaves.</a:t>
            </a:r>
          </a:p>
          <a:p>
            <a:pPr marL="342900" indent="-342900">
              <a:buFont typeface="+mj-lt"/>
              <a:buAutoNum type="arabicPeriod"/>
            </a:pPr>
            <a:endParaRPr lang="en-US" dirty="0">
              <a:latin typeface="MS Reference Sans Serif" panose="020B0604030504040204" pitchFamily="34" charset="0"/>
            </a:endParaRPr>
          </a:p>
          <a:p>
            <a:pPr marL="342900" indent="-342900">
              <a:buFont typeface="+mj-lt"/>
              <a:buAutoNum type="arabicPeriod"/>
            </a:pPr>
            <a:r>
              <a:rPr lang="en-US" dirty="0">
                <a:latin typeface="MS Reference Sans Serif" panose="020B0604030504040204" pitchFamily="34" charset="0"/>
              </a:rPr>
              <a:t>Yes, there are such points. Where cocoa butter and cocoa paste enter and in the mixer, because both points receive certified and non-certified product.</a:t>
            </a:r>
          </a:p>
          <a:p>
            <a:pPr marL="342900" indent="-342900">
              <a:buFont typeface="+mj-lt"/>
              <a:buAutoNum type="arabicPeriod"/>
            </a:pPr>
            <a:endParaRPr lang="en-US" dirty="0">
              <a:latin typeface="MS Reference Sans Serif" panose="020B0604030504040204" pitchFamily="34" charset="0"/>
            </a:endParaRPr>
          </a:p>
          <a:p>
            <a:pPr marL="342900" indent="-342900">
              <a:buFont typeface="+mj-lt"/>
              <a:buAutoNum type="arabicPeriod"/>
            </a:pPr>
            <a:r>
              <a:rPr lang="en-US" dirty="0">
                <a:latin typeface="MS Reference Sans Serif" panose="020B0604030504040204" pitchFamily="34" charset="0"/>
              </a:rPr>
              <a:t>For example, it could be improved by including the critical points where there is a potential risk of uncontrolled entry of non-certified product; also by indicating clearly the types of end product(s) that leave the process, and the type of raw material (certified or non-certified) entering the process.</a:t>
            </a:r>
          </a:p>
          <a:p>
            <a:pPr marL="342900" indent="-342900">
              <a:buFont typeface="+mj-lt"/>
              <a:buAutoNum type="arabicPeriod"/>
            </a:pPr>
            <a:endParaRPr lang="en-US" sz="2400" dirty="0">
              <a:latin typeface="MS Reference Sans Serif" panose="020B0604030504040204" pitchFamily="34" charset="0"/>
            </a:endParaRPr>
          </a:p>
          <a:p>
            <a:pPr marL="342900" indent="-342900">
              <a:buFont typeface="+mj-lt"/>
              <a:buAutoNum type="arabicPeriod"/>
            </a:pPr>
            <a:endParaRPr lang="en-US" sz="2400" dirty="0">
              <a:latin typeface="MS Reference Sans Serif" panose="020B0604030504040204" pitchFamily="34" charset="0"/>
            </a:endParaRPr>
          </a:p>
        </p:txBody>
      </p:sp>
    </p:spTree>
    <p:extLst>
      <p:ext uri="{BB962C8B-B14F-4D97-AF65-F5344CB8AC3E}">
        <p14:creationId xmlns:p14="http://schemas.microsoft.com/office/powerpoint/2010/main" val="418487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Orange Juice, Healthy, Glass, Drink, Juice, Orange">
            <a:extLst>
              <a:ext uri="{FF2B5EF4-FFF2-40B4-BE49-F238E27FC236}">
                <a16:creationId xmlns:a16="http://schemas.microsoft.com/office/drawing/2014/main" id="{98672793-3933-4B0D-A725-0A38C5FBA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18" b="7812"/>
          <a:stretch/>
        </p:blipFill>
        <p:spPr bwMode="auto">
          <a:xfrm>
            <a:off x="0" y="1230488"/>
            <a:ext cx="12192000" cy="5687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58516"/>
            <a:ext cx="9745663" cy="400050"/>
          </a:xfrm>
        </p:spPr>
        <p:txBody>
          <a:bodyPr>
            <a:normAutofit fontScale="90000"/>
          </a:bodyPr>
          <a:lstStyle/>
          <a:p>
            <a:r>
              <a:rPr lang="en-US" dirty="0">
                <a:cs typeface="Microsoft New Tai Lue" panose="020B0502040204020203" pitchFamily="34" charset="0"/>
              </a:rPr>
              <a:t>Orange Juice Processing Plant Flow Chart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154517" y="1547198"/>
            <a:ext cx="5314950" cy="1384995"/>
          </a:xfrm>
          <a:prstGeom prst="rect">
            <a:avLst/>
          </a:prstGeom>
          <a:noFill/>
        </p:spPr>
        <p:txBody>
          <a:bodyPr wrap="square" rtlCol="0">
            <a:spAutoFit/>
          </a:bodyPr>
          <a:lstStyle/>
          <a:p>
            <a:pPr>
              <a:buNone/>
            </a:pPr>
            <a:r>
              <a:rPr lang="en-US" sz="2800" b="1" dirty="0">
                <a:latin typeface="MS Reference Sans Serif" panose="020B0604030504040204" pitchFamily="34" charset="0"/>
              </a:rPr>
              <a:t>Exercise 5</a:t>
            </a:r>
          </a:p>
          <a:p>
            <a:pPr>
              <a:buNone/>
            </a:pPr>
            <a:endParaRPr lang="en-US" sz="2800" b="1" dirty="0">
              <a:latin typeface="MS Reference Sans Serif" panose="020B0604030504040204" pitchFamily="34" charset="0"/>
            </a:endParaRPr>
          </a:p>
          <a:p>
            <a:pPr>
              <a:buNone/>
            </a:pPr>
            <a:r>
              <a:rPr lang="en-US" sz="2800" b="1" dirty="0">
                <a:latin typeface="MS Reference Sans Serif" panose="020B0604030504040204" pitchFamily="34" charset="0"/>
              </a:rPr>
              <a:t>Answers in the next slide. </a:t>
            </a:r>
          </a:p>
        </p:txBody>
      </p:sp>
    </p:spTree>
    <p:extLst>
      <p:ext uri="{BB962C8B-B14F-4D97-AF65-F5344CB8AC3E}">
        <p14:creationId xmlns:p14="http://schemas.microsoft.com/office/powerpoint/2010/main" val="865292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622899"/>
            <a:ext cx="9745663" cy="400050"/>
          </a:xfrm>
        </p:spPr>
        <p:txBody>
          <a:bodyPr>
            <a:normAutofit fontScale="90000"/>
          </a:bodyPr>
          <a:lstStyle/>
          <a:p>
            <a:r>
              <a:rPr lang="en-US" dirty="0">
                <a:cs typeface="Microsoft New Tai Lue" panose="020B0502040204020203" pitchFamily="34" charset="0"/>
              </a:rPr>
              <a:t>Orange Juice Processing Plant Flow Chart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1278184"/>
            <a:ext cx="8368595" cy="5909310"/>
          </a:xfrm>
          <a:prstGeom prst="rect">
            <a:avLst/>
          </a:prstGeom>
          <a:noFill/>
        </p:spPr>
        <p:txBody>
          <a:bodyPr wrap="square" rtlCol="0">
            <a:spAutoFit/>
          </a:bodyPr>
          <a:lstStyle/>
          <a:p>
            <a:pPr marL="342900" indent="-342900">
              <a:buFont typeface="+mj-lt"/>
              <a:buAutoNum type="arabicPeriod"/>
            </a:pPr>
            <a:r>
              <a:rPr lang="en-US" dirty="0">
                <a:latin typeface="MS Reference Sans Serif" panose="020B0604030504040204" pitchFamily="34" charset="0"/>
              </a:rPr>
              <a:t>Yes, mainly in the reception area. Here, certified and non-certified oranges are received and there are no instructions to demonstrate a separation that would protect the integrity of the certified product and prevent mixing.</a:t>
            </a:r>
          </a:p>
          <a:p>
            <a:pPr marL="342900" indent="-342900">
              <a:buFont typeface="+mj-lt"/>
              <a:buAutoNum type="arabicPeriod"/>
            </a:pPr>
            <a:endParaRPr lang="en-US" dirty="0">
              <a:latin typeface="MS Reference Sans Serif" panose="020B0604030504040204" pitchFamily="34" charset="0"/>
            </a:endParaRPr>
          </a:p>
          <a:p>
            <a:pPr marL="342900" indent="-342900">
              <a:buFont typeface="+mj-lt"/>
              <a:buAutoNum type="arabicPeriod"/>
            </a:pPr>
            <a:r>
              <a:rPr lang="en-US" dirty="0">
                <a:latin typeface="MS Reference Sans Serif" panose="020B0604030504040204" pitchFamily="34" charset="0"/>
              </a:rPr>
              <a:t>Confirm the origin of each batch of fruit received; confirm that the volume of non-certified fruit received does not exceed the maximum level established so that the final mixture has 70% certified content.</a:t>
            </a:r>
          </a:p>
          <a:p>
            <a:pPr marL="342900" indent="-342900">
              <a:buFont typeface="+mj-lt"/>
              <a:buAutoNum type="arabicPeriod"/>
            </a:pPr>
            <a:endParaRPr lang="en-US" dirty="0">
              <a:latin typeface="MS Reference Sans Serif" panose="020B0604030504040204" pitchFamily="34" charset="0"/>
            </a:endParaRPr>
          </a:p>
          <a:p>
            <a:pPr marL="342900" indent="-342900">
              <a:buFont typeface="+mj-lt"/>
              <a:buAutoNum type="arabicPeriod"/>
            </a:pPr>
            <a:r>
              <a:rPr lang="en-US" dirty="0">
                <a:latin typeface="MS Reference Sans Serif" panose="020B0604030504040204" pitchFamily="34" charset="0"/>
              </a:rPr>
              <a:t>In this case, it is very important to establish the maximum volume of non-certified fruit permitted in the process in order to ensure that the final blend contains at least 70% juice from oranges grown on certified farms. It should also be clearly established how each type of orange is processed to prevent mixing of juices and how the final mixture is obtained.</a:t>
            </a:r>
          </a:p>
          <a:p>
            <a:pPr marL="342900" indent="-342900">
              <a:buFont typeface="+mj-lt"/>
              <a:buAutoNum type="arabicPeriod"/>
            </a:pPr>
            <a:endParaRPr lang="en-US" dirty="0">
              <a:latin typeface="MS Reference Sans Serif" panose="020B0604030504040204" pitchFamily="34" charset="0"/>
            </a:endParaRPr>
          </a:p>
          <a:p>
            <a:pPr marL="342900" indent="-342900">
              <a:buFont typeface="+mj-lt"/>
              <a:buAutoNum type="arabicPeriod"/>
            </a:pPr>
            <a:r>
              <a:rPr lang="en-US" dirty="0">
                <a:latin typeface="MS Reference Sans Serif" panose="020B0604030504040204" pitchFamily="34" charset="0"/>
              </a:rPr>
              <a:t>In the packing area the claim must coincide with the actual proportion of certified content. The sales documents should indicate that the product bears identification that it is certified.</a:t>
            </a:r>
          </a:p>
          <a:p>
            <a:pPr marL="342900" indent="-342900">
              <a:buFont typeface="+mj-lt"/>
              <a:buAutoNum type="arabicPeriod"/>
            </a:pPr>
            <a:endParaRPr lang="en-US" dirty="0">
              <a:latin typeface="MS Reference Sans Serif" panose="020B0604030504040204" pitchFamily="34" charset="0"/>
            </a:endParaRPr>
          </a:p>
        </p:txBody>
      </p:sp>
    </p:spTree>
    <p:extLst>
      <p:ext uri="{BB962C8B-B14F-4D97-AF65-F5344CB8AC3E}">
        <p14:creationId xmlns:p14="http://schemas.microsoft.com/office/powerpoint/2010/main" val="4153868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31813"/>
            <a:ext cx="9745663" cy="400050"/>
          </a:xfrm>
        </p:spPr>
        <p:txBody>
          <a:bodyPr>
            <a:normAutofit fontScale="90000"/>
          </a:bodyPr>
          <a:lstStyle/>
          <a:p>
            <a:r>
              <a:rPr lang="en-US" dirty="0">
                <a:cs typeface="Microsoft New Tai Lue" panose="020B0502040204020203" pitchFamily="34" charset="0"/>
              </a:rPr>
              <a:t>Principle 2 Traceability - answers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968269"/>
            <a:ext cx="10219972" cy="2123658"/>
          </a:xfrm>
          <a:prstGeom prst="rect">
            <a:avLst/>
          </a:prstGeom>
          <a:noFill/>
        </p:spPr>
        <p:txBody>
          <a:bodyPr wrap="square" rtlCol="0">
            <a:spAutoFit/>
          </a:bodyPr>
          <a:lstStyle/>
          <a:p>
            <a:r>
              <a:rPr lang="en-US" sz="2800" dirty="0">
                <a:latin typeface="MS Reference Sans Serif" panose="020B0604030504040204" pitchFamily="34" charset="0"/>
              </a:rPr>
              <a:t>Exercise 6</a:t>
            </a:r>
          </a:p>
          <a:p>
            <a:r>
              <a:rPr lang="en-US" sz="2400" dirty="0">
                <a:latin typeface="MS Reference Sans Serif" panose="020B0604030504040204" pitchFamily="34" charset="0"/>
              </a:rPr>
              <a:t>This may be applied to each criterion of the Principle of Traceability</a:t>
            </a:r>
          </a:p>
          <a:p>
            <a:endParaRPr lang="en-US" sz="2800" dirty="0">
              <a:latin typeface="MS Reference Sans Serif" panose="020B0604030504040204" pitchFamily="34" charset="0"/>
            </a:endParaRPr>
          </a:p>
          <a:p>
            <a:endParaRPr lang="en-US" sz="2800" dirty="0">
              <a:latin typeface="MS Reference Sans Serif" panose="020B0604030504040204" pitchFamily="34" charset="0"/>
            </a:endParaRPr>
          </a:p>
        </p:txBody>
      </p:sp>
      <p:graphicFrame>
        <p:nvGraphicFramePr>
          <p:cNvPr id="6" name="Table 5">
            <a:extLst>
              <a:ext uri="{FF2B5EF4-FFF2-40B4-BE49-F238E27FC236}">
                <a16:creationId xmlns:a16="http://schemas.microsoft.com/office/drawing/2014/main" id="{64940090-0732-4538-A1CE-1896C08345CD}"/>
              </a:ext>
            </a:extLst>
          </p:cNvPr>
          <p:cNvGraphicFramePr>
            <a:graphicFrameLocks noGrp="1"/>
          </p:cNvGraphicFramePr>
          <p:nvPr>
            <p:extLst>
              <p:ext uri="{D42A27DB-BD31-4B8C-83A1-F6EECF244321}">
                <p14:modId xmlns:p14="http://schemas.microsoft.com/office/powerpoint/2010/main" val="896917048"/>
              </p:ext>
            </p:extLst>
          </p:nvPr>
        </p:nvGraphicFramePr>
        <p:xfrm>
          <a:off x="2542291" y="2190042"/>
          <a:ext cx="9553753" cy="4427244"/>
        </p:xfrm>
        <a:graphic>
          <a:graphicData uri="http://schemas.openxmlformats.org/drawingml/2006/table">
            <a:tbl>
              <a:tblPr firstRow="1" bandRow="1">
                <a:tableStyleId>{7DF18680-E054-41AD-8BC1-D1AEF772440D}</a:tableStyleId>
              </a:tblPr>
              <a:tblGrid>
                <a:gridCol w="2015245">
                  <a:extLst>
                    <a:ext uri="{9D8B030D-6E8A-4147-A177-3AD203B41FA5}">
                      <a16:colId xmlns:a16="http://schemas.microsoft.com/office/drawing/2014/main" val="20000"/>
                    </a:ext>
                  </a:extLst>
                </a:gridCol>
                <a:gridCol w="7538508">
                  <a:extLst>
                    <a:ext uri="{9D8B030D-6E8A-4147-A177-3AD203B41FA5}">
                      <a16:colId xmlns:a16="http://schemas.microsoft.com/office/drawing/2014/main" val="20001"/>
                    </a:ext>
                  </a:extLst>
                </a:gridCol>
              </a:tblGrid>
              <a:tr h="296796">
                <a:tc gridSpan="2">
                  <a:txBody>
                    <a:bodyPr/>
                    <a:lstStyle/>
                    <a:p>
                      <a:pPr algn="ctr"/>
                      <a:r>
                        <a:rPr lang="es-CR" sz="1400" b="1" i="0" dirty="0" err="1">
                          <a:solidFill>
                            <a:schemeClr val="bg1"/>
                          </a:solidFill>
                          <a:latin typeface="MS Reference Sans Serif" panose="020B0604030504040204" pitchFamily="34" charset="0"/>
                        </a:rPr>
                        <a:t>Criterion</a:t>
                      </a:r>
                      <a:r>
                        <a:rPr lang="es-CR" sz="1400" b="1" i="0" dirty="0">
                          <a:solidFill>
                            <a:schemeClr val="bg1"/>
                          </a:solidFill>
                          <a:latin typeface="MS Reference Sans Serif" panose="020B0604030504040204" pitchFamily="34" charset="0"/>
                        </a:rPr>
                        <a:t> 2.1</a:t>
                      </a:r>
                    </a:p>
                  </a:txBody>
                  <a:tcPr>
                    <a:solidFill>
                      <a:srgbClr val="91B11B"/>
                    </a:solidFill>
                  </a:tcPr>
                </a:tc>
                <a:tc hMerge="1">
                  <a:txBody>
                    <a:bodyPr/>
                    <a:lstStyle/>
                    <a:p>
                      <a:endParaRPr lang="es-CR"/>
                    </a:p>
                  </a:txBody>
                  <a:tcPr/>
                </a:tc>
                <a:extLst>
                  <a:ext uri="{0D108BD9-81ED-4DB2-BD59-A6C34878D82A}">
                    <a16:rowId xmlns:a16="http://schemas.microsoft.com/office/drawing/2014/main" val="10000"/>
                  </a:ext>
                </a:extLst>
              </a:tr>
              <a:tr h="843733">
                <a:tc>
                  <a:txBody>
                    <a:bodyPr/>
                    <a:lstStyle/>
                    <a:p>
                      <a:r>
                        <a:rPr lang="en-US" sz="1400" b="0" i="0" noProof="0" dirty="0">
                          <a:solidFill>
                            <a:schemeClr val="tx1"/>
                          </a:solidFill>
                          <a:latin typeface="MS Reference Sans Serif" panose="020B0604030504040204" pitchFamily="34" charset="0"/>
                        </a:rPr>
                        <a:t>How would you audit this criterion?</a:t>
                      </a:r>
                    </a:p>
                  </a:txBody>
                  <a:tcPr>
                    <a:solidFill>
                      <a:srgbClr val="91B11B">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noProof="0" dirty="0">
                          <a:solidFill>
                            <a:schemeClr val="tx1"/>
                          </a:solidFill>
                          <a:latin typeface="MS Reference Sans Serif" panose="020B0604030504040204" pitchFamily="34" charset="0"/>
                        </a:rPr>
                        <a:t>By verifying that all the operating procedures exist and are applied at the time of</a:t>
                      </a:r>
                      <a:r>
                        <a:rPr lang="en-US" sz="1400" i="0" baseline="0" noProof="0" dirty="0">
                          <a:solidFill>
                            <a:schemeClr val="tx1"/>
                          </a:solidFill>
                          <a:latin typeface="MS Reference Sans Serif" panose="020B0604030504040204" pitchFamily="34" charset="0"/>
                        </a:rPr>
                        <a:t> </a:t>
                      </a:r>
                      <a:r>
                        <a:rPr lang="en-US" sz="1400" i="0" noProof="0" dirty="0">
                          <a:solidFill>
                            <a:schemeClr val="tx1"/>
                          </a:solidFill>
                          <a:latin typeface="MS Reference Sans Serif" panose="020B0604030504040204" pitchFamily="34" charset="0"/>
                        </a:rPr>
                        <a:t>reception, transfer, processing and dispatch of the product, to ensure that the content coincides with the claim. </a:t>
                      </a:r>
                    </a:p>
                  </a:txBody>
                  <a:tcPr>
                    <a:solidFill>
                      <a:srgbClr val="91B11B">
                        <a:alpha val="50000"/>
                      </a:srgbClr>
                    </a:solidFill>
                  </a:tcPr>
                </a:tc>
                <a:extLst>
                  <a:ext uri="{0D108BD9-81ED-4DB2-BD59-A6C34878D82A}">
                    <a16:rowId xmlns:a16="http://schemas.microsoft.com/office/drawing/2014/main" val="10001"/>
                  </a:ext>
                </a:extLst>
              </a:tr>
              <a:tr h="718818">
                <a:tc>
                  <a:txBody>
                    <a:bodyPr/>
                    <a:lstStyle/>
                    <a:p>
                      <a:r>
                        <a:rPr lang="en-US" sz="1400" b="0" i="0" noProof="0" dirty="0">
                          <a:solidFill>
                            <a:schemeClr val="tx1"/>
                          </a:solidFill>
                          <a:latin typeface="MS Reference Sans Serif" panose="020B0604030504040204" pitchFamily="34" charset="0"/>
                        </a:rPr>
                        <a:t>Evidence</a:t>
                      </a:r>
                      <a:r>
                        <a:rPr lang="en-US" sz="1400" b="0" i="0" baseline="0" noProof="0" dirty="0">
                          <a:solidFill>
                            <a:schemeClr val="tx1"/>
                          </a:solidFill>
                          <a:latin typeface="MS Reference Sans Serif" panose="020B0604030504040204" pitchFamily="34" charset="0"/>
                        </a:rPr>
                        <a:t> of compliance</a:t>
                      </a:r>
                      <a:endParaRPr lang="en-US" sz="14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noProof="0" dirty="0">
                          <a:solidFill>
                            <a:schemeClr val="tx1"/>
                          </a:solidFill>
                          <a:latin typeface="MS Reference Sans Serif" panose="020B0604030504040204" pitchFamily="34" charset="0"/>
                        </a:rPr>
                        <a:t>Procedures for each of the stages mentioned. A clear methodology for determining the percentage of certified content in the end product and procedures for ensuring compliance.</a:t>
                      </a:r>
                    </a:p>
                  </a:txBody>
                  <a:tcPr>
                    <a:solidFill>
                      <a:srgbClr val="91B11B">
                        <a:alpha val="25000"/>
                      </a:srgbClr>
                    </a:solidFill>
                  </a:tcPr>
                </a:tc>
                <a:extLst>
                  <a:ext uri="{0D108BD9-81ED-4DB2-BD59-A6C34878D82A}">
                    <a16:rowId xmlns:a16="http://schemas.microsoft.com/office/drawing/2014/main" val="10002"/>
                  </a:ext>
                </a:extLst>
              </a:tr>
              <a:tr h="718818">
                <a:tc>
                  <a:txBody>
                    <a:bodyPr/>
                    <a:lstStyle/>
                    <a:p>
                      <a:r>
                        <a:rPr lang="en-US" sz="1400" b="0" i="0" noProof="0" dirty="0">
                          <a:solidFill>
                            <a:schemeClr val="tx1"/>
                          </a:solidFill>
                          <a:latin typeface="MS Reference Sans Serif" panose="020B0604030504040204" pitchFamily="34" charset="0"/>
                        </a:rPr>
                        <a:t>Evidence</a:t>
                      </a:r>
                      <a:r>
                        <a:rPr lang="en-US" sz="1400" b="0" i="0" baseline="0" noProof="0" dirty="0">
                          <a:solidFill>
                            <a:schemeClr val="tx1"/>
                          </a:solidFill>
                          <a:latin typeface="MS Reference Sans Serif" panose="020B0604030504040204" pitchFamily="34" charset="0"/>
                        </a:rPr>
                        <a:t> of non-compliance</a:t>
                      </a:r>
                      <a:endParaRPr lang="en-US" sz="1400" b="0" i="0" noProof="0" dirty="0">
                        <a:solidFill>
                          <a:schemeClr val="tx1"/>
                        </a:solidFill>
                        <a:latin typeface="MS Reference Sans Serif" panose="020B0604030504040204" pitchFamily="34" charset="0"/>
                      </a:endParaRPr>
                    </a:p>
                  </a:txBody>
                  <a:tcPr>
                    <a:solidFill>
                      <a:srgbClr val="91B11B">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noProof="0" dirty="0">
                          <a:solidFill>
                            <a:schemeClr val="tx1"/>
                          </a:solidFill>
                          <a:latin typeface="MS Reference Sans Serif" panose="020B0604030504040204" pitchFamily="34" charset="0"/>
                        </a:rPr>
                        <a:t>Absence of procedures or procedures that exist but are not known to the persons responsible for applying them; or, the procedures are not being applied or are being applied incorrectly.</a:t>
                      </a:r>
                    </a:p>
                  </a:txBody>
                  <a:tcPr>
                    <a:solidFill>
                      <a:srgbClr val="91B11B">
                        <a:alpha val="50000"/>
                      </a:srgbClr>
                    </a:solidFill>
                  </a:tcPr>
                </a:tc>
                <a:extLst>
                  <a:ext uri="{0D108BD9-81ED-4DB2-BD59-A6C34878D82A}">
                    <a16:rowId xmlns:a16="http://schemas.microsoft.com/office/drawing/2014/main" val="10003"/>
                  </a:ext>
                </a:extLst>
              </a:tr>
              <a:tr h="1096853">
                <a:tc>
                  <a:txBody>
                    <a:bodyPr/>
                    <a:lstStyle/>
                    <a:p>
                      <a:r>
                        <a:rPr lang="en-US" sz="1400" b="0" i="0" noProof="0" dirty="0">
                          <a:solidFill>
                            <a:schemeClr val="tx1"/>
                          </a:solidFill>
                          <a:latin typeface="MS Reference Sans Serif" panose="020B0604030504040204" pitchFamily="34" charset="0"/>
                        </a:rPr>
                        <a:t>Challenges to</a:t>
                      </a:r>
                      <a:r>
                        <a:rPr lang="en-US" sz="1400" b="0" i="0" baseline="0" noProof="0" dirty="0">
                          <a:solidFill>
                            <a:schemeClr val="tx1"/>
                          </a:solidFill>
                          <a:latin typeface="MS Reference Sans Serif" panose="020B0604030504040204" pitchFamily="34" charset="0"/>
                        </a:rPr>
                        <a:t> </a:t>
                      </a:r>
                      <a:r>
                        <a:rPr lang="en-US" sz="1400" b="0" i="0" noProof="0" dirty="0">
                          <a:solidFill>
                            <a:schemeClr val="tx1"/>
                          </a:solidFill>
                          <a:latin typeface="MS Reference Sans Serif" panose="020B0604030504040204" pitchFamily="34" charset="0"/>
                        </a:rPr>
                        <a:t>auditing this</a:t>
                      </a:r>
                      <a:r>
                        <a:rPr lang="en-US" sz="1400" b="0" i="0" baseline="0" noProof="0" dirty="0">
                          <a:solidFill>
                            <a:schemeClr val="tx1"/>
                          </a:solidFill>
                          <a:latin typeface="MS Reference Sans Serif" panose="020B0604030504040204" pitchFamily="34" charset="0"/>
                        </a:rPr>
                        <a:t> criterion remotely</a:t>
                      </a:r>
                      <a:endParaRPr lang="en-US" sz="14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noProof="0" dirty="0">
                          <a:solidFill>
                            <a:schemeClr val="tx1"/>
                          </a:solidFill>
                          <a:latin typeface="MS Reference Sans Serif" panose="020B0604030504040204" pitchFamily="34" charset="0"/>
                        </a:rPr>
                        <a:t>There</a:t>
                      </a:r>
                      <a:r>
                        <a:rPr lang="en-US" sz="1400" i="0" baseline="0" noProof="0" dirty="0">
                          <a:solidFill>
                            <a:schemeClr val="tx1"/>
                          </a:solidFill>
                          <a:latin typeface="MS Reference Sans Serif" panose="020B0604030504040204" pitchFamily="34" charset="0"/>
                        </a:rPr>
                        <a:t> </a:t>
                      </a:r>
                      <a:r>
                        <a:rPr lang="en-US" sz="1400" i="0" noProof="0" dirty="0">
                          <a:solidFill>
                            <a:schemeClr val="tx1"/>
                          </a:solidFill>
                          <a:latin typeface="MS Reference Sans Serif" panose="020B0604030504040204" pitchFamily="34" charset="0"/>
                        </a:rPr>
                        <a:t>may be challenges in</a:t>
                      </a:r>
                      <a:r>
                        <a:rPr lang="en-US" sz="1400" i="0" baseline="0" noProof="0" dirty="0">
                          <a:solidFill>
                            <a:schemeClr val="tx1"/>
                          </a:solidFill>
                          <a:latin typeface="MS Reference Sans Serif" panose="020B0604030504040204" pitchFamily="34" charset="0"/>
                        </a:rPr>
                        <a:t> confirming the </a:t>
                      </a:r>
                      <a:r>
                        <a:rPr lang="en-US" sz="1400" i="0" noProof="0" dirty="0">
                          <a:solidFill>
                            <a:schemeClr val="tx1"/>
                          </a:solidFill>
                          <a:latin typeface="MS Reference Sans Serif" panose="020B0604030504040204" pitchFamily="34" charset="0"/>
                        </a:rPr>
                        <a:t>application of procedures remotely. Phone</a:t>
                      </a:r>
                      <a:r>
                        <a:rPr lang="en-US" sz="1400" i="0" baseline="0" noProof="0" dirty="0">
                          <a:solidFill>
                            <a:schemeClr val="tx1"/>
                          </a:solidFill>
                          <a:latin typeface="MS Reference Sans Serif" panose="020B0604030504040204" pitchFamily="34" charset="0"/>
                        </a:rPr>
                        <a:t> i</a:t>
                      </a:r>
                      <a:r>
                        <a:rPr lang="en-US" sz="1400" i="0" noProof="0" dirty="0">
                          <a:solidFill>
                            <a:schemeClr val="tx1"/>
                          </a:solidFill>
                          <a:latin typeface="MS Reference Sans Serif" panose="020B0604030504040204" pitchFamily="34" charset="0"/>
                        </a:rPr>
                        <a:t>nterviews</a:t>
                      </a:r>
                      <a:r>
                        <a:rPr lang="en-US" sz="1400" i="0" baseline="0" noProof="0" dirty="0">
                          <a:solidFill>
                            <a:schemeClr val="tx1"/>
                          </a:solidFill>
                          <a:latin typeface="MS Reference Sans Serif" panose="020B0604030504040204" pitchFamily="34" charset="0"/>
                        </a:rPr>
                        <a:t> could be conducted with all those responsible for key </a:t>
                      </a:r>
                      <a:r>
                        <a:rPr lang="en-US" sz="1400" i="0" noProof="0" dirty="0">
                          <a:solidFill>
                            <a:schemeClr val="tx1"/>
                          </a:solidFill>
                          <a:latin typeface="MS Reference Sans Serif" panose="020B0604030504040204" pitchFamily="34" charset="0"/>
                        </a:rPr>
                        <a:t>processes and </a:t>
                      </a:r>
                      <a:r>
                        <a:rPr lang="en-US" sz="1400" i="0" baseline="0" noProof="0" dirty="0">
                          <a:solidFill>
                            <a:schemeClr val="tx1"/>
                          </a:solidFill>
                          <a:latin typeface="MS Reference Sans Serif" panose="020B0604030504040204" pitchFamily="34" charset="0"/>
                        </a:rPr>
                        <a:t>- </a:t>
                      </a:r>
                      <a:r>
                        <a:rPr lang="en-US" sz="1400" i="0" noProof="0" dirty="0">
                          <a:solidFill>
                            <a:schemeClr val="tx1"/>
                          </a:solidFill>
                          <a:latin typeface="MS Reference Sans Serif" panose="020B0604030504040204" pitchFamily="34" charset="0"/>
                        </a:rPr>
                        <a:t>connectivity permitting – personnel could be asked to visit the facilities, transmitting what they see by means of a camera in a mobile phone or</a:t>
                      </a:r>
                      <a:r>
                        <a:rPr lang="en-US" sz="1400" i="0" baseline="0" noProof="0" dirty="0">
                          <a:solidFill>
                            <a:schemeClr val="tx1"/>
                          </a:solidFill>
                          <a:latin typeface="MS Reference Sans Serif" panose="020B0604030504040204" pitchFamily="34" charset="0"/>
                        </a:rPr>
                        <a:t> </a:t>
                      </a:r>
                      <a:r>
                        <a:rPr lang="en-US" sz="1400" i="0" noProof="0" dirty="0">
                          <a:solidFill>
                            <a:schemeClr val="tx1"/>
                          </a:solidFill>
                          <a:latin typeface="MS Reference Sans Serif" panose="020B0604030504040204" pitchFamily="34" charset="0"/>
                        </a:rPr>
                        <a:t>a tablet.</a:t>
                      </a:r>
                    </a:p>
                  </a:txBody>
                  <a:tcPr>
                    <a:solidFill>
                      <a:srgbClr val="91B11B">
                        <a:alpha val="25000"/>
                      </a:srgbClr>
                    </a:solidFill>
                  </a:tcPr>
                </a:tc>
                <a:extLst>
                  <a:ext uri="{0D108BD9-81ED-4DB2-BD59-A6C34878D82A}">
                    <a16:rowId xmlns:a16="http://schemas.microsoft.com/office/drawing/2014/main" val="10004"/>
                  </a:ext>
                </a:extLst>
              </a:tr>
              <a:tr h="718818">
                <a:tc gridSpan="2">
                  <a:txBody>
                    <a:bodyPr/>
                    <a:lstStyle/>
                    <a:p>
                      <a:r>
                        <a:rPr lang="es-CR" sz="1400" b="0" i="0" dirty="0" err="1">
                          <a:solidFill>
                            <a:schemeClr val="tx1"/>
                          </a:solidFill>
                          <a:latin typeface="MS Reference Sans Serif" panose="020B0604030504040204" pitchFamily="34" charset="0"/>
                        </a:rPr>
                        <a:t>Continue</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filling</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out</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the</a:t>
                      </a:r>
                      <a:r>
                        <a:rPr lang="es-CR" sz="1400" b="0" i="0" dirty="0">
                          <a:solidFill>
                            <a:schemeClr val="tx1"/>
                          </a:solidFill>
                          <a:latin typeface="MS Reference Sans Serif" panose="020B0604030504040204" pitchFamily="34" charset="0"/>
                        </a:rPr>
                        <a:t> table </a:t>
                      </a:r>
                      <a:r>
                        <a:rPr lang="es-CR" sz="1400" b="0" i="0" dirty="0" err="1">
                          <a:solidFill>
                            <a:schemeClr val="tx1"/>
                          </a:solidFill>
                          <a:latin typeface="MS Reference Sans Serif" panose="020B0604030504040204" pitchFamily="34" charset="0"/>
                        </a:rPr>
                        <a:t>for</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the</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remaining</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criteria</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of</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this</a:t>
                      </a:r>
                      <a:r>
                        <a:rPr lang="es-CR" sz="1400" b="0" i="0" dirty="0">
                          <a:solidFill>
                            <a:schemeClr val="tx1"/>
                          </a:solidFill>
                          <a:latin typeface="MS Reference Sans Serif" panose="020B0604030504040204" pitchFamily="34" charset="0"/>
                        </a:rPr>
                        <a:t> </a:t>
                      </a:r>
                      <a:r>
                        <a:rPr lang="es-CR" sz="1400" b="0" i="0" dirty="0" err="1">
                          <a:solidFill>
                            <a:schemeClr val="tx1"/>
                          </a:solidFill>
                          <a:latin typeface="MS Reference Sans Serif" panose="020B0604030504040204" pitchFamily="34" charset="0"/>
                        </a:rPr>
                        <a:t>principle</a:t>
                      </a:r>
                      <a:r>
                        <a:rPr lang="es-CR" sz="1400" b="0" i="0" dirty="0">
                          <a:solidFill>
                            <a:schemeClr val="tx1"/>
                          </a:solidFill>
                          <a:latin typeface="MS Reference Sans Serif" panose="020B0604030504040204" pitchFamily="34" charset="0"/>
                        </a:rPr>
                        <a:t>.</a:t>
                      </a:r>
                      <a:r>
                        <a:rPr lang="en-US" sz="1400" i="0" baseline="0" noProof="0" dirty="0">
                          <a:solidFill>
                            <a:schemeClr val="tx1"/>
                          </a:solidFill>
                          <a:latin typeface="MS Reference Sans Serif" panose="020B0604030504040204" pitchFamily="34" charset="0"/>
                        </a:rPr>
                        <a:t> Much of the information for the answers may be found in the technical module presented.</a:t>
                      </a:r>
                      <a:endParaRPr lang="es-CR" sz="1400" b="0" i="0" dirty="0">
                        <a:solidFill>
                          <a:schemeClr val="tx1"/>
                        </a:solidFill>
                        <a:latin typeface="MS Reference Sans Serif" panose="020B0604030504040204" pitchFamily="34" charset="0"/>
                      </a:endParaRPr>
                    </a:p>
                  </a:txBody>
                  <a:tcPr>
                    <a:solidFill>
                      <a:srgbClr val="91B11B">
                        <a:alpha val="50000"/>
                      </a:srgbClr>
                    </a:solidFill>
                  </a:tcPr>
                </a:tc>
                <a:tc hMerge="1">
                  <a:txBody>
                    <a:bodyPr/>
                    <a:lstStyle/>
                    <a:p>
                      <a:endParaRPr lang="es-C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2245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641067"/>
            <a:ext cx="9745663" cy="400050"/>
          </a:xfrm>
        </p:spPr>
        <p:txBody>
          <a:bodyPr>
            <a:normAutofit fontScale="90000"/>
          </a:bodyPr>
          <a:lstStyle/>
          <a:p>
            <a:r>
              <a:rPr lang="en-US" dirty="0">
                <a:cs typeface="Microsoft New Tai Lue" panose="020B0502040204020203" pitchFamily="34" charset="0"/>
              </a:rPr>
              <a:t>Principle 2 Traceability - answers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1074310"/>
            <a:ext cx="10129661" cy="1508105"/>
          </a:xfrm>
          <a:prstGeom prst="rect">
            <a:avLst/>
          </a:prstGeom>
          <a:noFill/>
        </p:spPr>
        <p:txBody>
          <a:bodyPr wrap="square" rtlCol="0">
            <a:spAutoFit/>
          </a:bodyPr>
          <a:lstStyle/>
          <a:p>
            <a:r>
              <a:rPr lang="en-US" sz="2400" dirty="0">
                <a:latin typeface="MS Reference Sans Serif" panose="020B0604030504040204" pitchFamily="34" charset="0"/>
              </a:rPr>
              <a:t>Exercise 6</a:t>
            </a:r>
          </a:p>
          <a:p>
            <a:r>
              <a:rPr lang="en-US" sz="2000" dirty="0">
                <a:latin typeface="MS Reference Sans Serif" panose="020B0604030504040204" pitchFamily="34" charset="0"/>
              </a:rPr>
              <a:t>This may be applied to each criterion of the Principle of Traceability</a:t>
            </a:r>
          </a:p>
          <a:p>
            <a:endParaRPr lang="en-US" sz="2400" dirty="0">
              <a:latin typeface="MS Reference Sans Serif" panose="020B0604030504040204" pitchFamily="34" charset="0"/>
            </a:endParaRPr>
          </a:p>
          <a:p>
            <a:endParaRPr lang="en-US" sz="2400" dirty="0">
              <a:latin typeface="MS Reference Sans Serif" panose="020B0604030504040204" pitchFamily="34" charset="0"/>
            </a:endParaRPr>
          </a:p>
        </p:txBody>
      </p:sp>
      <p:graphicFrame>
        <p:nvGraphicFramePr>
          <p:cNvPr id="6" name="Table 5">
            <a:extLst>
              <a:ext uri="{FF2B5EF4-FFF2-40B4-BE49-F238E27FC236}">
                <a16:creationId xmlns:a16="http://schemas.microsoft.com/office/drawing/2014/main" id="{64940090-0732-4538-A1CE-1896C08345CD}"/>
              </a:ext>
            </a:extLst>
          </p:cNvPr>
          <p:cNvGraphicFramePr>
            <a:graphicFrameLocks noGrp="1"/>
          </p:cNvGraphicFramePr>
          <p:nvPr>
            <p:extLst>
              <p:ext uri="{D42A27DB-BD31-4B8C-83A1-F6EECF244321}">
                <p14:modId xmlns:p14="http://schemas.microsoft.com/office/powerpoint/2010/main" val="3673733226"/>
              </p:ext>
            </p:extLst>
          </p:nvPr>
        </p:nvGraphicFramePr>
        <p:xfrm>
          <a:off x="2573866" y="1817073"/>
          <a:ext cx="9335912" cy="4826000"/>
        </p:xfrm>
        <a:graphic>
          <a:graphicData uri="http://schemas.openxmlformats.org/drawingml/2006/table">
            <a:tbl>
              <a:tblPr firstRow="1" bandRow="1">
                <a:tableStyleId>{7DF18680-E054-41AD-8BC1-D1AEF772440D}</a:tableStyleId>
              </a:tblPr>
              <a:tblGrid>
                <a:gridCol w="1969294">
                  <a:extLst>
                    <a:ext uri="{9D8B030D-6E8A-4147-A177-3AD203B41FA5}">
                      <a16:colId xmlns:a16="http://schemas.microsoft.com/office/drawing/2014/main" val="20000"/>
                    </a:ext>
                  </a:extLst>
                </a:gridCol>
                <a:gridCol w="7366618">
                  <a:extLst>
                    <a:ext uri="{9D8B030D-6E8A-4147-A177-3AD203B41FA5}">
                      <a16:colId xmlns:a16="http://schemas.microsoft.com/office/drawing/2014/main" val="20001"/>
                    </a:ext>
                  </a:extLst>
                </a:gridCol>
              </a:tblGrid>
              <a:tr h="291483">
                <a:tc gridSpan="2">
                  <a:txBody>
                    <a:bodyPr/>
                    <a:lstStyle/>
                    <a:p>
                      <a:pPr algn="ctr"/>
                      <a:r>
                        <a:rPr lang="es-CR" sz="1200" b="1" i="0" dirty="0" err="1">
                          <a:solidFill>
                            <a:schemeClr val="bg1"/>
                          </a:solidFill>
                          <a:latin typeface="MS Reference Sans Serif" panose="020B0604030504040204" pitchFamily="34" charset="0"/>
                        </a:rPr>
                        <a:t>Criterion</a:t>
                      </a:r>
                      <a:r>
                        <a:rPr lang="es-CR" sz="1200" b="1" i="0" dirty="0">
                          <a:solidFill>
                            <a:schemeClr val="bg1"/>
                          </a:solidFill>
                          <a:latin typeface="MS Reference Sans Serif" panose="020B0604030504040204" pitchFamily="34" charset="0"/>
                        </a:rPr>
                        <a:t> 2.2</a:t>
                      </a:r>
                    </a:p>
                  </a:txBody>
                  <a:tcPr>
                    <a:solidFill>
                      <a:srgbClr val="91B11B"/>
                    </a:solidFill>
                  </a:tcPr>
                </a:tc>
                <a:tc hMerge="1">
                  <a:txBody>
                    <a:bodyPr/>
                    <a:lstStyle/>
                    <a:p>
                      <a:endParaRPr lang="es-CR"/>
                    </a:p>
                  </a:txBody>
                  <a:tcPr/>
                </a:tc>
                <a:extLst>
                  <a:ext uri="{0D108BD9-81ED-4DB2-BD59-A6C34878D82A}">
                    <a16:rowId xmlns:a16="http://schemas.microsoft.com/office/drawing/2014/main" val="10000"/>
                  </a:ext>
                </a:extLst>
              </a:tr>
              <a:tr h="747805">
                <a:tc>
                  <a:txBody>
                    <a:bodyPr/>
                    <a:lstStyle/>
                    <a:p>
                      <a:r>
                        <a:rPr lang="en-US" sz="1200" b="0" i="0" noProof="0" dirty="0">
                          <a:solidFill>
                            <a:schemeClr val="tx1"/>
                          </a:solidFill>
                          <a:latin typeface="MS Reference Sans Serif" panose="020B0604030504040204" pitchFamily="34" charset="0"/>
                        </a:rPr>
                        <a:t>How would you audit this criterion?</a:t>
                      </a:r>
                    </a:p>
                  </a:txBody>
                  <a:tcPr>
                    <a:solidFill>
                      <a:srgbClr val="91B11B">
                        <a:alpha val="50000"/>
                      </a:srgbClr>
                    </a:solidFill>
                  </a:tcPr>
                </a:tc>
                <a:tc>
                  <a:txBody>
                    <a:bodyPr/>
                    <a:lstStyle/>
                    <a:p>
                      <a:r>
                        <a:rPr lang="en-US" sz="1200" i="0" noProof="0" dirty="0">
                          <a:solidFill>
                            <a:schemeClr val="tx1"/>
                          </a:solidFill>
                          <a:latin typeface="MS Reference Sans Serif" panose="020B0604030504040204" pitchFamily="34" charset="0"/>
                        </a:rPr>
                        <a:t>Inspection</a:t>
                      </a:r>
                      <a:r>
                        <a:rPr lang="en-US" sz="1200" i="0" baseline="0" noProof="0" dirty="0">
                          <a:solidFill>
                            <a:schemeClr val="tx1"/>
                          </a:solidFill>
                          <a:latin typeface="MS Reference Sans Serif" panose="020B0604030504040204" pitchFamily="34" charset="0"/>
                        </a:rPr>
                        <a:t> of sites where certified and non-certified product is received, stored, handled, processed or dispatched, to confirm that there is some type of system for clearly identifying the product according to its status. </a:t>
                      </a:r>
                      <a:endParaRPr lang="en-US" sz="1200" i="0" noProof="0" dirty="0">
                        <a:solidFill>
                          <a:schemeClr val="tx1"/>
                        </a:solidFill>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10001"/>
                  </a:ext>
                </a:extLst>
              </a:tr>
              <a:tr h="1515710">
                <a:tc>
                  <a:txBody>
                    <a:bodyPr/>
                    <a:lstStyle/>
                    <a:p>
                      <a:r>
                        <a:rPr lang="en-US" sz="1200" b="0" i="0" noProof="0" dirty="0">
                          <a:solidFill>
                            <a:schemeClr val="tx1"/>
                          </a:solidFill>
                          <a:latin typeface="MS Reference Sans Serif" panose="020B0604030504040204" pitchFamily="34" charset="0"/>
                        </a:rPr>
                        <a:t>Evidence</a:t>
                      </a:r>
                      <a:r>
                        <a:rPr lang="en-US" sz="1200" b="0" i="0" baseline="0" noProof="0" dirty="0">
                          <a:solidFill>
                            <a:schemeClr val="tx1"/>
                          </a:solidFill>
                          <a:latin typeface="MS Reference Sans Serif" panose="020B0604030504040204" pitchFamily="34" charset="0"/>
                        </a:rPr>
                        <a:t> of compliance</a:t>
                      </a:r>
                      <a:endParaRPr lang="en-US" sz="12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pPr marL="171450" indent="-171450" algn="l" defTabSz="914400" rtl="0" eaLnBrk="1" latinLnBrk="0" hangingPunct="1">
                        <a:buFont typeface="Arial" panose="020B0604020202020204" pitchFamily="34" charset="0"/>
                        <a:buChar char="•"/>
                      </a:pPr>
                      <a:r>
                        <a:rPr lang="en-US" sz="1200" i="0" kern="1200" baseline="0" noProof="0" dirty="0">
                          <a:solidFill>
                            <a:schemeClr val="tx1"/>
                          </a:solidFill>
                          <a:latin typeface="MS Reference Sans Serif" panose="020B0604030504040204" pitchFamily="34" charset="0"/>
                          <a:ea typeface="+mn-ea"/>
                          <a:cs typeface="+mn-cs"/>
                        </a:rPr>
                        <a:t>Separate warehouses for certified and non-certified product, duly marked or labelled.</a:t>
                      </a:r>
                    </a:p>
                    <a:p>
                      <a:pPr marL="171450" indent="-171450">
                        <a:buFont typeface="Arial" panose="020B0604020202020204" pitchFamily="34" charset="0"/>
                        <a:buChar char="•"/>
                      </a:pPr>
                      <a:r>
                        <a:rPr lang="en-US" sz="1200" i="0" baseline="0" noProof="0" dirty="0">
                          <a:solidFill>
                            <a:schemeClr val="tx1"/>
                          </a:solidFill>
                          <a:latin typeface="MS Reference Sans Serif" panose="020B0604030504040204" pitchFamily="34" charset="0"/>
                        </a:rPr>
                        <a:t>Demarcation on the warehouse floor to indicate where the certified product and conventional product are stored.</a:t>
                      </a:r>
                    </a:p>
                    <a:p>
                      <a:pPr marL="171450" indent="-171450">
                        <a:buFont typeface="Arial" panose="020B0604020202020204" pitchFamily="34" charset="0"/>
                        <a:buChar char="•"/>
                      </a:pPr>
                      <a:r>
                        <a:rPr lang="en-US" sz="1200" i="0" baseline="0" noProof="0" dirty="0">
                          <a:solidFill>
                            <a:schemeClr val="tx1"/>
                          </a:solidFill>
                          <a:latin typeface="MS Reference Sans Serif" panose="020B0604030504040204" pitchFamily="34" charset="0"/>
                        </a:rPr>
                        <a:t>Drying yards with movable signs to indicate the area where the certified product is being dried.</a:t>
                      </a:r>
                    </a:p>
                    <a:p>
                      <a:pPr marL="171450" indent="-171450">
                        <a:buFont typeface="Arial" panose="020B0604020202020204" pitchFamily="34" charset="0"/>
                        <a:buChar char="•"/>
                      </a:pPr>
                      <a:r>
                        <a:rPr lang="en-US" sz="1200" i="0" baseline="0" noProof="0" dirty="0">
                          <a:solidFill>
                            <a:schemeClr val="tx1"/>
                          </a:solidFill>
                          <a:latin typeface="MS Reference Sans Serif" panose="020B0604030504040204" pitchFamily="34" charset="0"/>
                        </a:rPr>
                        <a:t>Bags for storing certified product have a different color.</a:t>
                      </a:r>
                      <a:endParaRPr lang="en-US" sz="1200" i="0" noProof="0" dirty="0">
                        <a:solidFill>
                          <a:schemeClr val="tx1"/>
                        </a:solidFill>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10002"/>
                  </a:ext>
                </a:extLst>
              </a:tr>
              <a:tr h="699558">
                <a:tc>
                  <a:txBody>
                    <a:bodyPr/>
                    <a:lstStyle/>
                    <a:p>
                      <a:r>
                        <a:rPr lang="en-US" sz="1200" b="0" i="0" noProof="0" dirty="0">
                          <a:solidFill>
                            <a:schemeClr val="tx1"/>
                          </a:solidFill>
                          <a:latin typeface="MS Reference Sans Serif" panose="020B0604030504040204" pitchFamily="34" charset="0"/>
                        </a:rPr>
                        <a:t>Evidence</a:t>
                      </a:r>
                      <a:r>
                        <a:rPr lang="en-US" sz="1200" b="0" i="0" baseline="0" noProof="0" dirty="0">
                          <a:solidFill>
                            <a:schemeClr val="tx1"/>
                          </a:solidFill>
                          <a:latin typeface="MS Reference Sans Serif" panose="020B0604030504040204" pitchFamily="34" charset="0"/>
                        </a:rPr>
                        <a:t> of non-compliance</a:t>
                      </a:r>
                      <a:endParaRPr lang="en-US" sz="1200" b="0" i="0" noProof="0" dirty="0">
                        <a:solidFill>
                          <a:schemeClr val="tx1"/>
                        </a:solidFill>
                        <a:latin typeface="MS Reference Sans Serif" panose="020B0604030504040204" pitchFamily="34" charset="0"/>
                      </a:endParaRPr>
                    </a:p>
                  </a:txBody>
                  <a:tcPr>
                    <a:solidFill>
                      <a:srgbClr val="91B11B">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noProof="0" dirty="0">
                          <a:solidFill>
                            <a:schemeClr val="tx1"/>
                          </a:solidFill>
                          <a:latin typeface="MS Reference Sans Serif" panose="020B0604030504040204" pitchFamily="34" charset="0"/>
                          <a:ea typeface="+mn-ea"/>
                          <a:cs typeface="+mn-cs"/>
                        </a:rPr>
                        <a:t>There</a:t>
                      </a:r>
                      <a:r>
                        <a:rPr lang="en-US" sz="1200" i="0" kern="1200" baseline="0" noProof="0" dirty="0">
                          <a:solidFill>
                            <a:schemeClr val="tx1"/>
                          </a:solidFill>
                          <a:latin typeface="MS Reference Sans Serif" panose="020B0604030504040204" pitchFamily="34" charset="0"/>
                          <a:ea typeface="+mn-ea"/>
                          <a:cs typeface="+mn-cs"/>
                        </a:rPr>
                        <a:t> is no type of </a:t>
                      </a:r>
                      <a:r>
                        <a:rPr lang="en-US" sz="1200" i="0" kern="1200" noProof="0" dirty="0">
                          <a:solidFill>
                            <a:schemeClr val="tx1"/>
                          </a:solidFill>
                          <a:latin typeface="MS Reference Sans Serif" panose="020B0604030504040204" pitchFamily="34" charset="0"/>
                          <a:ea typeface="+mn-ea"/>
                          <a:cs typeface="+mn-cs"/>
                        </a:rPr>
                        <a:t>identification for quick visually distinction of certified product from conventional product in the temporary warehouse. The person in charge merely said that he knows where he</a:t>
                      </a:r>
                      <a:r>
                        <a:rPr lang="en-US" sz="1200" i="0" kern="1200" baseline="0" noProof="0" dirty="0">
                          <a:solidFill>
                            <a:schemeClr val="tx1"/>
                          </a:solidFill>
                          <a:latin typeface="MS Reference Sans Serif" panose="020B0604030504040204" pitchFamily="34" charset="0"/>
                          <a:ea typeface="+mn-ea"/>
                          <a:cs typeface="+mn-cs"/>
                        </a:rPr>
                        <a:t> places each type </a:t>
                      </a:r>
                      <a:r>
                        <a:rPr lang="en-US" sz="1200" i="0" kern="1200" noProof="0" dirty="0">
                          <a:solidFill>
                            <a:schemeClr val="tx1"/>
                          </a:solidFill>
                          <a:latin typeface="MS Reference Sans Serif" panose="020B0604030504040204" pitchFamily="34" charset="0"/>
                          <a:ea typeface="+mn-ea"/>
                          <a:cs typeface="+mn-cs"/>
                        </a:rPr>
                        <a:t>of product.</a:t>
                      </a:r>
                    </a:p>
                  </a:txBody>
                  <a:tcPr>
                    <a:solidFill>
                      <a:srgbClr val="91B11B">
                        <a:alpha val="50000"/>
                      </a:srgbClr>
                    </a:solidFill>
                  </a:tcPr>
                </a:tc>
                <a:extLst>
                  <a:ext uri="{0D108BD9-81ED-4DB2-BD59-A6C34878D82A}">
                    <a16:rowId xmlns:a16="http://schemas.microsoft.com/office/drawing/2014/main" val="10003"/>
                  </a:ext>
                </a:extLst>
              </a:tr>
              <a:tr h="903596">
                <a:tc>
                  <a:txBody>
                    <a:bodyPr/>
                    <a:lstStyle/>
                    <a:p>
                      <a:r>
                        <a:rPr lang="en-US" sz="1200" b="0" i="0" noProof="0" dirty="0">
                          <a:solidFill>
                            <a:schemeClr val="tx1"/>
                          </a:solidFill>
                          <a:latin typeface="MS Reference Sans Serif" panose="020B0604030504040204" pitchFamily="34" charset="0"/>
                        </a:rPr>
                        <a:t>Challenges to</a:t>
                      </a:r>
                      <a:r>
                        <a:rPr lang="en-US" sz="1200" b="0" i="0" baseline="0" noProof="0" dirty="0">
                          <a:solidFill>
                            <a:schemeClr val="tx1"/>
                          </a:solidFill>
                          <a:latin typeface="MS Reference Sans Serif" panose="020B0604030504040204" pitchFamily="34" charset="0"/>
                        </a:rPr>
                        <a:t> </a:t>
                      </a:r>
                      <a:r>
                        <a:rPr lang="en-US" sz="1200" b="0" i="0" noProof="0" dirty="0">
                          <a:solidFill>
                            <a:schemeClr val="tx1"/>
                          </a:solidFill>
                          <a:latin typeface="MS Reference Sans Serif" panose="020B0604030504040204" pitchFamily="34" charset="0"/>
                        </a:rPr>
                        <a:t>auditing this</a:t>
                      </a:r>
                      <a:r>
                        <a:rPr lang="en-US" sz="1200" b="0" i="0" baseline="0" noProof="0" dirty="0">
                          <a:solidFill>
                            <a:schemeClr val="tx1"/>
                          </a:solidFill>
                          <a:latin typeface="MS Reference Sans Serif" panose="020B0604030504040204" pitchFamily="34" charset="0"/>
                        </a:rPr>
                        <a:t> criterion remotely</a:t>
                      </a:r>
                      <a:endParaRPr lang="en-US" sz="1200" b="0" i="0" noProof="0" dirty="0">
                        <a:solidFill>
                          <a:schemeClr val="tx1"/>
                        </a:solidFill>
                        <a:latin typeface="MS Reference Sans Serif" panose="020B0604030504040204" pitchFamily="34" charset="0"/>
                      </a:endParaRPr>
                    </a:p>
                  </a:txBody>
                  <a:tcPr>
                    <a:solidFill>
                      <a:srgbClr val="91B11B">
                        <a:alpha val="25000"/>
                      </a:srgbClr>
                    </a:solidFill>
                  </a:tcPr>
                </a:tc>
                <a:tc>
                  <a:txBody>
                    <a:bodyPr/>
                    <a:lstStyle/>
                    <a:p>
                      <a:r>
                        <a:rPr lang="en-US" sz="1200" i="0" noProof="0" dirty="0">
                          <a:solidFill>
                            <a:schemeClr val="tx1"/>
                          </a:solidFill>
                          <a:latin typeface="MS Reference Sans Serif" panose="020B0604030504040204" pitchFamily="34" charset="0"/>
                        </a:rPr>
                        <a:t>Demonstrating</a:t>
                      </a:r>
                      <a:r>
                        <a:rPr lang="en-US" sz="1200" i="0" baseline="0" noProof="0" dirty="0">
                          <a:solidFill>
                            <a:schemeClr val="tx1"/>
                          </a:solidFill>
                          <a:latin typeface="MS Reference Sans Serif" panose="020B0604030504040204" pitchFamily="34" charset="0"/>
                        </a:rPr>
                        <a:t> compliance with this criterion during a desk audit may be difficult. One way of doing so could be for the PO to send photographs of the means used to visually distinguish certified product (for example, movable signs used in the processing area)</a:t>
                      </a:r>
                      <a:endParaRPr lang="en-US" sz="1200" i="0" noProof="0" dirty="0">
                        <a:solidFill>
                          <a:schemeClr val="tx1"/>
                        </a:solidFill>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10004"/>
                  </a:ext>
                </a:extLst>
              </a:tr>
              <a:tr h="667848">
                <a:tc gridSpan="2">
                  <a:txBody>
                    <a:bodyPr/>
                    <a:lstStyle/>
                    <a:p>
                      <a:r>
                        <a:rPr lang="es-CR" sz="1200" b="0" i="0" dirty="0" err="1">
                          <a:solidFill>
                            <a:schemeClr val="tx1"/>
                          </a:solidFill>
                          <a:latin typeface="MS Reference Sans Serif" panose="020B0604030504040204" pitchFamily="34" charset="0"/>
                        </a:rPr>
                        <a:t>Continue</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filling</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out</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the</a:t>
                      </a:r>
                      <a:r>
                        <a:rPr lang="es-CR" sz="1200" b="0" i="0" dirty="0">
                          <a:solidFill>
                            <a:schemeClr val="tx1"/>
                          </a:solidFill>
                          <a:latin typeface="MS Reference Sans Serif" panose="020B0604030504040204" pitchFamily="34" charset="0"/>
                        </a:rPr>
                        <a:t> table </a:t>
                      </a:r>
                      <a:r>
                        <a:rPr lang="es-CR" sz="1200" b="0" i="0" dirty="0" err="1">
                          <a:solidFill>
                            <a:schemeClr val="tx1"/>
                          </a:solidFill>
                          <a:latin typeface="MS Reference Sans Serif" panose="020B0604030504040204" pitchFamily="34" charset="0"/>
                        </a:rPr>
                        <a:t>for</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the</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remaining</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criteria</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of</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this</a:t>
                      </a:r>
                      <a:r>
                        <a:rPr lang="es-CR" sz="1200" b="0" i="0" dirty="0">
                          <a:solidFill>
                            <a:schemeClr val="tx1"/>
                          </a:solidFill>
                          <a:latin typeface="MS Reference Sans Serif" panose="020B0604030504040204" pitchFamily="34" charset="0"/>
                        </a:rPr>
                        <a:t> </a:t>
                      </a:r>
                      <a:r>
                        <a:rPr lang="es-CR" sz="1200" b="0" i="0" dirty="0" err="1">
                          <a:solidFill>
                            <a:schemeClr val="tx1"/>
                          </a:solidFill>
                          <a:latin typeface="MS Reference Sans Serif" panose="020B0604030504040204" pitchFamily="34" charset="0"/>
                        </a:rPr>
                        <a:t>principle</a:t>
                      </a:r>
                      <a:r>
                        <a:rPr lang="es-CR" sz="1200" b="0" i="0" dirty="0">
                          <a:solidFill>
                            <a:schemeClr val="tx1"/>
                          </a:solidFill>
                          <a:latin typeface="MS Reference Sans Serif" panose="020B0604030504040204" pitchFamily="34" charset="0"/>
                        </a:rPr>
                        <a:t>.</a:t>
                      </a:r>
                      <a:r>
                        <a:rPr lang="en-US" sz="1200" i="0" baseline="0" noProof="0" dirty="0">
                          <a:solidFill>
                            <a:schemeClr val="tx1"/>
                          </a:solidFill>
                          <a:latin typeface="MS Reference Sans Serif" panose="020B0604030504040204" pitchFamily="34" charset="0"/>
                        </a:rPr>
                        <a:t> Much of the information for the answers may be found in the technical module presented.</a:t>
                      </a:r>
                      <a:endParaRPr lang="es-CR" sz="1200" b="0" i="0" dirty="0">
                        <a:solidFill>
                          <a:schemeClr val="tx1"/>
                        </a:solidFill>
                        <a:latin typeface="MS Reference Sans Serif" panose="020B0604030504040204" pitchFamily="34" charset="0"/>
                      </a:endParaRPr>
                    </a:p>
                  </a:txBody>
                  <a:tcPr>
                    <a:solidFill>
                      <a:srgbClr val="91B11B">
                        <a:alpha val="50000"/>
                      </a:srgbClr>
                    </a:solidFill>
                  </a:tcPr>
                </a:tc>
                <a:tc hMerge="1">
                  <a:txBody>
                    <a:bodyPr/>
                    <a:lstStyle/>
                    <a:p>
                      <a:endParaRPr lang="es-C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7766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ananas, Tropical Fruits, Fruit, Exotic, Healthy">
            <a:extLst>
              <a:ext uri="{FF2B5EF4-FFF2-40B4-BE49-F238E27FC236}">
                <a16:creationId xmlns:a16="http://schemas.microsoft.com/office/drawing/2014/main" id="{BD940E63-082F-4076-9265-B70A17D0FA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37"/>
          <a:stretch/>
        </p:blipFill>
        <p:spPr bwMode="auto">
          <a:xfrm>
            <a:off x="0" y="1140178"/>
            <a:ext cx="12192000" cy="57178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70712"/>
            <a:ext cx="9745663" cy="400050"/>
          </a:xfrm>
        </p:spPr>
        <p:txBody>
          <a:bodyPr>
            <a:normAutofit fontScale="90000"/>
          </a:bodyPr>
          <a:lstStyle/>
          <a:p>
            <a:r>
              <a:rPr lang="en-MY" dirty="0"/>
              <a:t>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628651" y="1513021"/>
            <a:ext cx="5314950" cy="1384995"/>
          </a:xfrm>
          <a:prstGeom prst="rect">
            <a:avLst/>
          </a:prstGeom>
          <a:noFill/>
        </p:spPr>
        <p:txBody>
          <a:bodyPr wrap="square" rtlCol="0">
            <a:spAutoFit/>
          </a:bodyPr>
          <a:lstStyle/>
          <a:p>
            <a:pPr>
              <a:buNone/>
            </a:pPr>
            <a:r>
              <a:rPr lang="en-US" sz="2800" b="1" dirty="0">
                <a:solidFill>
                  <a:schemeClr val="bg1"/>
                </a:solidFill>
                <a:latin typeface="MS Reference Sans Serif" panose="020B0604030504040204" pitchFamily="34" charset="0"/>
              </a:rPr>
              <a:t>Exercise 7</a:t>
            </a:r>
          </a:p>
          <a:p>
            <a:pPr>
              <a:buNone/>
            </a:pPr>
            <a:endParaRPr lang="en-US" sz="2800" b="1" dirty="0">
              <a:solidFill>
                <a:schemeClr val="bg1"/>
              </a:solidFill>
              <a:latin typeface="MS Reference Sans Serif" panose="020B0604030504040204" pitchFamily="34" charset="0"/>
            </a:endParaRPr>
          </a:p>
          <a:p>
            <a:pPr>
              <a:buNone/>
            </a:pPr>
            <a:r>
              <a:rPr lang="en-US" sz="2800" b="1" dirty="0">
                <a:solidFill>
                  <a:schemeClr val="bg1"/>
                </a:solidFill>
                <a:latin typeface="MS Reference Sans Serif" panose="020B0604030504040204" pitchFamily="34" charset="0"/>
              </a:rPr>
              <a:t>Answers in the next slide. </a:t>
            </a:r>
          </a:p>
        </p:txBody>
      </p:sp>
    </p:spTree>
    <p:extLst>
      <p:ext uri="{BB962C8B-B14F-4D97-AF65-F5344CB8AC3E}">
        <p14:creationId xmlns:p14="http://schemas.microsoft.com/office/powerpoint/2010/main" val="4282156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31813"/>
            <a:ext cx="9745663" cy="400050"/>
          </a:xfrm>
        </p:spPr>
        <p:txBody>
          <a:bodyPr>
            <a:normAutofit fontScale="90000"/>
          </a:bodyPr>
          <a:lstStyle/>
          <a:p>
            <a:r>
              <a:rPr lang="en-MY" dirty="0"/>
              <a:t>Exercise 7: Use of Rainforest Alliance Trademarks</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46337" y="1436228"/>
            <a:ext cx="9576506" cy="6247864"/>
          </a:xfrm>
          <a:prstGeom prst="rect">
            <a:avLst/>
          </a:prstGeom>
          <a:noFill/>
        </p:spPr>
        <p:txBody>
          <a:bodyPr wrap="square" rtlCol="0">
            <a:spAutoFit/>
          </a:bodyPr>
          <a:lstStyle/>
          <a:p>
            <a:r>
              <a:rPr lang="en-US" sz="1600" b="1" dirty="0">
                <a:solidFill>
                  <a:srgbClr val="005C40"/>
                </a:solidFill>
                <a:latin typeface="MS Reference Sans Serif" panose="020B0604030504040204" pitchFamily="34" charset="0"/>
              </a:rPr>
              <a:t>Part I</a:t>
            </a:r>
          </a:p>
          <a:p>
            <a:pPr marL="342900" indent="-342900">
              <a:buFont typeface="+mj-lt"/>
              <a:buAutoNum type="arabicPeriod"/>
            </a:pPr>
            <a:r>
              <a:rPr lang="en-US" sz="1600" dirty="0">
                <a:latin typeface="MS Reference Sans Serif" panose="020B0604030504040204" pitchFamily="34" charset="0"/>
                <a:cs typeface="Microsoft New Tai Lue" panose="020B0502040204020203" pitchFamily="34" charset="0"/>
              </a:rPr>
              <a:t>The flow chart steps include: reception, classification, warehouses for ripening, peeling, crushing and filtering of fruit (certified and non-certified), </a:t>
            </a:r>
            <a:r>
              <a:rPr lang="en-US" sz="1600" dirty="0" err="1">
                <a:latin typeface="MS Reference Sans Serif" panose="020B0604030504040204" pitchFamily="34" charset="0"/>
                <a:cs typeface="Microsoft New Tai Lue" panose="020B0502040204020203" pitchFamily="34" charset="0"/>
              </a:rPr>
              <a:t>homogenisation</a:t>
            </a:r>
            <a:r>
              <a:rPr lang="en-US" sz="1600" dirty="0">
                <a:latin typeface="MS Reference Sans Serif" panose="020B0604030504040204" pitchFamily="34" charset="0"/>
                <a:cs typeface="Microsoft New Tai Lue" panose="020B0502040204020203" pitchFamily="34" charset="0"/>
              </a:rPr>
              <a:t>, packaging and storage. The critical points are  reception, the ripening warehouses, and fruit peeling.</a:t>
            </a:r>
          </a:p>
          <a:p>
            <a:pPr marL="342900" indent="-342900">
              <a:buFont typeface="+mj-lt"/>
              <a:buAutoNum type="arabicPeriod"/>
            </a:pPr>
            <a:endParaRPr lang="en-US" sz="16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600" dirty="0">
                <a:latin typeface="MS Reference Sans Serif" panose="020B0604030504040204" pitchFamily="34" charset="0"/>
                <a:cs typeface="Microsoft New Tai Lue" panose="020B0502040204020203" pitchFamily="34" charset="0"/>
              </a:rPr>
              <a:t>The most important point is to confirm whether the volumes of certified and non-certified product used each day (or in each shift) make it possible to produce the final product with the content indicated in the claim, considering the yields.  A sample may be taken on certain days throughout the year.</a:t>
            </a:r>
          </a:p>
          <a:p>
            <a:pPr marL="342900" indent="-342900">
              <a:buFont typeface="+mj-lt"/>
              <a:buAutoNum type="arabicPeriod"/>
            </a:pPr>
            <a:endParaRPr lang="en-US" sz="16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600" dirty="0">
                <a:latin typeface="MS Reference Sans Serif" panose="020B0604030504040204" pitchFamily="34" charset="0"/>
                <a:cs typeface="Microsoft New Tai Lue" panose="020B0502040204020203" pitchFamily="34" charset="0"/>
              </a:rPr>
              <a:t>Some initial questions could be:</a:t>
            </a:r>
            <a:r>
              <a:rPr lang="en-US" sz="1600" b="1" dirty="0">
                <a:latin typeface="MS Reference Sans Serif" panose="020B0604030504040204" pitchFamily="34" charset="0"/>
                <a:cs typeface="Microsoft New Tai Lue" panose="020B0502040204020203" pitchFamily="34" charset="0"/>
              </a:rPr>
              <a:t> </a:t>
            </a:r>
            <a:r>
              <a:rPr lang="en-US" sz="1600" dirty="0">
                <a:latin typeface="MS Reference Sans Serif" panose="020B0604030504040204" pitchFamily="34" charset="0"/>
                <a:cs typeface="Microsoft New Tai Lue" panose="020B0502040204020203" pitchFamily="34" charset="0"/>
              </a:rPr>
              <a:t>If X amount of end product must be produced in one day, what is the minimum volume of certified product that must be used? What happens if there isn’t a sufficient volume of certified product in the warehouses?</a:t>
            </a:r>
          </a:p>
          <a:p>
            <a:pPr marL="342900" indent="-342900">
              <a:buFont typeface="+mj-lt"/>
              <a:buAutoNum type="arabicPeriod"/>
            </a:pPr>
            <a:endParaRPr lang="en-US" sz="16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endParaRPr lang="en-US" sz="1600" dirty="0">
              <a:latin typeface="MS Reference Sans Serif" panose="020B0604030504040204" pitchFamily="34" charset="0"/>
              <a:cs typeface="Microsoft New Tai Lue" panose="020B0502040204020203" pitchFamily="34" charset="0"/>
            </a:endParaRPr>
          </a:p>
          <a:p>
            <a:pPr>
              <a:buNone/>
            </a:pPr>
            <a:r>
              <a:rPr lang="en-US" sz="1600" b="1" dirty="0">
                <a:solidFill>
                  <a:srgbClr val="005C40"/>
                </a:solidFill>
                <a:latin typeface="MS Reference Sans Serif" panose="020B0604030504040204" pitchFamily="34" charset="0"/>
                <a:cs typeface="Microsoft New Tai Lue" panose="020B0502040204020203" pitchFamily="34" charset="0"/>
              </a:rPr>
              <a:t>Part II</a:t>
            </a:r>
          </a:p>
          <a:p>
            <a:pPr>
              <a:buNone/>
            </a:pPr>
            <a:r>
              <a:rPr lang="en-US" sz="1600" dirty="0">
                <a:latin typeface="MS Reference Sans Serif" panose="020B0604030504040204" pitchFamily="34" charset="0"/>
                <a:cs typeface="Microsoft New Tai Lue" panose="020B0502040204020203" pitchFamily="34" charset="0"/>
              </a:rPr>
              <a:t>The only batch that does not comply is Batch No. 1 for June 2;  it has only 39% certified content.</a:t>
            </a:r>
          </a:p>
          <a:p>
            <a:endParaRPr lang="en-US" sz="1600" dirty="0">
              <a:latin typeface="MS Reference Sans Serif" panose="020B0604030504040204" pitchFamily="34" charset="0"/>
              <a:cs typeface="Microsoft New Tai Lue" panose="020B0502040204020203" pitchFamily="34" charset="0"/>
            </a:endParaRPr>
          </a:p>
          <a:p>
            <a:pPr>
              <a:buNone/>
            </a:pPr>
            <a:endParaRPr lang="en-US" sz="1600" dirty="0">
              <a:latin typeface="MS Reference Sans Serif" panose="020B0604030504040204" pitchFamily="34" charset="0"/>
              <a:cs typeface="Microsoft New Tai Lue" panose="020B0502040204020203" pitchFamily="34" charset="0"/>
            </a:endParaRPr>
          </a:p>
          <a:p>
            <a:pPr>
              <a:buNone/>
            </a:pPr>
            <a:endParaRPr lang="en-US" sz="1600" dirty="0">
              <a:latin typeface="MS Reference Sans Serif" panose="020B0604030504040204" pitchFamily="34" charset="0"/>
              <a:cs typeface="Microsoft New Tai Lue" panose="020B0502040204020203" pitchFamily="34" charset="0"/>
            </a:endParaRPr>
          </a:p>
          <a:p>
            <a:pPr lvl="0">
              <a:buNone/>
            </a:pPr>
            <a:endParaRPr lang="es-GT" sz="1600" dirty="0">
              <a:latin typeface="MS Reference Sans Serif" panose="020B0604030504040204" pitchFamily="34" charset="0"/>
            </a:endParaRPr>
          </a:p>
          <a:p>
            <a:pPr>
              <a:buNone/>
            </a:pPr>
            <a:endParaRPr lang="en-US" sz="1600" dirty="0">
              <a:latin typeface="MS Reference Sans Serif" panose="020B0604030504040204" pitchFamily="34" charset="0"/>
              <a:cs typeface="Microsoft New Tai Lue" panose="020B0502040204020203" pitchFamily="34" charset="0"/>
            </a:endParaRPr>
          </a:p>
          <a:p>
            <a:endParaRPr lang="en-US" sz="1600" dirty="0">
              <a:latin typeface="MS Reference Sans Serif" panose="020B0604030504040204" pitchFamily="34" charset="0"/>
            </a:endParaRPr>
          </a:p>
        </p:txBody>
      </p:sp>
    </p:spTree>
    <p:extLst>
      <p:ext uri="{BB962C8B-B14F-4D97-AF65-F5344CB8AC3E}">
        <p14:creationId xmlns:p14="http://schemas.microsoft.com/office/powerpoint/2010/main" val="3694554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9689" y="577578"/>
            <a:ext cx="9569450" cy="304800"/>
          </a:xfrm>
        </p:spPr>
        <p:txBody>
          <a:bodyPr>
            <a:normAutofit fontScale="90000"/>
          </a:bodyPr>
          <a:lstStyle/>
          <a:p>
            <a:r>
              <a:rPr lang="en-MY" dirty="0"/>
              <a:t>Determination of non-conformity - answers </a:t>
            </a:r>
            <a:endParaRPr lang="en-GB" dirty="0"/>
          </a:p>
        </p:txBody>
      </p:sp>
      <p:sp>
        <p:nvSpPr>
          <p:cNvPr id="5" name="TextBox 4">
            <a:extLst>
              <a:ext uri="{FF2B5EF4-FFF2-40B4-BE49-F238E27FC236}">
                <a16:creationId xmlns:a16="http://schemas.microsoft.com/office/drawing/2014/main" id="{6457D71D-911C-4B92-8F8C-0F5F2C06F5E1}"/>
              </a:ext>
            </a:extLst>
          </p:cNvPr>
          <p:cNvSpPr txBox="1"/>
          <p:nvPr/>
        </p:nvSpPr>
        <p:spPr>
          <a:xfrm>
            <a:off x="2619825" y="1171548"/>
            <a:ext cx="9229178" cy="1569660"/>
          </a:xfrm>
          <a:prstGeom prst="rect">
            <a:avLst/>
          </a:prstGeom>
          <a:solidFill>
            <a:srgbClr val="91B11B">
              <a:alpha val="50000"/>
            </a:srgbClr>
          </a:solidFill>
        </p:spPr>
        <p:txBody>
          <a:bodyPr wrap="square" rtlCol="0">
            <a:spAutoFit/>
          </a:bodyPr>
          <a:lstStyle/>
          <a:p>
            <a:r>
              <a:rPr lang="en-US" sz="2400" b="1" dirty="0">
                <a:solidFill>
                  <a:schemeClr val="bg1"/>
                </a:solidFill>
                <a:latin typeface="MS Reference Sans Serif" panose="020B0604030504040204" pitchFamily="34" charset="0"/>
              </a:rPr>
              <a:t>Exercise 8</a:t>
            </a:r>
          </a:p>
          <a:p>
            <a:r>
              <a:rPr lang="en-US" sz="2400" b="1" dirty="0">
                <a:solidFill>
                  <a:schemeClr val="bg1"/>
                </a:solidFill>
                <a:latin typeface="MS Reference Sans Serif" panose="020B0604030504040204" pitchFamily="34" charset="0"/>
                <a:cs typeface="Microsoft New Tai Lue" panose="020B0502040204020203" pitchFamily="34" charset="0"/>
              </a:rPr>
              <a:t>For each of the situations mentioned, determine whether it is an NC, </a:t>
            </a:r>
            <a:r>
              <a:rPr lang="en-US" sz="2400" b="1" dirty="0" err="1">
                <a:solidFill>
                  <a:schemeClr val="bg1"/>
                </a:solidFill>
                <a:latin typeface="MS Reference Sans Serif" panose="020B0604030504040204" pitchFamily="34" charset="0"/>
                <a:cs typeface="Microsoft New Tai Lue" panose="020B0502040204020203" pitchFamily="34" charset="0"/>
              </a:rPr>
              <a:t>nc</a:t>
            </a:r>
            <a:r>
              <a:rPr lang="en-US" sz="2400" b="1" dirty="0">
                <a:solidFill>
                  <a:schemeClr val="bg1"/>
                </a:solidFill>
                <a:latin typeface="MS Reference Sans Serif" panose="020B0604030504040204" pitchFamily="34" charset="0"/>
                <a:cs typeface="Microsoft New Tai Lue" panose="020B0502040204020203" pitchFamily="34" charset="0"/>
              </a:rPr>
              <a:t> or observation. Indicate to which criterion it corresponds. Justify your choice.</a:t>
            </a:r>
          </a:p>
        </p:txBody>
      </p:sp>
      <p:pic>
        <p:nvPicPr>
          <p:cNvPr id="6" name="Graphic 5" descr="Help">
            <a:extLst>
              <a:ext uri="{FF2B5EF4-FFF2-40B4-BE49-F238E27FC236}">
                <a16:creationId xmlns:a16="http://schemas.microsoft.com/office/drawing/2014/main" id="{373CA9CD-53A8-49CA-923A-3F16EFEF5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3697" y="1120676"/>
            <a:ext cx="1325992" cy="1325992"/>
          </a:xfrm>
          <a:prstGeom prst="rect">
            <a:avLst/>
          </a:prstGeom>
        </p:spPr>
      </p:pic>
      <p:sp>
        <p:nvSpPr>
          <p:cNvPr id="8" name="Rectangle 7">
            <a:extLst>
              <a:ext uri="{FF2B5EF4-FFF2-40B4-BE49-F238E27FC236}">
                <a16:creationId xmlns:a16="http://schemas.microsoft.com/office/drawing/2014/main" id="{51011E9C-90D4-494C-9D1F-E200F5902D19}"/>
              </a:ext>
            </a:extLst>
          </p:cNvPr>
          <p:cNvSpPr/>
          <p:nvPr/>
        </p:nvSpPr>
        <p:spPr>
          <a:xfrm>
            <a:off x="2619825" y="3191932"/>
            <a:ext cx="8568324" cy="2308324"/>
          </a:xfrm>
          <a:prstGeom prst="rect">
            <a:avLst/>
          </a:prstGeom>
        </p:spPr>
        <p:txBody>
          <a:bodyPr wrap="square">
            <a:spAutoFit/>
          </a:bodyPr>
          <a:lstStyle/>
          <a:p>
            <a:pPr marL="457200" indent="-457200">
              <a:buAutoNum type="arabicPeriod"/>
            </a:pPr>
            <a:r>
              <a:rPr lang="en-US" sz="1600" dirty="0">
                <a:latin typeface="MS Reference Sans Serif" panose="020B0604030504040204" pitchFamily="34" charset="0"/>
                <a:cs typeface="Microsoft New Tai Lue" panose="020B0502040204020203" pitchFamily="34" charset="0"/>
              </a:rPr>
              <a:t>The PO complies with the segregation of Rainforest Alliance Certified material in the warehouse but the procedures co not conform to the practice. </a:t>
            </a:r>
            <a:r>
              <a:rPr lang="en-US" sz="1600" b="1" dirty="0">
                <a:latin typeface="MS Reference Sans Serif" panose="020B0604030504040204" pitchFamily="34" charset="0"/>
                <a:cs typeface="Microsoft New Tai Lue" panose="020B0502040204020203" pitchFamily="34" charset="0"/>
              </a:rPr>
              <a:t>(</a:t>
            </a:r>
            <a:r>
              <a:rPr lang="en-US" sz="1600" b="1" dirty="0" err="1">
                <a:latin typeface="MS Reference Sans Serif" panose="020B0604030504040204" pitchFamily="34" charset="0"/>
                <a:cs typeface="Microsoft New Tai Lue" panose="020B0502040204020203" pitchFamily="34" charset="0"/>
              </a:rPr>
              <a:t>nc</a:t>
            </a:r>
            <a:r>
              <a:rPr lang="en-US" sz="1600" b="1" dirty="0">
                <a:latin typeface="MS Reference Sans Serif" panose="020B0604030504040204" pitchFamily="34" charset="0"/>
                <a:cs typeface="Microsoft New Tai Lue" panose="020B0502040204020203" pitchFamily="34" charset="0"/>
              </a:rPr>
              <a:t>; 1.1)</a:t>
            </a:r>
          </a:p>
          <a:p>
            <a:pPr marL="457200" indent="-457200">
              <a:buAutoNum type="arabicPeriod"/>
            </a:pPr>
            <a:endParaRPr lang="en-US" sz="1600" b="1" dirty="0">
              <a:latin typeface="MS Reference Sans Serif" panose="020B0604030504040204" pitchFamily="34" charset="0"/>
              <a:cs typeface="Microsoft New Tai Lue" panose="020B0502040204020203" pitchFamily="34" charset="0"/>
            </a:endParaRPr>
          </a:p>
          <a:p>
            <a:pPr marL="457200" indent="-457200">
              <a:buAutoNum type="arabicPeriod"/>
            </a:pPr>
            <a:r>
              <a:rPr lang="en-US" sz="1600" dirty="0">
                <a:latin typeface="MS Reference Sans Serif" panose="020B0604030504040204" pitchFamily="34" charset="0"/>
                <a:cs typeface="Microsoft New Tai Lue" panose="020B0502040204020203" pitchFamily="34" charset="0"/>
              </a:rPr>
              <a:t>The auditor requested a sample of 10 transaction certificates, but the PO cannot provide one of the certifications requested. </a:t>
            </a:r>
            <a:r>
              <a:rPr lang="en-US" sz="1600" b="1" dirty="0">
                <a:latin typeface="MS Reference Sans Serif" panose="020B0604030504040204" pitchFamily="34" charset="0"/>
                <a:cs typeface="Microsoft New Tai Lue" panose="020B0502040204020203" pitchFamily="34" charset="0"/>
              </a:rPr>
              <a:t>(</a:t>
            </a:r>
            <a:r>
              <a:rPr lang="en-US" sz="1600" b="1" dirty="0" err="1">
                <a:latin typeface="MS Reference Sans Serif" panose="020B0604030504040204" pitchFamily="34" charset="0"/>
                <a:cs typeface="Microsoft New Tai Lue" panose="020B0502040204020203" pitchFamily="34" charset="0"/>
              </a:rPr>
              <a:t>nc</a:t>
            </a:r>
            <a:r>
              <a:rPr lang="en-US" sz="1600" b="1" dirty="0">
                <a:latin typeface="MS Reference Sans Serif" panose="020B0604030504040204" pitchFamily="34" charset="0"/>
                <a:cs typeface="Microsoft New Tai Lue" panose="020B0502040204020203" pitchFamily="34" charset="0"/>
              </a:rPr>
              <a:t>; 2.3)</a:t>
            </a:r>
          </a:p>
          <a:p>
            <a:pPr marL="457200" indent="-457200">
              <a:buAutoNum type="arabicPeriod"/>
            </a:pPr>
            <a:endParaRPr lang="en-US" sz="1600" b="1" dirty="0">
              <a:latin typeface="MS Reference Sans Serif" panose="020B0604030504040204" pitchFamily="34" charset="0"/>
              <a:cs typeface="Microsoft New Tai Lue" panose="020B0502040204020203" pitchFamily="34" charset="0"/>
            </a:endParaRPr>
          </a:p>
          <a:p>
            <a:pPr marL="457200" indent="-457200">
              <a:buAutoNum type="arabicPeriod"/>
            </a:pPr>
            <a:r>
              <a:rPr lang="en-US" sz="1600" dirty="0">
                <a:latin typeface="MS Reference Sans Serif" panose="020B0604030504040204" pitchFamily="34" charset="0"/>
                <a:cs typeface="Microsoft New Tai Lue" panose="020B0502040204020203" pitchFamily="34" charset="0"/>
              </a:rPr>
              <a:t>The PO cannot provide evidence to demonstrate the percent content of certified ingredient in the product as indicted on the packaging. </a:t>
            </a:r>
            <a:r>
              <a:rPr lang="en-US" sz="1600" b="1" dirty="0">
                <a:latin typeface="MS Reference Sans Serif" panose="020B0604030504040204" pitchFamily="34" charset="0"/>
                <a:cs typeface="Microsoft New Tai Lue" panose="020B0502040204020203" pitchFamily="34" charset="0"/>
              </a:rPr>
              <a:t>(NC; 3.3)</a:t>
            </a:r>
          </a:p>
        </p:txBody>
      </p:sp>
    </p:spTree>
    <p:extLst>
      <p:ext uri="{BB962C8B-B14F-4D97-AF65-F5344CB8AC3E}">
        <p14:creationId xmlns:p14="http://schemas.microsoft.com/office/powerpoint/2010/main" val="128264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5489" y="520700"/>
            <a:ext cx="9205913" cy="377825"/>
          </a:xfrm>
        </p:spPr>
        <p:txBody>
          <a:bodyPr>
            <a:normAutofit fontScale="90000"/>
          </a:bodyPr>
          <a:lstStyle/>
          <a:p>
            <a:r>
              <a:rPr lang="en-MY" dirty="0"/>
              <a:t>Exercise 1 Standard – Principle 1: CoC System </a:t>
            </a:r>
            <a:endParaRPr lang="en-GB" dirty="0"/>
          </a:p>
        </p:txBody>
      </p:sp>
      <p:sp>
        <p:nvSpPr>
          <p:cNvPr id="11" name="TextBox 10">
            <a:extLst>
              <a:ext uri="{FF2B5EF4-FFF2-40B4-BE49-F238E27FC236}">
                <a16:creationId xmlns:a16="http://schemas.microsoft.com/office/drawing/2014/main" id="{28647BA2-33DA-4377-A770-A2B981096822}"/>
              </a:ext>
            </a:extLst>
          </p:cNvPr>
          <p:cNvSpPr txBox="1"/>
          <p:nvPr/>
        </p:nvSpPr>
        <p:spPr>
          <a:xfrm>
            <a:off x="2445489" y="1079378"/>
            <a:ext cx="8047517" cy="5693866"/>
          </a:xfrm>
          <a:prstGeom prst="rect">
            <a:avLst/>
          </a:prstGeom>
          <a:noFill/>
        </p:spPr>
        <p:txBody>
          <a:bodyPr wrap="square" rtlCol="0">
            <a:spAutoFit/>
          </a:bodyPr>
          <a:lstStyle/>
          <a:p>
            <a:pPr marL="171450" indent="-171450"/>
            <a:r>
              <a:rPr lang="en-US" sz="2400" b="1" dirty="0">
                <a:latin typeface="MS Reference Sans Serif" panose="020B0604030504040204" pitchFamily="34" charset="0"/>
              </a:rPr>
              <a:t>Instructions</a:t>
            </a:r>
            <a:r>
              <a:rPr lang="en-US" sz="2400" dirty="0">
                <a:latin typeface="MS Reference Sans Serif" panose="020B0604030504040204" pitchFamily="34" charset="0"/>
              </a:rPr>
              <a:t>: </a:t>
            </a:r>
          </a:p>
          <a:p>
            <a:pPr marL="171450" indent="-171450"/>
            <a:endParaRPr lang="en-US" sz="2400" dirty="0">
              <a:latin typeface="MS Reference Sans Serif" panose="020B0604030504040204" pitchFamily="34" charset="0"/>
            </a:endParaRPr>
          </a:p>
          <a:p>
            <a:pPr marL="342900" indent="-342900">
              <a:buAutoNum type="arabicPeriod"/>
            </a:pPr>
            <a:r>
              <a:rPr lang="en-US" sz="2400" dirty="0">
                <a:latin typeface="MS Reference Sans Serif" panose="020B0604030504040204" pitchFamily="34" charset="0"/>
              </a:rPr>
              <a:t>Complete the table in the next slide with evidence that demonstrates compliance with the requirements and some key evidence that would demonstrate non-compliance with them.</a:t>
            </a:r>
          </a:p>
          <a:p>
            <a:pPr marL="342900" indent="-342900">
              <a:buAutoNum type="arabicPeriod"/>
            </a:pPr>
            <a:endParaRPr lang="en-US" sz="2400" dirty="0">
              <a:latin typeface="MS Reference Sans Serif" panose="020B0604030504040204" pitchFamily="34" charset="0"/>
            </a:endParaRPr>
          </a:p>
          <a:p>
            <a:pPr marL="342900" indent="-342900">
              <a:buAutoNum type="arabicPeriod"/>
            </a:pPr>
            <a:r>
              <a:rPr lang="en-US" sz="2400" dirty="0">
                <a:latin typeface="MS Reference Sans Serif" panose="020B0604030504040204" pitchFamily="34" charset="0"/>
              </a:rPr>
              <a:t>You may add a column with “evaluation challenges”.</a:t>
            </a:r>
          </a:p>
          <a:p>
            <a:pPr marL="342900" indent="-342900">
              <a:buAutoNum type="arabicPeriod"/>
            </a:pPr>
            <a:endParaRPr lang="en-US" sz="2400" dirty="0">
              <a:latin typeface="MS Reference Sans Serif" panose="020B0604030504040204" pitchFamily="34" charset="0"/>
            </a:endParaRPr>
          </a:p>
          <a:p>
            <a:pPr marL="342900" indent="-342900">
              <a:buAutoNum type="arabicPeriod"/>
            </a:pPr>
            <a:r>
              <a:rPr lang="en-US" sz="2400" dirty="0">
                <a:latin typeface="MS Reference Sans Serif" panose="020B0604030504040204" pitchFamily="34" charset="0"/>
              </a:rPr>
              <a:t>Share and </a:t>
            </a:r>
            <a:r>
              <a:rPr lang="en-US" sz="2400" dirty="0" err="1">
                <a:latin typeface="MS Reference Sans Serif" panose="020B0604030504040204" pitchFamily="34" charset="0"/>
              </a:rPr>
              <a:t>analyse</a:t>
            </a:r>
            <a:r>
              <a:rPr lang="en-US" sz="2400" dirty="0">
                <a:latin typeface="MS Reference Sans Serif" panose="020B0604030504040204" pitchFamily="34" charset="0"/>
              </a:rPr>
              <a:t> the results in a group. Contrast the answers with the information contained in the technical module and the answer section at the end of this module. </a:t>
            </a:r>
          </a:p>
          <a:p>
            <a:endParaRPr lang="en-GB" sz="2800" dirty="0">
              <a:latin typeface="MS Reference Sans Serif" panose="020B0604030504040204" pitchFamily="34" charset="0"/>
            </a:endParaRPr>
          </a:p>
        </p:txBody>
      </p:sp>
    </p:spTree>
    <p:extLst>
      <p:ext uri="{BB962C8B-B14F-4D97-AF65-F5344CB8AC3E}">
        <p14:creationId xmlns:p14="http://schemas.microsoft.com/office/powerpoint/2010/main" val="3812408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8400" y="636588"/>
            <a:ext cx="9569450" cy="304800"/>
          </a:xfrm>
        </p:spPr>
        <p:txBody>
          <a:bodyPr>
            <a:normAutofit fontScale="90000"/>
          </a:bodyPr>
          <a:lstStyle/>
          <a:p>
            <a:r>
              <a:rPr lang="en-MY" dirty="0"/>
              <a:t>Determination of non-conformity - answers </a:t>
            </a:r>
            <a:endParaRPr lang="en-GB" dirty="0"/>
          </a:p>
        </p:txBody>
      </p:sp>
      <p:sp>
        <p:nvSpPr>
          <p:cNvPr id="8" name="Rectangle 7">
            <a:extLst>
              <a:ext uri="{FF2B5EF4-FFF2-40B4-BE49-F238E27FC236}">
                <a16:creationId xmlns:a16="http://schemas.microsoft.com/office/drawing/2014/main" id="{51011E9C-90D4-494C-9D1F-E200F5902D19}"/>
              </a:ext>
            </a:extLst>
          </p:cNvPr>
          <p:cNvSpPr/>
          <p:nvPr/>
        </p:nvSpPr>
        <p:spPr>
          <a:xfrm>
            <a:off x="2446161" y="1491650"/>
            <a:ext cx="9745839" cy="5078313"/>
          </a:xfrm>
          <a:prstGeom prst="rect">
            <a:avLst/>
          </a:prstGeom>
        </p:spPr>
        <p:txBody>
          <a:bodyPr wrap="square">
            <a:spAutoFit/>
          </a:bodyPr>
          <a:lstStyle/>
          <a:p>
            <a:pPr marL="457200" indent="-457200">
              <a:buFont typeface="+mj-lt"/>
              <a:buAutoNum type="arabicPeriod" startAt="4"/>
            </a:pPr>
            <a:r>
              <a:rPr lang="en-US" dirty="0">
                <a:latin typeface="MS Reference Sans Serif" panose="020B0604030504040204" pitchFamily="34" charset="0"/>
                <a:cs typeface="Microsoft New Tai Lue" panose="020B0502040204020203" pitchFamily="34" charset="0"/>
              </a:rPr>
              <a:t>The auditor notices that a group of 12 year-old children are in charge of unloading 100 kg sacks of tea and carrying them to the warehouse. </a:t>
            </a:r>
            <a:r>
              <a:rPr lang="en-US" b="1" dirty="0">
                <a:latin typeface="MS Reference Sans Serif" panose="020B0604030504040204" pitchFamily="34" charset="0"/>
                <a:cs typeface="Microsoft New Tai Lue" panose="020B0502040204020203" pitchFamily="34" charset="0"/>
              </a:rPr>
              <a:t>(NC; 1.3)</a:t>
            </a:r>
          </a:p>
          <a:p>
            <a:pPr marL="457200" indent="-457200">
              <a:buFont typeface="+mj-lt"/>
              <a:buAutoNum type="arabicPeriod" startAt="4"/>
            </a:pPr>
            <a:endParaRPr lang="en-US" b="1" dirty="0">
              <a:latin typeface="MS Reference Sans Serif" panose="020B0604030504040204" pitchFamily="34" charset="0"/>
              <a:cs typeface="Microsoft New Tai Lue" panose="020B0502040204020203" pitchFamily="34" charset="0"/>
            </a:endParaRPr>
          </a:p>
          <a:p>
            <a:pPr marL="457200" indent="-457200">
              <a:buFont typeface="+mj-lt"/>
              <a:buAutoNum type="arabicPeriod" startAt="4"/>
            </a:pPr>
            <a:r>
              <a:rPr lang="en-US" dirty="0">
                <a:latin typeface="MS Reference Sans Serif" panose="020B0604030504040204" pitchFamily="34" charset="0"/>
                <a:cs typeface="Microsoft New Tai Lue" panose="020B0502040204020203" pitchFamily="34" charset="0"/>
              </a:rPr>
              <a:t>The PO’s training procedures establish that training will take place annually and at the start of the working relationship with new employees. The auditor observed that the training is really taking place every three months and for new employees. </a:t>
            </a:r>
            <a:r>
              <a:rPr lang="en-US" b="1" dirty="0">
                <a:latin typeface="MS Reference Sans Serif" panose="020B0604030504040204" pitchFamily="34" charset="0"/>
                <a:cs typeface="Microsoft New Tai Lue" panose="020B0502040204020203" pitchFamily="34" charset="0"/>
              </a:rPr>
              <a:t>(Observation for improving procedures and conforming them to the practice; 1.2) </a:t>
            </a:r>
          </a:p>
          <a:p>
            <a:pPr marL="457200" indent="-457200">
              <a:buFont typeface="+mj-lt"/>
              <a:buAutoNum type="arabicPeriod" startAt="4"/>
            </a:pPr>
            <a:endParaRPr lang="en-US" b="1" dirty="0">
              <a:latin typeface="MS Reference Sans Serif" panose="020B0604030504040204" pitchFamily="34" charset="0"/>
              <a:cs typeface="Microsoft New Tai Lue" panose="020B0502040204020203" pitchFamily="34" charset="0"/>
            </a:endParaRPr>
          </a:p>
          <a:p>
            <a:pPr marL="457200" indent="-457200">
              <a:buFont typeface="+mj-lt"/>
              <a:buAutoNum type="arabicPeriod" startAt="4"/>
            </a:pPr>
            <a:r>
              <a:rPr lang="es-CR" dirty="0" err="1">
                <a:latin typeface="MS Reference Sans Serif" panose="020B0604030504040204" pitchFamily="34" charset="0"/>
                <a:cs typeface="Microsoft New Tai Lue" panose="020B0502040204020203" pitchFamily="34" charset="0"/>
              </a:rPr>
              <a:t>The</a:t>
            </a:r>
            <a:r>
              <a:rPr lang="es-CR" dirty="0">
                <a:latin typeface="MS Reference Sans Serif" panose="020B0604030504040204" pitchFamily="34" charset="0"/>
                <a:cs typeface="Microsoft New Tai Lue" panose="020B0502040204020203" pitchFamily="34" charset="0"/>
              </a:rPr>
              <a:t> </a:t>
            </a:r>
            <a:r>
              <a:rPr lang="en-US" dirty="0">
                <a:latin typeface="MS Reference Sans Serif" panose="020B0604030504040204" pitchFamily="34" charset="0"/>
                <a:cs typeface="Microsoft New Tai Lue" panose="020B0502040204020203" pitchFamily="34" charset="0"/>
              </a:rPr>
              <a:t>PO could not document the responsibilities of the personnel involved with the </a:t>
            </a:r>
            <a:r>
              <a:rPr lang="en-US" dirty="0" err="1">
                <a:latin typeface="MS Reference Sans Serif" panose="020B0604030504040204" pitchFamily="34" charset="0"/>
                <a:cs typeface="Microsoft New Tai Lue" panose="020B0502040204020203" pitchFamily="34" charset="0"/>
              </a:rPr>
              <a:t>CoC</a:t>
            </a:r>
            <a:r>
              <a:rPr lang="en-US" dirty="0">
                <a:latin typeface="MS Reference Sans Serif" panose="020B0604030504040204" pitchFamily="34" charset="0"/>
                <a:cs typeface="Microsoft New Tai Lue" panose="020B0502040204020203" pitchFamily="34" charset="0"/>
              </a:rPr>
              <a:t> Control System. However, the auditor checks that each worker is familiar with his tasks and carries them out in a competent manner. </a:t>
            </a:r>
            <a:r>
              <a:rPr lang="en-US" b="1" dirty="0">
                <a:latin typeface="MS Reference Sans Serif" panose="020B0604030504040204" pitchFamily="34" charset="0"/>
                <a:cs typeface="Microsoft New Tai Lue" panose="020B0502040204020203" pitchFamily="34" charset="0"/>
              </a:rPr>
              <a:t>Observation for improving the procedure and conforming it to the practice; 1.1)</a:t>
            </a:r>
          </a:p>
          <a:p>
            <a:pPr marL="457200" indent="-457200">
              <a:buFont typeface="+mj-lt"/>
              <a:buAutoNum type="arabicPeriod" startAt="4"/>
            </a:pPr>
            <a:endParaRPr lang="en-US" b="1" dirty="0">
              <a:latin typeface="MS Reference Sans Serif" panose="020B0604030504040204" pitchFamily="34" charset="0"/>
              <a:cs typeface="Microsoft New Tai Lue" panose="020B0502040204020203" pitchFamily="34" charset="0"/>
            </a:endParaRPr>
          </a:p>
          <a:p>
            <a:pPr marL="457200" indent="-457200">
              <a:buFont typeface="+mj-lt"/>
              <a:buAutoNum type="arabicPeriod" startAt="4"/>
            </a:pPr>
            <a:r>
              <a:rPr lang="en-US" dirty="0">
                <a:latin typeface="MS Reference Sans Serif" panose="020B0604030504040204" pitchFamily="34" charset="0"/>
                <a:cs typeface="Microsoft New Tai Lue" panose="020B0502040204020203" pitchFamily="34" charset="0"/>
              </a:rPr>
              <a:t>The administrator of the multi-site PO has not developed a system of sanctions for non-compliance at each of the sites </a:t>
            </a:r>
            <a:r>
              <a:rPr lang="en-US" b="1" dirty="0">
                <a:latin typeface="MS Reference Sans Serif" panose="020B0604030504040204" pitchFamily="34" charset="0"/>
                <a:cs typeface="Microsoft New Tai Lue" panose="020B0502040204020203" pitchFamily="34" charset="0"/>
              </a:rPr>
              <a:t>(</a:t>
            </a:r>
            <a:r>
              <a:rPr lang="en-US" b="1" dirty="0" err="1">
                <a:latin typeface="MS Reference Sans Serif" panose="020B0604030504040204" pitchFamily="34" charset="0"/>
                <a:cs typeface="Microsoft New Tai Lue" panose="020B0502040204020203" pitchFamily="34" charset="0"/>
              </a:rPr>
              <a:t>nc</a:t>
            </a:r>
            <a:r>
              <a:rPr lang="en-US" b="1" dirty="0">
                <a:latin typeface="MS Reference Sans Serif" panose="020B0604030504040204" pitchFamily="34" charset="0"/>
                <a:cs typeface="Microsoft New Tai Lue" panose="020B0502040204020203" pitchFamily="34" charset="0"/>
              </a:rPr>
              <a:t>; 4.3)</a:t>
            </a:r>
          </a:p>
          <a:p>
            <a:pPr marL="457200" indent="-457200">
              <a:buFont typeface="Calibri" panose="020F0502020204030204" pitchFamily="34" charset="0"/>
              <a:buAutoNum type="arabicPeriod" startAt="4"/>
            </a:pPr>
            <a:endParaRPr lang="en-US" b="1" dirty="0">
              <a:solidFill>
                <a:srgbClr val="00B050"/>
              </a:solidFill>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2045386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Tea, Mist, Landscape, Green, Travel, Asia, Tree, Light">
            <a:extLst>
              <a:ext uri="{FF2B5EF4-FFF2-40B4-BE49-F238E27FC236}">
                <a16:creationId xmlns:a16="http://schemas.microsoft.com/office/drawing/2014/main" id="{05EA357F-AC46-45D3-9514-15064DC60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35"/>
          <a:stretch/>
        </p:blipFill>
        <p:spPr bwMode="auto">
          <a:xfrm>
            <a:off x="0" y="1320516"/>
            <a:ext cx="12192000" cy="5537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62476"/>
            <a:ext cx="9745663" cy="400050"/>
          </a:xfrm>
        </p:spPr>
        <p:txBody>
          <a:bodyPr>
            <a:normAutofit fontScale="90000"/>
          </a:bodyPr>
          <a:lstStyle/>
          <a:p>
            <a:r>
              <a:rPr lang="en-US" dirty="0">
                <a:cs typeface="Microsoft New Tai Lue" panose="020B0502040204020203" pitchFamily="34" charset="0"/>
              </a:rPr>
              <a:t>Certification audit in a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3360561" y="1320516"/>
            <a:ext cx="8298782" cy="1384995"/>
          </a:xfrm>
          <a:prstGeom prst="rect">
            <a:avLst/>
          </a:prstGeom>
          <a:noFill/>
        </p:spPr>
        <p:txBody>
          <a:bodyPr wrap="square" rtlCol="0">
            <a:spAutoFit/>
          </a:bodyPr>
          <a:lstStyle/>
          <a:p>
            <a:pPr>
              <a:buNone/>
            </a:pPr>
            <a:r>
              <a:rPr lang="en-US" sz="2800" b="1" dirty="0">
                <a:latin typeface="MS Reference Sans Serif" panose="020B0604030504040204" pitchFamily="34" charset="0"/>
              </a:rPr>
              <a:t>Exercise 9</a:t>
            </a:r>
          </a:p>
          <a:p>
            <a:pPr>
              <a:buNone/>
            </a:pPr>
            <a:endParaRPr lang="en-US" sz="2800" b="1" dirty="0">
              <a:latin typeface="MS Reference Sans Serif" panose="020B0604030504040204" pitchFamily="34" charset="0"/>
            </a:endParaRPr>
          </a:p>
          <a:p>
            <a:pPr>
              <a:buNone/>
            </a:pPr>
            <a:r>
              <a:rPr lang="en-US" sz="2800" b="1" dirty="0">
                <a:latin typeface="MS Reference Sans Serif" panose="020B0604030504040204" pitchFamily="34" charset="0"/>
              </a:rPr>
              <a:t>Answers in the next slide. </a:t>
            </a:r>
          </a:p>
        </p:txBody>
      </p:sp>
    </p:spTree>
    <p:extLst>
      <p:ext uri="{BB962C8B-B14F-4D97-AF65-F5344CB8AC3E}">
        <p14:creationId xmlns:p14="http://schemas.microsoft.com/office/powerpoint/2010/main" val="1384487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337" y="594091"/>
            <a:ext cx="9745663" cy="400050"/>
          </a:xfrm>
        </p:spPr>
        <p:txBody>
          <a:bodyPr>
            <a:normAutofit fontScale="90000"/>
          </a:bodyPr>
          <a:lstStyle/>
          <a:p>
            <a:r>
              <a:rPr lang="en-US" dirty="0">
                <a:cs typeface="Microsoft New Tai Lue" panose="020B0502040204020203" pitchFamily="34" charset="0"/>
              </a:rPr>
              <a:t>Certification audit in a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491317" y="1312049"/>
            <a:ext cx="8729839" cy="4832092"/>
          </a:xfrm>
          <a:prstGeom prst="rect">
            <a:avLst/>
          </a:prstGeom>
          <a:noFill/>
        </p:spPr>
        <p:txBody>
          <a:bodyPr wrap="square" rtlCol="0">
            <a:spAutoFit/>
          </a:bodyPr>
          <a:lstStyle/>
          <a:p>
            <a:pPr marL="342900" indent="-342900">
              <a:buFont typeface="+mj-lt"/>
              <a:buAutoNum type="arabicPeriod"/>
            </a:pPr>
            <a:r>
              <a:rPr lang="en-US" sz="1400" dirty="0">
                <a:latin typeface="MS Reference Sans Serif" panose="020B0604030504040204" pitchFamily="34" charset="0"/>
                <a:cs typeface="Microsoft New Tai Lue" panose="020B0502040204020203" pitchFamily="34" charset="0"/>
              </a:rPr>
              <a:t>Among other points: each producer should keep records of what has been harvested and delivered; the cooperative administrator should keep records of the tea received from the members. There should be an easy and clear way to differentiate (in documents) certified tea from conventional tea. The cooperative should also know the exact volume of product at each stage of the process. Finally, the cooperative should have receipts for the tea that it sends to the wholesaler (exporter). These documents should also show the volume of tea that was marketed with claims of being certified.</a:t>
            </a:r>
          </a:p>
          <a:p>
            <a:pPr marL="342900" indent="-342900">
              <a:buFont typeface="+mj-l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400" dirty="0">
                <a:latin typeface="MS Reference Sans Serif" panose="020B0604030504040204" pitchFamily="34" charset="0"/>
                <a:cs typeface="Microsoft New Tai Lue" panose="020B0502040204020203" pitchFamily="34" charset="0"/>
              </a:rPr>
              <a:t>Finally, after </a:t>
            </a:r>
            <a:r>
              <a:rPr lang="en-US" sz="1400" dirty="0" err="1">
                <a:latin typeface="MS Reference Sans Serif" panose="020B0604030504040204" pitchFamily="34" charset="0"/>
                <a:cs typeface="Microsoft New Tai Lue" panose="020B0502040204020203" pitchFamily="34" charset="0"/>
              </a:rPr>
              <a:t>analysing</a:t>
            </a:r>
            <a:r>
              <a:rPr lang="en-US" sz="1400" dirty="0">
                <a:latin typeface="MS Reference Sans Serif" panose="020B0604030504040204" pitchFamily="34" charset="0"/>
                <a:cs typeface="Microsoft New Tai Lue" panose="020B0502040204020203" pitchFamily="34" charset="0"/>
              </a:rPr>
              <a:t> the information in all the records, it should be possible to calculate the volume of product that came in (certified and conventional) and the volume of product that went out (also for both categories), and to confirm that the outgoing volume did not exceed the incoming volume, considering the applicable transformation ratios.</a:t>
            </a:r>
          </a:p>
          <a:p>
            <a:pPr marL="342900" indent="-342900">
              <a:buFont typeface="+mj-l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400" dirty="0">
                <a:latin typeface="MS Reference Sans Serif" panose="020B0604030504040204" pitchFamily="34" charset="0"/>
                <a:cs typeface="Microsoft New Tai Lue" panose="020B0502040204020203" pitchFamily="34" charset="0"/>
              </a:rPr>
              <a:t>Volume and type of product received (certified and conventional), as well as volume and type of product delivered (certified and conventional).</a:t>
            </a:r>
          </a:p>
          <a:p>
            <a:pPr marL="342900" indent="-342900">
              <a:buFont typeface="+mj-l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buFont typeface="+mj-lt"/>
              <a:buAutoNum type="arabicPeriod"/>
            </a:pPr>
            <a:r>
              <a:rPr lang="en-US" sz="1400" dirty="0">
                <a:latin typeface="MS Reference Sans Serif" panose="020B0604030504040204" pitchFamily="34" charset="0"/>
                <a:cs typeface="Microsoft New Tai Lue" panose="020B0502040204020203" pitchFamily="34" charset="0"/>
              </a:rPr>
              <a:t>The kitchen gardens, the area in the field where the product is accumulated, the transportation and each of the processing stages within the plant, from the point where raw material is received until the end product is delivered, including storage. It is necessary to check that product integrity is preserved by keeping it physically separate at all times (physical segregation) or by storing, transporting and processing it at different times (segregation by time).</a:t>
            </a:r>
          </a:p>
        </p:txBody>
      </p:sp>
    </p:spTree>
    <p:extLst>
      <p:ext uri="{BB962C8B-B14F-4D97-AF65-F5344CB8AC3E}">
        <p14:creationId xmlns:p14="http://schemas.microsoft.com/office/powerpoint/2010/main" val="1378329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6249" y="625299"/>
            <a:ext cx="9745663" cy="400050"/>
          </a:xfrm>
        </p:spPr>
        <p:txBody>
          <a:bodyPr>
            <a:normAutofit fontScale="90000"/>
          </a:bodyPr>
          <a:lstStyle/>
          <a:p>
            <a:r>
              <a:rPr lang="en-US" dirty="0">
                <a:cs typeface="Microsoft New Tai Lue" panose="020B0502040204020203" pitchFamily="34" charset="0"/>
              </a:rPr>
              <a:t>Interviews at the tea cooperative in Rwanda</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47762" y="1312050"/>
            <a:ext cx="9542639" cy="5078313"/>
          </a:xfrm>
          <a:prstGeom prst="rect">
            <a:avLst/>
          </a:prstGeom>
          <a:noFill/>
        </p:spPr>
        <p:txBody>
          <a:bodyPr wrap="square" rtlCol="0">
            <a:spAutoFit/>
          </a:bodyPr>
          <a:lstStyle/>
          <a:p>
            <a:pPr marL="342900" indent="-342900">
              <a:lnSpc>
                <a:spcPct val="100000"/>
              </a:lnSpc>
              <a:spcAft>
                <a:spcPts val="600"/>
              </a:spcAft>
              <a:buAutoNum type="arabicPeriod"/>
            </a:pPr>
            <a:r>
              <a:rPr lang="en-US" sz="1400" dirty="0">
                <a:latin typeface="MS Reference Sans Serif" panose="020B0604030504040204" pitchFamily="34" charset="0"/>
                <a:cs typeface="Microsoft New Tai Lue" panose="020B0502040204020203" pitchFamily="34" charset="0"/>
              </a:rPr>
              <a:t>To confirm that the people understand their roles and responsibilities. For example, the importance of product separation and knowing how to do this at each stage (i.e. knowing how to differentiate it and what paperwork to complete, where applicable).</a:t>
            </a:r>
          </a:p>
          <a:p>
            <a:pPr marL="342900" indent="-342900">
              <a:lnSpc>
                <a:spcPct val="100000"/>
              </a:lnSpc>
              <a:spcAft>
                <a:spcPts val="600"/>
              </a:spcAf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lnSpc>
                <a:spcPct val="100000"/>
              </a:lnSpc>
              <a:spcAft>
                <a:spcPts val="600"/>
              </a:spcAft>
              <a:buAutoNum type="arabicPeriod"/>
            </a:pPr>
            <a:r>
              <a:rPr lang="en-US" sz="1400" dirty="0">
                <a:latin typeface="MS Reference Sans Serif" panose="020B0604030504040204" pitchFamily="34" charset="0"/>
                <a:cs typeface="Microsoft New Tai Lue" panose="020B0502040204020203" pitchFamily="34" charset="0"/>
              </a:rPr>
              <a:t>The sample size could be the square root of the total number of people involved in the process (from the field to final delivery – an estimate could work if this information is not known beforehand), and then it should be stratified to interview a representative number of producers, transport providers, warehouse managers and those responsible for different stages of the process. Special emphasis should be given to interviewing those in charge of critical points for the integrity of the product.</a:t>
            </a:r>
          </a:p>
          <a:p>
            <a:pPr marL="342900" indent="-342900">
              <a:lnSpc>
                <a:spcPct val="100000"/>
              </a:lnSpc>
              <a:spcAft>
                <a:spcPts val="600"/>
              </a:spcAf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lnSpc>
                <a:spcPct val="100000"/>
              </a:lnSpc>
              <a:spcAft>
                <a:spcPts val="600"/>
              </a:spcAft>
              <a:buAutoNum type="arabicPeriod"/>
            </a:pPr>
            <a:r>
              <a:rPr lang="en-US" sz="1400" dirty="0">
                <a:latin typeface="MS Reference Sans Serif" panose="020B0604030504040204" pitchFamily="34" charset="0"/>
                <a:cs typeface="Microsoft New Tai Lue" panose="020B0502040204020203" pitchFamily="34" charset="0"/>
              </a:rPr>
              <a:t>Producers – How is certified product distinguished from conventional product? – How does the receipt that the cooperative gives a producer who delivers certified tea differ from the receipt given to a producer of conventional tea (a seal, a claim, a different color, etc.)? The same goes for transport providers, workers in charge of reception, storage and each stage of the process, and the office manager. In each case, the questions are asked to confirm that they know and apply the procedures to protect product integrity.</a:t>
            </a:r>
          </a:p>
          <a:p>
            <a:pPr marL="342900" indent="-342900">
              <a:lnSpc>
                <a:spcPct val="100000"/>
              </a:lnSpc>
              <a:spcAft>
                <a:spcPts val="600"/>
              </a:spcAft>
              <a:buAutoNum type="arabicPeriod"/>
            </a:pPr>
            <a:endParaRPr lang="en-US" sz="1400" dirty="0">
              <a:latin typeface="MS Reference Sans Serif" panose="020B0604030504040204" pitchFamily="34" charset="0"/>
              <a:cs typeface="Microsoft New Tai Lue" panose="020B0502040204020203" pitchFamily="34" charset="0"/>
            </a:endParaRPr>
          </a:p>
          <a:p>
            <a:pPr marL="342900" indent="-342900">
              <a:lnSpc>
                <a:spcPct val="100000"/>
              </a:lnSpc>
              <a:spcAft>
                <a:spcPts val="600"/>
              </a:spcAft>
              <a:buAutoNum type="arabicPeriod"/>
            </a:pPr>
            <a:r>
              <a:rPr lang="en-US" sz="1400" dirty="0">
                <a:latin typeface="MS Reference Sans Serif" panose="020B0604030504040204" pitchFamily="34" charset="0"/>
                <a:cs typeface="Microsoft New Tai Lue" panose="020B0502040204020203" pitchFamily="34" charset="0"/>
              </a:rPr>
              <a:t>Ask if there is a procedure for accidental mixing, read it carefully and interview the various people in charge to see whether they are familiar with the procedure and know how to apply the part that corresponds to each one.</a:t>
            </a:r>
          </a:p>
        </p:txBody>
      </p:sp>
    </p:spTree>
    <p:extLst>
      <p:ext uri="{BB962C8B-B14F-4D97-AF65-F5344CB8AC3E}">
        <p14:creationId xmlns:p14="http://schemas.microsoft.com/office/powerpoint/2010/main" val="3413290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360C832D-A9E8-44B7-8E19-A3167CF72212}"/>
              </a:ext>
            </a:extLst>
          </p:cNvPr>
          <p:cNvPicPr>
            <a:picLocks noChangeAspect="1"/>
          </p:cNvPicPr>
          <p:nvPr/>
        </p:nvPicPr>
        <p:blipFill rotWithShape="1">
          <a:blip r:embed="rId3">
            <a:extLst>
              <a:ext uri="{28A0092B-C50C-407E-A947-70E740481C1C}">
                <a14:useLocalDpi xmlns:a14="http://schemas.microsoft.com/office/drawing/2010/main" val="0"/>
              </a:ext>
            </a:extLst>
          </a:blip>
          <a:srcRect r="-1550" b="15625"/>
          <a:stretch/>
        </p:blipFill>
        <p:spPr>
          <a:xfrm>
            <a:off x="0" y="0"/>
            <a:ext cx="12380976" cy="6858000"/>
          </a:xfrm>
          <a:prstGeom prst="rect">
            <a:avLst/>
          </a:prstGeom>
        </p:spPr>
      </p:pic>
      <p:sp>
        <p:nvSpPr>
          <p:cNvPr id="11" name="TextBox 10">
            <a:extLst>
              <a:ext uri="{FF2B5EF4-FFF2-40B4-BE49-F238E27FC236}">
                <a16:creationId xmlns:a16="http://schemas.microsoft.com/office/drawing/2014/main" id="{1E715313-678A-446E-A048-DA27D6A017D4}"/>
              </a:ext>
            </a:extLst>
          </p:cNvPr>
          <p:cNvSpPr txBox="1"/>
          <p:nvPr/>
        </p:nvSpPr>
        <p:spPr>
          <a:xfrm>
            <a:off x="4480561" y="1810512"/>
            <a:ext cx="5486399"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Thank you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684225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835E77-D55B-B344-B76F-BDCA1B6272A9}"/>
              </a:ext>
            </a:extLst>
          </p:cNvPr>
          <p:cNvSpPr txBox="1"/>
          <p:nvPr/>
        </p:nvSpPr>
        <p:spPr>
          <a:xfrm>
            <a:off x="4686297" y="5581989"/>
            <a:ext cx="1818409" cy="507831"/>
          </a:xfrm>
          <a:prstGeom prst="rect">
            <a:avLst/>
          </a:prstGeom>
          <a:noFill/>
        </p:spPr>
        <p:txBody>
          <a:bodyPr wrap="square" rtlCol="0">
            <a:spAutoFit/>
          </a:bodyPr>
          <a:lstStyle/>
          <a:p>
            <a:r>
              <a:rPr lang="nl" sz="900" b="0" i="0" kern="1200" dirty="0">
                <a:solidFill>
                  <a:schemeClr val="tx1"/>
                </a:solidFill>
                <a:effectLst/>
                <a:latin typeface="+mn-lt"/>
                <a:ea typeface="+mn-ea"/>
                <a:cs typeface="+mn-cs"/>
              </a:rPr>
              <a:t>De Ruyterkade 6</a:t>
            </a:r>
            <a:br>
              <a:rPr lang="nl" sz="900" dirty="0"/>
            </a:br>
            <a:r>
              <a:rPr lang="nl" sz="900" b="0" i="0" kern="1200" dirty="0">
                <a:solidFill>
                  <a:schemeClr val="tx1"/>
                </a:solidFill>
                <a:effectLst/>
                <a:latin typeface="+mn-lt"/>
                <a:ea typeface="+mn-ea"/>
                <a:cs typeface="+mn-cs"/>
              </a:rPr>
              <a:t>1013 AA, Amsterdam,</a:t>
            </a:r>
          </a:p>
          <a:p>
            <a:r>
              <a:rPr lang="nl" sz="900" b="0" i="0" kern="1200" dirty="0">
                <a:solidFill>
                  <a:schemeClr val="tx1"/>
                </a:solidFill>
                <a:effectLst/>
                <a:latin typeface="+mn-lt"/>
                <a:ea typeface="+mn-ea"/>
                <a:cs typeface="+mn-cs"/>
              </a:rPr>
              <a:t>The Netherlands</a:t>
            </a:r>
            <a:endParaRPr lang="en-US" sz="900" dirty="0"/>
          </a:p>
        </p:txBody>
      </p:sp>
      <p:sp>
        <p:nvSpPr>
          <p:cNvPr id="3" name="TextBox 2">
            <a:extLst>
              <a:ext uri="{FF2B5EF4-FFF2-40B4-BE49-F238E27FC236}">
                <a16:creationId xmlns:a16="http://schemas.microsoft.com/office/drawing/2014/main" id="{DCED0F67-B4D2-CE48-931C-C742B39AE6E4}"/>
              </a:ext>
            </a:extLst>
          </p:cNvPr>
          <p:cNvSpPr txBox="1"/>
          <p:nvPr/>
        </p:nvSpPr>
        <p:spPr>
          <a:xfrm>
            <a:off x="3106879" y="5581989"/>
            <a:ext cx="1818409" cy="507831"/>
          </a:xfrm>
          <a:prstGeom prst="rect">
            <a:avLst/>
          </a:prstGeom>
          <a:noFill/>
        </p:spPr>
        <p:txBody>
          <a:bodyPr wrap="square" rtlCol="0">
            <a:spAutoFit/>
          </a:bodyPr>
          <a:lstStyle/>
          <a:p>
            <a:r>
              <a:rPr lang="en-US" sz="900" b="0" i="0" kern="1200" dirty="0">
                <a:solidFill>
                  <a:schemeClr val="tx1"/>
                </a:solidFill>
                <a:effectLst/>
                <a:latin typeface="+mn-lt"/>
                <a:ea typeface="+mn-ea"/>
                <a:cs typeface="+mn-cs"/>
              </a:rPr>
              <a:t>233 Broadway, 28th Floor</a:t>
            </a:r>
            <a:br>
              <a:rPr lang="en-US" sz="900" dirty="0"/>
            </a:br>
            <a:r>
              <a:rPr lang="en-US" sz="900" b="0" i="0" kern="1200" dirty="0">
                <a:solidFill>
                  <a:schemeClr val="tx1"/>
                </a:solidFill>
                <a:effectLst/>
                <a:latin typeface="+mn-lt"/>
                <a:ea typeface="+mn-ea"/>
                <a:cs typeface="+mn-cs"/>
              </a:rPr>
              <a:t>New York, NY 10279</a:t>
            </a:r>
          </a:p>
          <a:p>
            <a:r>
              <a:rPr lang="en-US" sz="900" b="0" i="0" kern="1200" dirty="0">
                <a:solidFill>
                  <a:schemeClr val="tx1"/>
                </a:solidFill>
                <a:effectLst/>
                <a:latin typeface="+mn-lt"/>
                <a:ea typeface="+mn-ea"/>
                <a:cs typeface="+mn-cs"/>
              </a:rPr>
              <a:t>USA</a:t>
            </a:r>
            <a:endParaRPr lang="en-US" sz="900" dirty="0"/>
          </a:p>
        </p:txBody>
      </p:sp>
    </p:spTree>
    <p:extLst>
      <p:ext uri="{BB962C8B-B14F-4D97-AF65-F5344CB8AC3E}">
        <p14:creationId xmlns:p14="http://schemas.microsoft.com/office/powerpoint/2010/main" val="13385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5489" y="541337"/>
            <a:ext cx="9205913" cy="377825"/>
          </a:xfrm>
        </p:spPr>
        <p:txBody>
          <a:bodyPr>
            <a:normAutofit fontScale="90000"/>
          </a:bodyPr>
          <a:lstStyle/>
          <a:p>
            <a:r>
              <a:rPr lang="en-MY" dirty="0"/>
              <a:t>Exercise 1 Standard – Principle 1: CoC System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45489" y="1185863"/>
            <a:ext cx="10515600" cy="4752975"/>
          </a:xfrm>
        </p:spPr>
        <p:txBody>
          <a:bodyPr>
            <a:noAutofit/>
          </a:bodyPr>
          <a:lstStyle/>
          <a:p>
            <a:pPr marL="0" indent="0">
              <a:buNone/>
            </a:pPr>
            <a:r>
              <a:rPr lang="en-MY" dirty="0">
                <a:solidFill>
                  <a:schemeClr val="bg2">
                    <a:lumMod val="25000"/>
                  </a:schemeClr>
                </a:solidFill>
              </a:rPr>
              <a:t>Complete this table </a:t>
            </a:r>
            <a:endParaRPr lang="en-GB" b="1" dirty="0">
              <a:solidFill>
                <a:srgbClr val="91B11B"/>
              </a:solidFill>
            </a:endParaRPr>
          </a:p>
        </p:txBody>
      </p:sp>
      <p:graphicFrame>
        <p:nvGraphicFramePr>
          <p:cNvPr id="8" name="Table 7">
            <a:extLst>
              <a:ext uri="{FF2B5EF4-FFF2-40B4-BE49-F238E27FC236}">
                <a16:creationId xmlns:a16="http://schemas.microsoft.com/office/drawing/2014/main" id="{A11BD8B1-1D42-45C9-BE17-C922A1EA96C8}"/>
              </a:ext>
            </a:extLst>
          </p:cNvPr>
          <p:cNvGraphicFramePr>
            <a:graphicFrameLocks noGrp="1"/>
          </p:cNvGraphicFramePr>
          <p:nvPr>
            <p:extLst>
              <p:ext uri="{D42A27DB-BD31-4B8C-83A1-F6EECF244321}">
                <p14:modId xmlns:p14="http://schemas.microsoft.com/office/powerpoint/2010/main" val="2791715541"/>
              </p:ext>
            </p:extLst>
          </p:nvPr>
        </p:nvGraphicFramePr>
        <p:xfrm>
          <a:off x="2636654" y="1618106"/>
          <a:ext cx="9410035" cy="5133567"/>
        </p:xfrm>
        <a:graphic>
          <a:graphicData uri="http://schemas.openxmlformats.org/drawingml/2006/table">
            <a:tbl>
              <a:tblPr firstRow="1" bandRow="1">
                <a:tableStyleId>{5C22544A-7EE6-4342-B048-85BDC9FD1C3A}</a:tableStyleId>
              </a:tblPr>
              <a:tblGrid>
                <a:gridCol w="3316327">
                  <a:extLst>
                    <a:ext uri="{9D8B030D-6E8A-4147-A177-3AD203B41FA5}">
                      <a16:colId xmlns:a16="http://schemas.microsoft.com/office/drawing/2014/main" val="2158115557"/>
                    </a:ext>
                  </a:extLst>
                </a:gridCol>
                <a:gridCol w="2957030">
                  <a:extLst>
                    <a:ext uri="{9D8B030D-6E8A-4147-A177-3AD203B41FA5}">
                      <a16:colId xmlns:a16="http://schemas.microsoft.com/office/drawing/2014/main" val="1886104455"/>
                    </a:ext>
                  </a:extLst>
                </a:gridCol>
                <a:gridCol w="3136678">
                  <a:extLst>
                    <a:ext uri="{9D8B030D-6E8A-4147-A177-3AD203B41FA5}">
                      <a16:colId xmlns:a16="http://schemas.microsoft.com/office/drawing/2014/main" val="2544668080"/>
                    </a:ext>
                  </a:extLst>
                </a:gridCol>
              </a:tblGrid>
              <a:tr h="678018">
                <a:tc>
                  <a:txBody>
                    <a:bodyPr/>
                    <a:lstStyle/>
                    <a:p>
                      <a:pPr algn="l"/>
                      <a:r>
                        <a:rPr lang="en-MY" dirty="0">
                          <a:latin typeface="MS Reference Sans Serif" panose="020B0604030504040204" pitchFamily="34" charset="0"/>
                        </a:rPr>
                        <a:t>Criteria</a:t>
                      </a:r>
                      <a:endParaRPr lang="en-GB" dirty="0">
                        <a:latin typeface="MS Reference Sans Serif" panose="020B0604030504040204" pitchFamily="34" charset="0"/>
                      </a:endParaRPr>
                    </a:p>
                  </a:txBody>
                  <a:tcPr>
                    <a:solidFill>
                      <a:srgbClr val="91B11B"/>
                    </a:solidFill>
                  </a:tcPr>
                </a:tc>
                <a:tc>
                  <a:txBody>
                    <a:bodyPr/>
                    <a:lstStyle/>
                    <a:p>
                      <a:pPr algn="l"/>
                      <a:r>
                        <a:rPr lang="en-MY" dirty="0">
                          <a:latin typeface="MS Reference Sans Serif" panose="020B0604030504040204" pitchFamily="34" charset="0"/>
                        </a:rPr>
                        <a:t>Evidence of compliance</a:t>
                      </a:r>
                      <a:endParaRPr lang="en-GB" dirty="0">
                        <a:latin typeface="MS Reference Sans Serif" panose="020B0604030504040204" pitchFamily="34" charset="0"/>
                      </a:endParaRPr>
                    </a:p>
                  </a:txBody>
                  <a:tcPr>
                    <a:solidFill>
                      <a:srgbClr val="91B11B"/>
                    </a:solidFill>
                  </a:tcPr>
                </a:tc>
                <a:tc>
                  <a:txBody>
                    <a:bodyPr/>
                    <a:lstStyle/>
                    <a:p>
                      <a:pPr algn="l"/>
                      <a:r>
                        <a:rPr lang="en-MY" dirty="0">
                          <a:latin typeface="MS Reference Sans Serif" panose="020B0604030504040204" pitchFamily="34" charset="0"/>
                        </a:rPr>
                        <a:t>Evidence of non-compliance</a:t>
                      </a:r>
                      <a:endParaRPr lang="en-GB" dirty="0">
                        <a:latin typeface="MS Reference Sans Serif" panose="020B0604030504040204" pitchFamily="34" charset="0"/>
                      </a:endParaRPr>
                    </a:p>
                  </a:txBody>
                  <a:tcPr>
                    <a:solidFill>
                      <a:srgbClr val="91B11B"/>
                    </a:solidFill>
                  </a:tcPr>
                </a:tc>
                <a:extLst>
                  <a:ext uri="{0D108BD9-81ED-4DB2-BD59-A6C34878D82A}">
                    <a16:rowId xmlns:a16="http://schemas.microsoft.com/office/drawing/2014/main" val="3359083621"/>
                  </a:ext>
                </a:extLst>
              </a:tr>
              <a:tr h="3002653">
                <a:tc>
                  <a:txBody>
                    <a:bodyPr/>
                    <a:lstStyle/>
                    <a:p>
                      <a:r>
                        <a:rPr lang="en-MY" dirty="0">
                          <a:latin typeface="MS Reference Sans Serif" panose="020B0604030504040204" pitchFamily="34" charset="0"/>
                        </a:rPr>
                        <a:t>Criterion 1.1 </a:t>
                      </a:r>
                      <a:endParaRPr lang="en-GB" dirty="0">
                        <a:latin typeface="MS Reference Sans Serif" panose="020B0604030504040204" pitchFamily="34" charset="0"/>
                      </a:endParaRPr>
                    </a:p>
                  </a:txBody>
                  <a:tcPr>
                    <a:solidFill>
                      <a:srgbClr val="91B11B">
                        <a:alpha val="50000"/>
                      </a:srgbClr>
                    </a:solidFill>
                  </a:tcPr>
                </a:tc>
                <a:tc>
                  <a:txBody>
                    <a:bodyPr/>
                    <a:lstStyle/>
                    <a:p>
                      <a:r>
                        <a:rPr lang="en-MY" dirty="0">
                          <a:latin typeface="MS Reference Sans Serif" panose="020B0604030504040204" pitchFamily="34" charset="0"/>
                        </a:rPr>
                        <a:t>Make a list of the evidence that demonstrates compliance with the requirements of this criterion. </a:t>
                      </a:r>
                    </a:p>
                    <a:p>
                      <a:r>
                        <a:rPr lang="en-MY" dirty="0">
                          <a:latin typeface="MS Reference Sans Serif" panose="020B0604030504040204" pitchFamily="34" charset="0"/>
                        </a:rPr>
                        <a:t>Analyse variations in the supply chains of different crops (coffee, tea, cocoa, etc.)</a:t>
                      </a:r>
                      <a:endParaRPr lang="en-GB" dirty="0">
                        <a:latin typeface="MS Reference Sans Serif" panose="020B0604030504040204" pitchFamily="34" charset="0"/>
                      </a:endParaRPr>
                    </a:p>
                  </a:txBody>
                  <a:tcPr>
                    <a:solidFill>
                      <a:srgbClr val="91B11B">
                        <a:alpha val="50000"/>
                      </a:srgbClr>
                    </a:solidFill>
                  </a:tcPr>
                </a:tc>
                <a:tc>
                  <a:txBody>
                    <a:bodyPr/>
                    <a:lstStyle/>
                    <a:p>
                      <a:r>
                        <a:rPr lang="en-MY" dirty="0">
                          <a:latin typeface="MS Reference Sans Serif" panose="020B0604030504040204" pitchFamily="34" charset="0"/>
                        </a:rPr>
                        <a:t>Make a note of important evidence that would demonstrate non-compliance with the requirements of the criterion. </a:t>
                      </a:r>
                      <a:endParaRPr lang="en-GB" dirty="0">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1555997988"/>
                  </a:ext>
                </a:extLst>
              </a:tr>
              <a:tr h="387439">
                <a:tc>
                  <a:txBody>
                    <a:bodyPr/>
                    <a:lstStyle/>
                    <a:p>
                      <a:r>
                        <a:rPr lang="en-MY" dirty="0">
                          <a:latin typeface="MS Reference Sans Serif" panose="020B0604030504040204" pitchFamily="34" charset="0"/>
                        </a:rPr>
                        <a:t>Criterion 1.2 </a:t>
                      </a:r>
                      <a:endParaRPr lang="en-GB" dirty="0">
                        <a:latin typeface="MS Reference Sans Serif" panose="020B0604030504040204" pitchFamily="34" charset="0"/>
                      </a:endParaRPr>
                    </a:p>
                  </a:txBody>
                  <a:tcPr>
                    <a:solidFill>
                      <a:srgbClr val="91B11B">
                        <a:alpha val="25000"/>
                      </a:srgbClr>
                    </a:solidFill>
                  </a:tcPr>
                </a:tc>
                <a:tc>
                  <a:txBody>
                    <a:bodyPr/>
                    <a:lstStyle/>
                    <a:p>
                      <a:endParaRPr lang="en-GB" dirty="0">
                        <a:latin typeface="MS Reference Sans Serif" panose="020B0604030504040204" pitchFamily="34" charset="0"/>
                      </a:endParaRPr>
                    </a:p>
                  </a:txBody>
                  <a:tcPr>
                    <a:solidFill>
                      <a:srgbClr val="91B11B">
                        <a:alpha val="25000"/>
                      </a:srgbClr>
                    </a:solidFill>
                  </a:tcPr>
                </a:tc>
                <a:tc>
                  <a:txBody>
                    <a:bodyPr/>
                    <a:lstStyle/>
                    <a:p>
                      <a:endParaRPr lang="en-GB" dirty="0">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3767001374"/>
                  </a:ext>
                </a:extLst>
              </a:tr>
              <a:tr h="387439">
                <a:tc>
                  <a:txBody>
                    <a:bodyPr/>
                    <a:lstStyle/>
                    <a:p>
                      <a:r>
                        <a:rPr lang="en-MY" dirty="0">
                          <a:latin typeface="MS Reference Sans Serif" panose="020B0604030504040204" pitchFamily="34" charset="0"/>
                        </a:rPr>
                        <a:t>Criterion 1.3 </a:t>
                      </a:r>
                      <a:endParaRPr lang="en-GB" dirty="0">
                        <a:latin typeface="MS Reference Sans Serif" panose="020B0604030504040204" pitchFamily="34" charset="0"/>
                      </a:endParaRPr>
                    </a:p>
                  </a:txBody>
                  <a:tcPr>
                    <a:solidFill>
                      <a:srgbClr val="91B11B">
                        <a:alpha val="50000"/>
                      </a:srgbClr>
                    </a:solidFill>
                  </a:tcPr>
                </a:tc>
                <a:tc>
                  <a:txBody>
                    <a:bodyPr/>
                    <a:lstStyle/>
                    <a:p>
                      <a:endParaRPr lang="en-GB">
                        <a:latin typeface="MS Reference Sans Serif" panose="020B0604030504040204" pitchFamily="34" charset="0"/>
                      </a:endParaRPr>
                    </a:p>
                  </a:txBody>
                  <a:tcPr>
                    <a:solidFill>
                      <a:srgbClr val="91B11B">
                        <a:alpha val="50000"/>
                      </a:srgbClr>
                    </a:solidFill>
                  </a:tcPr>
                </a:tc>
                <a:tc>
                  <a:txBody>
                    <a:bodyPr/>
                    <a:lstStyle/>
                    <a:p>
                      <a:endParaRPr lang="en-GB" dirty="0">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3627887815"/>
                  </a:ext>
                </a:extLst>
              </a:tr>
              <a:tr h="678018">
                <a:tc>
                  <a:txBody>
                    <a:bodyPr/>
                    <a:lstStyle/>
                    <a:p>
                      <a:r>
                        <a:rPr lang="en-MY" dirty="0">
                          <a:latin typeface="MS Reference Sans Serif" panose="020B0604030504040204" pitchFamily="34" charset="0"/>
                        </a:rPr>
                        <a:t>Rows with each Criterion up to 1.7 </a:t>
                      </a:r>
                      <a:endParaRPr lang="en-GB" dirty="0">
                        <a:latin typeface="MS Reference Sans Serif" panose="020B0604030504040204" pitchFamily="34" charset="0"/>
                      </a:endParaRPr>
                    </a:p>
                  </a:txBody>
                  <a:tcPr>
                    <a:solidFill>
                      <a:srgbClr val="91B11B">
                        <a:alpha val="25000"/>
                      </a:srgbClr>
                    </a:solidFill>
                  </a:tcPr>
                </a:tc>
                <a:tc>
                  <a:txBody>
                    <a:bodyPr/>
                    <a:lstStyle/>
                    <a:p>
                      <a:endParaRPr lang="en-GB">
                        <a:latin typeface="MS Reference Sans Serif" panose="020B0604030504040204" pitchFamily="34" charset="0"/>
                      </a:endParaRPr>
                    </a:p>
                  </a:txBody>
                  <a:tcPr>
                    <a:solidFill>
                      <a:srgbClr val="91B11B">
                        <a:alpha val="25000"/>
                      </a:srgbClr>
                    </a:solidFill>
                  </a:tcPr>
                </a:tc>
                <a:tc>
                  <a:txBody>
                    <a:bodyPr/>
                    <a:lstStyle/>
                    <a:p>
                      <a:endParaRPr lang="en-GB" dirty="0">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3765049278"/>
                  </a:ext>
                </a:extLst>
              </a:tr>
            </a:tbl>
          </a:graphicData>
        </a:graphic>
      </p:graphicFrame>
    </p:spTree>
    <p:extLst>
      <p:ext uri="{BB962C8B-B14F-4D97-AF65-F5344CB8AC3E}">
        <p14:creationId xmlns:p14="http://schemas.microsoft.com/office/powerpoint/2010/main" val="96556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griculture, Cultivation, Exotic, Farm, Food, Fresh">
            <a:extLst>
              <a:ext uri="{FF2B5EF4-FFF2-40B4-BE49-F238E27FC236}">
                <a16:creationId xmlns:a16="http://schemas.microsoft.com/office/drawing/2014/main" id="{7E8C6336-44BD-4F63-9AC7-FE8241DCDF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437" b="4241"/>
          <a:stretch/>
        </p:blipFill>
        <p:spPr bwMode="auto">
          <a:xfrm>
            <a:off x="0" y="1131477"/>
            <a:ext cx="12192000" cy="5693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45488" y="520700"/>
            <a:ext cx="9205913" cy="377825"/>
          </a:xfrm>
        </p:spPr>
        <p:txBody>
          <a:bodyPr>
            <a:normAutofit fontScale="90000"/>
          </a:bodyPr>
          <a:lstStyle/>
          <a:p>
            <a:r>
              <a:rPr lang="en-MY" dirty="0"/>
              <a:t>Standard – Principle 1: </a:t>
            </a:r>
            <a:r>
              <a:rPr lang="en-MY" dirty="0" err="1"/>
              <a:t>CoC</a:t>
            </a:r>
            <a:r>
              <a:rPr lang="en-MY" dirty="0"/>
              <a:t> System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628650" y="1131477"/>
            <a:ext cx="7024480" cy="5693866"/>
          </a:xfrm>
          <a:prstGeom prst="rect">
            <a:avLst/>
          </a:prstGeom>
          <a:noFill/>
        </p:spPr>
        <p:txBody>
          <a:bodyPr wrap="square" rtlCol="0">
            <a:spAutoFit/>
          </a:bodyPr>
          <a:lstStyle/>
          <a:p>
            <a:endParaRPr lang="en-MY" sz="2800" b="1" dirty="0">
              <a:solidFill>
                <a:schemeClr val="bg1"/>
              </a:solidFill>
              <a:latin typeface="MS Reference Sans Serif" panose="020B0604030504040204" pitchFamily="34" charset="0"/>
            </a:endParaRPr>
          </a:p>
          <a:p>
            <a:r>
              <a:rPr lang="en-MY" sz="2800" b="1" dirty="0">
                <a:solidFill>
                  <a:schemeClr val="bg1"/>
                </a:solidFill>
                <a:latin typeface="MS Reference Sans Serif" panose="020B0604030504040204" pitchFamily="34" charset="0"/>
              </a:rPr>
              <a:t>Exercise 2</a:t>
            </a:r>
          </a:p>
          <a:p>
            <a:r>
              <a:rPr lang="en-MY" sz="2800" b="1" dirty="0">
                <a:solidFill>
                  <a:schemeClr val="bg1"/>
                </a:solidFill>
                <a:latin typeface="MS Reference Sans Serif" panose="020B0604030504040204" pitchFamily="34" charset="0"/>
              </a:rPr>
              <a:t>Identify a farm that you know well, which receives and processes certified and non-certified product (flowers, coffee, tea, banana, pineapple, single farm, group administrator, cooperative, etc.). That farm is the basis for carrying out the following exercise. </a:t>
            </a:r>
          </a:p>
          <a:p>
            <a:endParaRPr lang="en-MY" sz="2800" b="1" dirty="0">
              <a:solidFill>
                <a:schemeClr val="bg1"/>
              </a:solidFill>
              <a:latin typeface="MS Reference Sans Serif" panose="020B0604030504040204" pitchFamily="34" charset="0"/>
            </a:endParaRPr>
          </a:p>
          <a:p>
            <a:endParaRPr lang="en-MY" sz="2800" b="1" dirty="0">
              <a:solidFill>
                <a:schemeClr val="bg1"/>
              </a:solidFill>
              <a:latin typeface="MS Reference Sans Serif" panose="020B0604030504040204" pitchFamily="34" charset="0"/>
            </a:endParaRPr>
          </a:p>
          <a:p>
            <a:r>
              <a:rPr lang="en-MY" sz="2800" b="1" dirty="0">
                <a:solidFill>
                  <a:schemeClr val="bg1"/>
                </a:solidFill>
                <a:latin typeface="MS Reference Sans Serif" panose="020B0604030504040204" pitchFamily="34" charset="0"/>
              </a:rPr>
              <a:t>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330371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56121" y="520700"/>
            <a:ext cx="9205913" cy="377825"/>
          </a:xfrm>
        </p:spPr>
        <p:txBody>
          <a:bodyPr>
            <a:normAutofit fontScale="90000"/>
          </a:bodyPr>
          <a:lstStyle/>
          <a:p>
            <a:r>
              <a:rPr lang="en-MY" dirty="0"/>
              <a:t>Standard – Principle 1: </a:t>
            </a:r>
            <a:r>
              <a:rPr lang="en-MY" dirty="0" err="1"/>
              <a:t>CoC</a:t>
            </a:r>
            <a:r>
              <a:rPr lang="en-MY" dirty="0"/>
              <a:t> System </a:t>
            </a:r>
            <a:endParaRPr lang="en-GB" dirty="0"/>
          </a:p>
        </p:txBody>
      </p:sp>
      <p:sp>
        <p:nvSpPr>
          <p:cNvPr id="3" name="Content Placeholder 2">
            <a:extLst>
              <a:ext uri="{FF2B5EF4-FFF2-40B4-BE49-F238E27FC236}">
                <a16:creationId xmlns:a16="http://schemas.microsoft.com/office/drawing/2014/main" id="{A8F01589-2ACC-44C0-A363-D8A7B6B7A1C2}"/>
              </a:ext>
            </a:extLst>
          </p:cNvPr>
          <p:cNvSpPr>
            <a:spLocks noGrp="1"/>
          </p:cNvSpPr>
          <p:nvPr>
            <p:ph idx="4294967295"/>
          </p:nvPr>
        </p:nvSpPr>
        <p:spPr>
          <a:xfrm>
            <a:off x="2456121" y="1238683"/>
            <a:ext cx="10515600" cy="4752975"/>
          </a:xfrm>
        </p:spPr>
        <p:txBody>
          <a:bodyPr>
            <a:noAutofit/>
          </a:bodyPr>
          <a:lstStyle/>
          <a:p>
            <a:pPr marL="0" indent="0">
              <a:buNone/>
            </a:pPr>
            <a:r>
              <a:rPr lang="en-MY" dirty="0">
                <a:solidFill>
                  <a:schemeClr val="bg2">
                    <a:lumMod val="25000"/>
                  </a:schemeClr>
                </a:solidFill>
              </a:rPr>
              <a:t>Criteria: </a:t>
            </a:r>
            <a:r>
              <a:rPr lang="en-MY" b="1" dirty="0">
                <a:solidFill>
                  <a:srgbClr val="91B11B"/>
                </a:solidFill>
              </a:rPr>
              <a:t>Key evidence </a:t>
            </a:r>
            <a:endParaRPr lang="en-GB" b="1" dirty="0">
              <a:solidFill>
                <a:srgbClr val="91B11B"/>
              </a:solidFill>
            </a:endParaRPr>
          </a:p>
        </p:txBody>
      </p:sp>
      <p:sp>
        <p:nvSpPr>
          <p:cNvPr id="6" name="TextBox 5">
            <a:extLst>
              <a:ext uri="{FF2B5EF4-FFF2-40B4-BE49-F238E27FC236}">
                <a16:creationId xmlns:a16="http://schemas.microsoft.com/office/drawing/2014/main" id="{EC3B805E-0551-4685-A6E2-9D48183C23A2}"/>
              </a:ext>
            </a:extLst>
          </p:cNvPr>
          <p:cNvSpPr txBox="1"/>
          <p:nvPr/>
        </p:nvSpPr>
        <p:spPr>
          <a:xfrm>
            <a:off x="2577643" y="1919506"/>
            <a:ext cx="9084391" cy="1858009"/>
          </a:xfrm>
          <a:prstGeom prst="rect">
            <a:avLst/>
          </a:prstGeom>
          <a:solidFill>
            <a:srgbClr val="91B11B">
              <a:alpha val="50000"/>
            </a:srgbClr>
          </a:solidFill>
        </p:spPr>
        <p:txBody>
          <a:bodyPr wrap="square" rtlCol="0">
            <a:spAutoFit/>
          </a:bodyPr>
          <a:lstStyle/>
          <a:p>
            <a:r>
              <a:rPr lang="en-US" sz="2800" b="1" dirty="0">
                <a:solidFill>
                  <a:schemeClr val="bg1"/>
                </a:solidFill>
                <a:latin typeface="MS Reference Sans Serif" panose="020B0604030504040204" pitchFamily="34" charset="0"/>
              </a:rPr>
              <a:t>Exercise 2</a:t>
            </a:r>
          </a:p>
          <a:p>
            <a:endParaRPr lang="en-US" sz="2800" b="1" dirty="0">
              <a:solidFill>
                <a:schemeClr val="bg1"/>
              </a:solidFill>
              <a:latin typeface="MS Reference Sans Serif" panose="020B0604030504040204" pitchFamily="34" charset="0"/>
            </a:endParaRPr>
          </a:p>
          <a:p>
            <a:pPr>
              <a:lnSpc>
                <a:spcPct val="110000"/>
              </a:lnSpc>
            </a:pPr>
            <a:r>
              <a:rPr lang="en-US" sz="2800" b="1" kern="100" spc="-50" dirty="0">
                <a:solidFill>
                  <a:schemeClr val="bg1"/>
                </a:solidFill>
                <a:latin typeface="MS Reference Sans Serif" panose="020B0604030504040204" pitchFamily="34" charset="0"/>
              </a:rPr>
              <a:t>This exercise helps you </a:t>
            </a:r>
            <a:r>
              <a:rPr lang="en-US" sz="2800" b="1" kern="100" spc="-50" dirty="0" err="1">
                <a:solidFill>
                  <a:schemeClr val="bg1"/>
                </a:solidFill>
                <a:latin typeface="MS Reference Sans Serif" panose="020B0604030504040204" pitchFamily="34" charset="0"/>
              </a:rPr>
              <a:t>organise</a:t>
            </a:r>
            <a:r>
              <a:rPr lang="en-US" sz="2800" b="1" kern="100" spc="-50" dirty="0">
                <a:solidFill>
                  <a:schemeClr val="bg1"/>
                </a:solidFill>
                <a:latin typeface="MS Reference Sans Serif" panose="020B0604030504040204" pitchFamily="34" charset="0"/>
              </a:rPr>
              <a:t> and </a:t>
            </a:r>
            <a:r>
              <a:rPr lang="en-US" sz="2800" b="1" kern="100" spc="-50" dirty="0" err="1">
                <a:solidFill>
                  <a:schemeClr val="bg1"/>
                </a:solidFill>
                <a:latin typeface="MS Reference Sans Serif" panose="020B0604030504040204" pitchFamily="34" charset="0"/>
              </a:rPr>
              <a:t>optimise</a:t>
            </a:r>
            <a:r>
              <a:rPr lang="en-US" sz="2800" b="1" kern="100" spc="-50" dirty="0">
                <a:solidFill>
                  <a:schemeClr val="bg1"/>
                </a:solidFill>
                <a:latin typeface="MS Reference Sans Serif" panose="020B0604030504040204" pitchFamily="34" charset="0"/>
              </a:rPr>
              <a:t> the evaluation of the criteria. </a:t>
            </a:r>
          </a:p>
        </p:txBody>
      </p:sp>
      <p:sp>
        <p:nvSpPr>
          <p:cNvPr id="12" name="TextBox 11">
            <a:extLst>
              <a:ext uri="{FF2B5EF4-FFF2-40B4-BE49-F238E27FC236}">
                <a16:creationId xmlns:a16="http://schemas.microsoft.com/office/drawing/2014/main" id="{148DCCC5-46BC-4DC9-8F88-3C50BD1802CB}"/>
              </a:ext>
            </a:extLst>
          </p:cNvPr>
          <p:cNvSpPr txBox="1"/>
          <p:nvPr/>
        </p:nvSpPr>
        <p:spPr>
          <a:xfrm>
            <a:off x="2456121" y="3965862"/>
            <a:ext cx="9351681" cy="2892138"/>
          </a:xfrm>
          <a:prstGeom prst="rect">
            <a:avLst/>
          </a:prstGeom>
          <a:noFill/>
        </p:spPr>
        <p:txBody>
          <a:bodyPr wrap="square" rtlCol="0">
            <a:spAutoFit/>
          </a:bodyPr>
          <a:lstStyle/>
          <a:p>
            <a:pPr>
              <a:lnSpc>
                <a:spcPct val="110000"/>
              </a:lnSpc>
              <a:defRPr/>
            </a:pPr>
            <a:r>
              <a:rPr lang="en-US" sz="2800" dirty="0">
                <a:latin typeface="MS Reference Sans Serif" panose="020B0604030504040204" pitchFamily="34" charset="0"/>
              </a:rPr>
              <a:t>Instructions </a:t>
            </a:r>
          </a:p>
          <a:p>
            <a:pPr>
              <a:lnSpc>
                <a:spcPct val="110000"/>
              </a:lnSpc>
              <a:defRPr/>
            </a:pPr>
            <a:endParaRPr lang="en-US" sz="2800" dirty="0">
              <a:latin typeface="MS Reference Sans Serif" panose="020B0604030504040204" pitchFamily="34" charset="0"/>
            </a:endParaRPr>
          </a:p>
          <a:p>
            <a:pPr marL="285750" indent="-285750">
              <a:lnSpc>
                <a:spcPct val="110000"/>
              </a:lnSpc>
              <a:buFont typeface="Wingdings" panose="05000000000000000000" pitchFamily="2" charset="2"/>
              <a:buChar char="§"/>
              <a:defRPr/>
            </a:pPr>
            <a:r>
              <a:rPr lang="en-US" sz="2800" dirty="0">
                <a:latin typeface="MS Reference Sans Serif" panose="020B0604030504040204" pitchFamily="34" charset="0"/>
              </a:rPr>
              <a:t>Carry out the required activity in a </a:t>
            </a:r>
            <a:r>
              <a:rPr lang="en-US" sz="2800" dirty="0">
                <a:solidFill>
                  <a:srgbClr val="91B11B"/>
                </a:solidFill>
                <a:latin typeface="MS Reference Sans Serif" panose="020B0604030504040204" pitchFamily="34" charset="0"/>
              </a:rPr>
              <a:t>group</a:t>
            </a:r>
            <a:r>
              <a:rPr lang="en-US" sz="2800" dirty="0">
                <a:latin typeface="MS Reference Sans Serif" panose="020B0604030504040204" pitchFamily="34" charset="0"/>
              </a:rPr>
              <a:t> or </a:t>
            </a:r>
            <a:r>
              <a:rPr lang="en-US" sz="2800" dirty="0">
                <a:solidFill>
                  <a:srgbClr val="91B11B"/>
                </a:solidFill>
                <a:latin typeface="MS Reference Sans Serif" panose="020B0604030504040204" pitchFamily="34" charset="0"/>
              </a:rPr>
              <a:t>individually</a:t>
            </a:r>
            <a:r>
              <a:rPr lang="en-US" sz="2800" dirty="0">
                <a:latin typeface="MS Reference Sans Serif" panose="020B0604030504040204" pitchFamily="34" charset="0"/>
              </a:rPr>
              <a:t>. </a:t>
            </a:r>
          </a:p>
          <a:p>
            <a:pPr marL="285750" indent="-285750">
              <a:lnSpc>
                <a:spcPct val="110000"/>
              </a:lnSpc>
              <a:buFont typeface="Wingdings" panose="05000000000000000000" pitchFamily="2" charset="2"/>
              <a:buChar char="§"/>
              <a:defRPr/>
            </a:pPr>
            <a:r>
              <a:rPr lang="en-US" sz="2800" dirty="0">
                <a:latin typeface="MS Reference Sans Serif" panose="020B0604030504040204" pitchFamily="34" charset="0"/>
              </a:rPr>
              <a:t>Share and compare results. You will find some correct options in the answer section.</a:t>
            </a:r>
          </a:p>
        </p:txBody>
      </p:sp>
      <p:pic>
        <p:nvPicPr>
          <p:cNvPr id="8" name="Picture 7">
            <a:extLst>
              <a:ext uri="{FF2B5EF4-FFF2-40B4-BE49-F238E27FC236}">
                <a16:creationId xmlns:a16="http://schemas.microsoft.com/office/drawing/2014/main" id="{38F18A34-F400-4AB5-848A-C9F23B5B1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38" y="1941618"/>
            <a:ext cx="1203225" cy="1203225"/>
          </a:xfrm>
          <a:prstGeom prst="rect">
            <a:avLst/>
          </a:prstGeom>
        </p:spPr>
      </p:pic>
    </p:spTree>
    <p:extLst>
      <p:ext uri="{BB962C8B-B14F-4D97-AF65-F5344CB8AC3E}">
        <p14:creationId xmlns:p14="http://schemas.microsoft.com/office/powerpoint/2010/main" val="206591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A6D-D7CB-427F-8446-4CC01BFFC06E}"/>
              </a:ext>
            </a:extLst>
          </p:cNvPr>
          <p:cNvSpPr>
            <a:spLocks noGrp="1"/>
          </p:cNvSpPr>
          <p:nvPr>
            <p:ph type="title" idx="4294967295"/>
          </p:nvPr>
        </p:nvSpPr>
        <p:spPr>
          <a:xfrm>
            <a:off x="2434856" y="597602"/>
            <a:ext cx="9205913" cy="377825"/>
          </a:xfrm>
        </p:spPr>
        <p:txBody>
          <a:bodyPr>
            <a:normAutofit fontScale="90000"/>
          </a:bodyPr>
          <a:lstStyle/>
          <a:p>
            <a:r>
              <a:rPr lang="en-MY" dirty="0"/>
              <a:t>Exercise 2 Standard – Principle 1: CoC System </a:t>
            </a:r>
            <a:endParaRPr lang="en-GB" dirty="0"/>
          </a:p>
        </p:txBody>
      </p:sp>
      <p:sp>
        <p:nvSpPr>
          <p:cNvPr id="4" name="TextBox 3">
            <a:extLst>
              <a:ext uri="{FF2B5EF4-FFF2-40B4-BE49-F238E27FC236}">
                <a16:creationId xmlns:a16="http://schemas.microsoft.com/office/drawing/2014/main" id="{ECC200B2-21B4-4B62-9C66-93DE501606A5}"/>
              </a:ext>
            </a:extLst>
          </p:cNvPr>
          <p:cNvSpPr txBox="1"/>
          <p:nvPr/>
        </p:nvSpPr>
        <p:spPr>
          <a:xfrm>
            <a:off x="2553143" y="1686462"/>
            <a:ext cx="9387220" cy="5632311"/>
          </a:xfrm>
          <a:prstGeom prst="rect">
            <a:avLst/>
          </a:prstGeom>
          <a:noFill/>
        </p:spPr>
        <p:txBody>
          <a:bodyPr wrap="square" rtlCol="0">
            <a:spAutoFit/>
          </a:bodyPr>
          <a:lstStyle/>
          <a:p>
            <a:pPr marL="342900" indent="-342900">
              <a:buFont typeface="+mj-lt"/>
              <a:buAutoNum type="arabicPeriod"/>
            </a:pPr>
            <a:r>
              <a:rPr lang="en-MY" dirty="0">
                <a:latin typeface="MS Reference Sans Serif" panose="020B0604030504040204" pitchFamily="34" charset="0"/>
              </a:rPr>
              <a:t>Describe the sites and processes involved from reception to the sale of the product.</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Make a detailed list of sites that should be assessed to determine compliance with each of the criteria of Principle 1.</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Prepare a plan to audit the requirements of this Principle (sites to check, audit practices, documents to be reviewed, etc.).</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Prepare a guide questionnaire with questions for the personnel interviews that will help you evaluate compliance with the seven criteria. </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Determine whether any of the criteria of this principle could be deemed “Non Applicable.” Justify your answer.</a:t>
            </a:r>
          </a:p>
          <a:p>
            <a:pPr marL="342900" indent="-342900">
              <a:buFont typeface="+mj-lt"/>
              <a:buAutoNum type="arabicPeriod"/>
            </a:pPr>
            <a:endParaRPr lang="en-MY" dirty="0">
              <a:latin typeface="MS Reference Sans Serif" panose="020B0604030504040204" pitchFamily="34" charset="0"/>
            </a:endParaRPr>
          </a:p>
          <a:p>
            <a:pPr marL="342900" indent="-342900">
              <a:buFont typeface="+mj-lt"/>
              <a:buAutoNum type="arabicPeriod"/>
            </a:pPr>
            <a:r>
              <a:rPr lang="en-MY" dirty="0">
                <a:latin typeface="MS Reference Sans Serif" panose="020B0604030504040204" pitchFamily="34" charset="0"/>
              </a:rPr>
              <a:t>Present an example of a major non-conformity, a minor non-conformity and an observation for each criterion, where possible. Justify your answer.</a:t>
            </a:r>
          </a:p>
          <a:p>
            <a:r>
              <a:rPr lang="en-MY" dirty="0">
                <a:latin typeface="MS Reference Sans Serif" panose="020B0604030504040204" pitchFamily="34" charset="0"/>
              </a:rPr>
              <a:t> </a:t>
            </a:r>
          </a:p>
          <a:p>
            <a:endParaRPr lang="en-MY" dirty="0">
              <a:latin typeface="MS Reference Sans Serif" panose="020B0604030504040204" pitchFamily="34" charset="0"/>
            </a:endParaRPr>
          </a:p>
          <a:p>
            <a:r>
              <a:rPr lang="en-MY" b="1" dirty="0">
                <a:latin typeface="MS Reference Sans Serif" panose="020B0604030504040204" pitchFamily="34" charset="0"/>
              </a:rPr>
              <a:t> </a:t>
            </a:r>
            <a:endParaRPr lang="en-GB" b="1" dirty="0">
              <a:latin typeface="MS Reference Sans Serif" panose="020B0604030504040204" pitchFamily="34" charset="0"/>
            </a:endParaRPr>
          </a:p>
        </p:txBody>
      </p:sp>
    </p:spTree>
    <p:extLst>
      <p:ext uri="{BB962C8B-B14F-4D97-AF65-F5344CB8AC3E}">
        <p14:creationId xmlns:p14="http://schemas.microsoft.com/office/powerpoint/2010/main" val="3917978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heme/theme1.xml><?xml version="1.0" encoding="utf-8"?>
<a:theme xmlns:a="http://schemas.openxmlformats.org/drawingml/2006/main" name="Office Theme">
  <a:themeElements>
    <a:clrScheme name="RA Rebrand">
      <a:dk1>
        <a:srgbClr val="175159"/>
      </a:dk1>
      <a:lt1>
        <a:srgbClr val="FFFFFF"/>
      </a:lt1>
      <a:dk2>
        <a:srgbClr val="175159"/>
      </a:dk2>
      <a:lt2>
        <a:srgbClr val="DEDBC3"/>
      </a:lt2>
      <a:accent1>
        <a:srgbClr val="93BA28"/>
      </a:accent1>
      <a:accent2>
        <a:srgbClr val="FFE030"/>
      </a:accent2>
      <a:accent3>
        <a:srgbClr val="FF7373"/>
      </a:accent3>
      <a:accent4>
        <a:srgbClr val="85C3E3"/>
      </a:accent4>
      <a:accent5>
        <a:srgbClr val="26DBD9"/>
      </a:accent5>
      <a:accent6>
        <a:srgbClr val="DE8FEB"/>
      </a:accent6>
      <a:hlink>
        <a:srgbClr val="FF7373"/>
      </a:hlink>
      <a:folHlink>
        <a:srgbClr val="FF737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190409" id="{D49AF937-2926-416D-AFAA-08BD20D92C26}" vid="{02E63DAF-D8C7-4D68-A2F2-A5A3F4A0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FBD638E5B4E4D8107D8B5D04B0E4C" ma:contentTypeVersion="8" ma:contentTypeDescription="Create a new document." ma:contentTypeScope="" ma:versionID="a028ca27ab592db178ef03e3025b66cd">
  <xsd:schema xmlns:xsd="http://www.w3.org/2001/XMLSchema" xmlns:xs="http://www.w3.org/2001/XMLSchema" xmlns:p="http://schemas.microsoft.com/office/2006/metadata/properties" xmlns:ns2="fc11ac5a-db5b-48a4-a086-58320ad2a600" xmlns:ns3="4511289e-f0ab-4b2b-8f19-4e750b5ab425" targetNamespace="http://schemas.microsoft.com/office/2006/metadata/properties" ma:root="true" ma:fieldsID="a43cbd20c760c05e66b10882c716cff8" ns2:_="" ns3:_="">
    <xsd:import namespace="fc11ac5a-db5b-48a4-a086-58320ad2a600"/>
    <xsd:import namespace="4511289e-f0ab-4b2b-8f19-4e750b5ab4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1ac5a-db5b-48a4-a086-58320ad2a6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1289e-f0ab-4b2b-8f19-4e750b5ab4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26853E-ED32-402F-B884-2573C648A80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c11ac5a-db5b-48a4-a086-58320ad2a600"/>
    <ds:schemaRef ds:uri="4511289e-f0ab-4b2b-8f19-4e750b5ab425"/>
    <ds:schemaRef ds:uri="http://www.w3.org/XML/1998/namespace"/>
    <ds:schemaRef ds:uri="http://purl.org/dc/dcmitype/"/>
  </ds:schemaRefs>
</ds:datastoreItem>
</file>

<file path=customXml/itemProps2.xml><?xml version="1.0" encoding="utf-8"?>
<ds:datastoreItem xmlns:ds="http://schemas.openxmlformats.org/officeDocument/2006/customXml" ds:itemID="{8F235E6D-B1A1-4F6E-8F47-74971611E1B3}">
  <ds:schemaRefs>
    <ds:schemaRef ds:uri="http://schemas.microsoft.com/sharepoint/v3/contenttype/forms"/>
  </ds:schemaRefs>
</ds:datastoreItem>
</file>

<file path=customXml/itemProps3.xml><?xml version="1.0" encoding="utf-8"?>
<ds:datastoreItem xmlns:ds="http://schemas.openxmlformats.org/officeDocument/2006/customXml" ds:itemID="{4F767D48-D5B3-4006-8EE6-4EFE8219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1ac5a-db5b-48a4-a086-58320ad2a600"/>
    <ds:schemaRef ds:uri="4511289e-f0ab-4b2b-8f19-4e750b5ab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PPT-template-190409</Template>
  <TotalTime>225</TotalTime>
  <Words>5579</Words>
  <Application>Microsoft Office PowerPoint</Application>
  <PresentationFormat>Widescreen</PresentationFormat>
  <Paragraphs>525</Paragraphs>
  <Slides>55</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Gothic</vt:lpstr>
      <vt:lpstr>Microsoft New Tai Lue</vt:lpstr>
      <vt:lpstr>MS Reference Sans Serif</vt:lpstr>
      <vt:lpstr>Wingdings</vt:lpstr>
      <vt:lpstr>Office Theme</vt:lpstr>
      <vt:lpstr>Welcome to the RA SAS Chain of Custody course</vt:lpstr>
      <vt:lpstr>Introduction </vt:lpstr>
      <vt:lpstr>Exercises </vt:lpstr>
      <vt:lpstr>Standard – Principle 1: CoC System </vt:lpstr>
      <vt:lpstr>Exercise 1 Standard – Principle 1: CoC System </vt:lpstr>
      <vt:lpstr>Exercise 1 Standard – Principle 1: CoC System </vt:lpstr>
      <vt:lpstr>Standard – Principle 1: CoC System </vt:lpstr>
      <vt:lpstr>Standard – Principle 1: CoC System </vt:lpstr>
      <vt:lpstr>Exercise 2 Standard – Principle 1: CoC System </vt:lpstr>
      <vt:lpstr>Exercise 2 &amp;3 Standard</vt:lpstr>
      <vt:lpstr>Standard</vt:lpstr>
      <vt:lpstr>Exercise 2 &amp; 3 Standard</vt:lpstr>
      <vt:lpstr>Flow chart – cocoa processing </vt:lpstr>
      <vt:lpstr>Exercise 4 Flow chart – cocoa processing </vt:lpstr>
      <vt:lpstr>Exercise 4 Flow chart – cocoa processing </vt:lpstr>
      <vt:lpstr>Flow chart – Production of orange juice concentrate</vt:lpstr>
      <vt:lpstr>Exercise 5 Flow chart – Production of orange juice concentrate</vt:lpstr>
      <vt:lpstr>Exercise 5 Flow chart – Production of orange juice concentrate</vt:lpstr>
      <vt:lpstr>Principle 2 Traceability </vt:lpstr>
      <vt:lpstr>Exercise 6 Principle 2 Traceability </vt:lpstr>
      <vt:lpstr>Exercise 6 Principle 2 Traceability </vt:lpstr>
      <vt:lpstr>Use of Rainforest Alliance Trademarks</vt:lpstr>
      <vt:lpstr>Exercise 7 Use of Rainforest Alliance Trademarks</vt:lpstr>
      <vt:lpstr>Exercise 7 Use of Rainforest Alliance Trademarks</vt:lpstr>
      <vt:lpstr>Exercise 7 Use of Rainforest Alliance Trademarks</vt:lpstr>
      <vt:lpstr>Exercise 7 Use of Rainforest Alliance Trademarks</vt:lpstr>
      <vt:lpstr>Exercise 7 Use of Rainforest Alliance Trademarks</vt:lpstr>
      <vt:lpstr>Exercise 8 - Determination of non-conformity </vt:lpstr>
      <vt:lpstr>Exercise 8 - Determination of non-conformity </vt:lpstr>
      <vt:lpstr>Certification audit in a tea cooperative in Rwanda</vt:lpstr>
      <vt:lpstr>Certification audit in a tea cooperative in Rwanda</vt:lpstr>
      <vt:lpstr>Certification audit in a tea cooperative in Rwanda</vt:lpstr>
      <vt:lpstr>Interviews at the tea cooperative in Rwanda</vt:lpstr>
      <vt:lpstr>Answers</vt:lpstr>
      <vt:lpstr>Standard – Principle 1: CoC System </vt:lpstr>
      <vt:lpstr>Standard – Principle 1: CoC System </vt:lpstr>
      <vt:lpstr>CoC Farm Audit </vt:lpstr>
      <vt:lpstr>CoC Farm Audit </vt:lpstr>
      <vt:lpstr>CoC Farm Audit </vt:lpstr>
      <vt:lpstr>CoC Farm Audit </vt:lpstr>
      <vt:lpstr>Flow chart – cocoa processing </vt:lpstr>
      <vt:lpstr>Cocoa Processing Flow Chart  </vt:lpstr>
      <vt:lpstr>Orange Juice Processing Plant Flow Chart </vt:lpstr>
      <vt:lpstr>Orange Juice Processing Plant Flow Chart  </vt:lpstr>
      <vt:lpstr>Principle 2 Traceability - answers </vt:lpstr>
      <vt:lpstr>Principle 2 Traceability - answers </vt:lpstr>
      <vt:lpstr>Use of Rainforest Alliance Trademarks</vt:lpstr>
      <vt:lpstr>Exercise 7: Use of Rainforest Alliance Trademarks</vt:lpstr>
      <vt:lpstr>Determination of non-conformity - answers </vt:lpstr>
      <vt:lpstr>Determination of non-conformity - answers </vt:lpstr>
      <vt:lpstr>Certification audit in a tea cooperative in Rwanda</vt:lpstr>
      <vt:lpstr>Certification audit in a tea cooperative in Rwanda</vt:lpstr>
      <vt:lpstr>Interviews at the tea cooperative in Rwanda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Title Slide</dc:title>
  <dc:creator>Aubrey Billings</dc:creator>
  <cp:lastModifiedBy>Emily Donovan</cp:lastModifiedBy>
  <cp:revision>3</cp:revision>
  <cp:lastPrinted>2019-01-11T15:37:05Z</cp:lastPrinted>
  <dcterms:created xsi:type="dcterms:W3CDTF">2019-05-07T17:52:24Z</dcterms:created>
  <dcterms:modified xsi:type="dcterms:W3CDTF">2019-05-15T18:34:32Z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0x010100DB1FBD638E5B4E4D8107D8B5D04B0E4C</vt:lpwstr>
  </property>
</Properties>
</file>